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319" r:id="rId2"/>
    <p:sldId id="287" r:id="rId3"/>
    <p:sldId id="288" r:id="rId4"/>
    <p:sldId id="290" r:id="rId5"/>
    <p:sldId id="311" r:id="rId6"/>
    <p:sldId id="293" r:id="rId7"/>
    <p:sldId id="260" r:id="rId8"/>
    <p:sldId id="281" r:id="rId9"/>
    <p:sldId id="353" r:id="rId10"/>
    <p:sldId id="354" r:id="rId11"/>
    <p:sldId id="356" r:id="rId12"/>
    <p:sldId id="355" r:id="rId13"/>
    <p:sldId id="357" r:id="rId14"/>
    <p:sldId id="358" r:id="rId15"/>
    <p:sldId id="359" r:id="rId16"/>
    <p:sldId id="361" r:id="rId17"/>
    <p:sldId id="360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3DC4CCB-9AC5-4E1B-B519-D29AE07A5406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82CE459-97F6-41C6-9ECB-C924784DC7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757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708EB2-8803-40E1-8357-C74CC685C3EF}" type="slidenum">
              <a:rPr lang="he-IL" smtClean="0"/>
              <a:pPr eaLnBrk="1" hangingPunct="1"/>
              <a:t>2</a:t>
            </a:fld>
            <a:endParaRPr lang="he-IL" noProof="1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20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3234E1-A0B0-4C18-A11B-A4072E946E6B}" type="slidenum">
              <a:rPr lang="he-IL" smtClean="0"/>
              <a:pPr eaLnBrk="1" hangingPunct="1"/>
              <a:t>3</a:t>
            </a:fld>
            <a:endParaRPr lang="he-IL" noProof="1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40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3D0B11-51F2-449D-93A1-2AC6280FFDEF}" type="slidenum">
              <a:rPr lang="he-IL" smtClean="0"/>
              <a:pPr eaLnBrk="1" hangingPunct="1"/>
              <a:t>4</a:t>
            </a:fld>
            <a:endParaRPr lang="he-IL" noProof="1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in-NG"/>
          </a:p>
        </p:txBody>
      </p:sp>
    </p:spTree>
    <p:extLst>
      <p:ext uri="{BB962C8B-B14F-4D97-AF65-F5344CB8AC3E}">
        <p14:creationId xmlns:p14="http://schemas.microsoft.com/office/powerpoint/2010/main" val="146700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3FF770-4978-4072-ADB1-DE7A7EC7C4B2}" type="slidenum">
              <a:rPr lang="he-IL" smtClean="0"/>
              <a:pPr eaLnBrk="1" hangingPunct="1"/>
              <a:t>5</a:t>
            </a:fld>
            <a:endParaRPr lang="he-IL" noProof="1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218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D9A58C-C51C-4DDC-A30C-AF9D9C8DD23F}" type="slidenum">
              <a:rPr lang="he-IL" smtClean="0"/>
              <a:pPr eaLnBrk="1" hangingPunct="1"/>
              <a:t>6</a:t>
            </a:fld>
            <a:endParaRPr lang="he-IL" noProof="1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098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4DC366-83C1-46CA-B64E-13916A498F9C}" type="slidenum">
              <a:rPr lang="he-IL" smtClean="0"/>
              <a:pPr eaLnBrk="1" hangingPunct="1"/>
              <a:t>7</a:t>
            </a:fld>
            <a:endParaRPr lang="he-IL" noProof="1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087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83A20A-6736-4DFA-AFB9-B8A22050E8CD}" type="slidenum">
              <a:rPr lang="he-IL" smtClean="0"/>
              <a:pPr eaLnBrk="1" hangingPunct="1"/>
              <a:t>8</a:t>
            </a:fld>
            <a:endParaRPr lang="he-IL" noProof="1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4169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function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discountPrices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(prices, discount) 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var discounted = []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for (var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= 0;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&lt;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prices.length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;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++) 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  var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discountedPrice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= prices[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] * (1 - discount)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  var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finalPrice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Math.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round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discountedPrice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* 100) / 100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discounted.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push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finalPrice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console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console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discountedPrice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</a:t>
            </a:r>
            <a:endParaRPr lang="he-IL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console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finalPrice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 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return discounted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console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discountPrices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([100,200,300],0.5))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572522-812B-474F-9BD1-8EC3C60E8D55}" type="slidenum">
              <a:rPr lang="he-IL" smtClean="0"/>
              <a:pPr>
                <a:defRPr/>
              </a:pPr>
              <a:t>10</a:t>
            </a:fld>
            <a:endParaRPr lang="he-IL" noProof="1"/>
          </a:p>
        </p:txBody>
      </p:sp>
    </p:spTree>
    <p:extLst>
      <p:ext uri="{BB962C8B-B14F-4D97-AF65-F5344CB8AC3E}">
        <p14:creationId xmlns:p14="http://schemas.microsoft.com/office/powerpoint/2010/main" val="71052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function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discountPrices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(prices, discount) 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let discounted = []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for (var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= 0;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&lt;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prices.length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;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++) 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  let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discountedPrice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= prices[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] * (1 - discount)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  let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finalPrice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Math.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round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discountedPrice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* 100) / 100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discounted.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push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finalPrice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console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console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discountedPrice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</a:t>
            </a:r>
            <a:endParaRPr lang="he-IL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console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finalPrice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 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 return discounted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console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discountPrices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([100,200,300],0.5))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572522-812B-474F-9BD1-8EC3C60E8D55}" type="slidenum">
              <a:rPr lang="he-IL" smtClean="0"/>
              <a:pPr>
                <a:defRPr/>
              </a:pPr>
              <a:t>12</a:t>
            </a:fld>
            <a:endParaRPr lang="he-IL" noProof="1"/>
          </a:p>
        </p:txBody>
      </p:sp>
    </p:spTree>
    <p:extLst>
      <p:ext uri="{BB962C8B-B14F-4D97-AF65-F5344CB8AC3E}">
        <p14:creationId xmlns:p14="http://schemas.microsoft.com/office/powerpoint/2010/main" val="150318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0B0B3A-CA02-5BD0-42EB-E227DAFB1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A3130AD-0D66-FC56-DFC5-57788C82B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832E57-5235-77F7-D780-6FD90544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FDD14D-F1A5-29D9-CCAB-4FEE7BBD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A34322-409B-6FA3-CD6F-D7F96C89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41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48E327-7A2D-4F4E-84E3-589063DB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24C0056-B01C-86A1-DA73-A9FA6D54E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6576BA-A9A3-E272-97FB-69A5BBED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4CA1D0-4F30-5122-859A-C70017E1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1C9926-1709-8E5C-C5A6-CC2FF130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609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CC5A028-FC31-1B2B-EC64-70A6EC7EA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14BEB5C-4C0C-DCF2-4C7D-5F4F44F0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D190F2-D95B-D536-76A3-1DC9BC8B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5861CC-54A0-FCBA-6AF4-A3FCC7A2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CA1BF3-F783-2920-802B-EDF516EC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60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691310-D375-3E5E-A307-B7D4E60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DB1CC8-4764-1DBF-4159-F91EA221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56D200-3B5D-AA29-8804-6D13E4C9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D5E34F-8817-4DA5-6603-C71253FD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211B77-585A-9408-915C-2E068334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0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5F17A7-8D9E-2D7D-8B9B-C9B1F6EB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45D63DE-E937-E47B-5F20-495BCE26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F647E-3038-C6B0-34D4-A47D9C41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6AAB65-0201-7469-7F07-67E90152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56DF74-F168-D7A0-95E1-33161A7C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531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2A0B7B-D052-2716-6A98-1D5913AC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8ACDB7-5422-CCBE-3DC5-F7E2C0642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777ECF-F34F-B4CF-3964-76816D389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13318E7-2C78-2ACD-417C-55F28AFA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F66B383-7E5E-ADCE-79EE-C0FF7C53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38FA2B-D25C-1B5B-80D8-95EBE3C8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646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80860A-2B03-8CFE-3A2C-859CCB99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59272BA-FDFC-F1E7-61B0-504E6FC2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B27A957-21A8-0A12-8368-BFCC545B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CB9B9FC-FE49-4034-8A94-73A7E71C2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2D254B4-2BA2-44BD-3710-A44F77DF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AD7F08C-54AE-8CC8-4CA6-2CAD7067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C3BF4B8-6F00-EAA5-0FB3-EAB907A0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DA2EA2B-654D-27D8-91E0-3787180F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28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A13E8D-1C1F-CAD6-CC75-4B505C1B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C3546E9-80FA-6693-842C-F16B97E6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F0BD39E-4793-7E0E-54E8-6D41BCC8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F5ABDE-2CCB-F9DF-278C-ED6981E9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026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83E55D1-2CED-B53D-73DB-ACB11509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6AB8C9F-3690-BA1F-583D-D3C28B49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797141B-028B-6575-D189-A50AD57E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09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9163AE-10BC-5DA0-BCAD-2F4E8A03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748B19-EF58-CCE0-3B04-1A3E15C3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2C972C3-DFFF-3000-A187-C9C8AC924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127B846-EBAD-EFE0-EFDF-B109EB9F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68E923-BE82-A08E-DD9C-E3B9B98C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CA3421-3EFF-2991-7ED0-F62F7B36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143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770765-4A8F-2A42-40A2-85008666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52C3A69-FDB2-FA58-1C25-A6AA55D13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1B64E5-B683-A132-8CDC-3DF4988A7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C0EFF03-4117-012E-E9D6-8B090D4B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9542C4A-A9B2-D570-6E8B-8D8E6164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DB8E7A-8E09-4F7F-055C-3E780072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662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14150E9-DD35-DA0B-6CA9-1DBF7D60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FE25DE1-CE69-9128-796A-1E8DF970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4D7548-EDE6-9059-120A-80A21006F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EDDF-3841-45AB-811F-B7DEBB060F14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2FE679-87F2-2390-0E94-9AB018D28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8C5506-B005-88D4-5F09-1CB8EBB36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C060-8046-4370-B942-0A1FAF5DF8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5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Introduction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334197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551C57-A99A-4882-8487-33D7ABFE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Var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61BAF5-1D38-449F-8E33-BFF6152A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en-US" dirty="0"/>
              <a:t>Var</a:t>
            </a:r>
            <a:r>
              <a:rPr lang="he-IL" dirty="0"/>
              <a:t> הוא משתנה אשר בעצם הגדרתו עושה שני דברים עיקריים:</a:t>
            </a:r>
          </a:p>
          <a:p>
            <a:pPr marL="0" indent="0" algn="r" rtl="1">
              <a:buNone/>
            </a:pPr>
            <a:r>
              <a:rPr lang="he-IL" dirty="0"/>
              <a:t>1. מעבר להצהרה על משתנה, הוא גם מאתחל אותו במשתנה מסוג "</a:t>
            </a:r>
            <a:r>
              <a:rPr lang="en-US" dirty="0"/>
              <a:t>undefined</a:t>
            </a:r>
            <a:r>
              <a:rPr lang="he-IL" dirty="0"/>
              <a:t>"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2. את אותו המשתנה הוא אוגר על מחסנית הפונקציה בלי הקשר אם הוגדר בתוך בלוק אחר.</a:t>
            </a:r>
          </a:p>
          <a:p>
            <a:pPr marL="0" indent="0" algn="r" rtl="1">
              <a:buNone/>
            </a:pPr>
            <a:r>
              <a:rPr lang="he-IL" dirty="0"/>
              <a:t>כאן נכנס עקרון ה-</a:t>
            </a:r>
            <a:r>
              <a:rPr lang="en-US" dirty="0"/>
              <a:t>hoisting</a:t>
            </a:r>
            <a:r>
              <a:rPr lang="he-IL" dirty="0"/>
              <a:t>. העקרון אומר בחלקו, שכאשר משתנים יוגדרו כ-</a:t>
            </a:r>
            <a:r>
              <a:rPr lang="en-US" dirty="0"/>
              <a:t>VAR</a:t>
            </a:r>
            <a:r>
              <a:rPr lang="he-IL" dirty="0"/>
              <a:t> במהלך הריצה בתוך הפונקציה, ה-</a:t>
            </a:r>
            <a:r>
              <a:rPr lang="en-US" dirty="0"/>
              <a:t>interpreter</a:t>
            </a:r>
            <a:r>
              <a:rPr lang="he-IL" dirty="0"/>
              <a:t> של הקוד יעביר את הגדרת המשתנים לתחילת הפונקציה.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קודם לכן שאמרנו כי ב-</a:t>
            </a:r>
            <a:r>
              <a:rPr lang="en-US" dirty="0"/>
              <a:t>JavaScript</a:t>
            </a:r>
            <a:r>
              <a:rPr lang="he-IL" dirty="0"/>
              <a:t> המשתנים מאותחלים בערך של </a:t>
            </a:r>
            <a:r>
              <a:rPr lang="en-US" dirty="0"/>
              <a:t>undefined</a:t>
            </a:r>
            <a:r>
              <a:rPr lang="he-IL" dirty="0"/>
              <a:t> בעת יצירתם. </a:t>
            </a:r>
            <a:r>
              <a:rPr lang="en-US" dirty="0"/>
              <a:t>interpreter</a:t>
            </a:r>
            <a:r>
              <a:rPr lang="he-IL" dirty="0"/>
              <a:t> ה-</a:t>
            </a:r>
            <a:r>
              <a:rPr lang="en-US" dirty="0"/>
              <a:t>JavaScript</a:t>
            </a:r>
            <a:r>
              <a:rPr lang="he-IL" dirty="0"/>
              <a:t> יקצה הצהרות משתנות של ערך ברירת מחדל של </a:t>
            </a:r>
            <a:r>
              <a:rPr lang="en-US" dirty="0"/>
              <a:t>undefined</a:t>
            </a:r>
            <a:r>
              <a:rPr lang="he-IL" dirty="0"/>
              <a:t> במהלך מה שמכונה שלב "יצירה".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5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C0CE9-5D19-4CA9-87FF-358BD1A4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Example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570D531E-F870-4E27-91F3-538FC634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75" t="24801" r="48425" b="36000"/>
          <a:stretch/>
        </p:blipFill>
        <p:spPr>
          <a:xfrm>
            <a:off x="2502098" y="3557501"/>
            <a:ext cx="5461565" cy="318583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8C90622-D7C0-416C-A4AA-7F5D7445C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5" t="22001" r="46063" b="49793"/>
          <a:stretch/>
        </p:blipFill>
        <p:spPr>
          <a:xfrm>
            <a:off x="589856" y="917657"/>
            <a:ext cx="5461565" cy="215755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4002621-6634-46F7-8410-964695A21E26}"/>
              </a:ext>
            </a:extLst>
          </p:cNvPr>
          <p:cNvSpPr txBox="1"/>
          <p:nvPr/>
        </p:nvSpPr>
        <p:spPr>
          <a:xfrm>
            <a:off x="7896201" y="2428876"/>
            <a:ext cx="150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</a:t>
            </a:r>
          </a:p>
          <a:p>
            <a:r>
              <a:rPr lang="en-US" dirty="0"/>
              <a:t>To this 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47B3755-297E-3817-B6DC-5987EF0059F0}"/>
              </a:ext>
            </a:extLst>
          </p:cNvPr>
          <p:cNvGrpSpPr/>
          <p:nvPr/>
        </p:nvGrpSpPr>
        <p:grpSpPr>
          <a:xfrm>
            <a:off x="5232881" y="1996432"/>
            <a:ext cx="2663320" cy="1561069"/>
            <a:chOff x="5232881" y="1996432"/>
            <a:chExt cx="2663320" cy="1561069"/>
          </a:xfrm>
        </p:grpSpPr>
        <p:cxnSp>
          <p:nvCxnSpPr>
            <p:cNvPr id="8" name="מחבר חץ ישר 7">
              <a:extLst>
                <a:ext uri="{FF2B5EF4-FFF2-40B4-BE49-F238E27FC236}">
                  <a16:creationId xmlns:a16="http://schemas.microsoft.com/office/drawing/2014/main" id="{168CDBB6-DD78-4352-817E-08215AA0F997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 flipV="1">
              <a:off x="6051421" y="1996432"/>
              <a:ext cx="1844780" cy="755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B9E35C33-FB99-41EF-B554-B243A617AE83}"/>
                </a:ext>
              </a:extLst>
            </p:cNvPr>
            <p:cNvCxnSpPr>
              <a:cxnSpLocks/>
              <a:stCxn id="6" idx="1"/>
              <a:endCxn id="4" idx="0"/>
            </p:cNvCxnSpPr>
            <p:nvPr/>
          </p:nvCxnSpPr>
          <p:spPr>
            <a:xfrm flipH="1">
              <a:off x="5232881" y="2752042"/>
              <a:ext cx="2663320" cy="805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07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C73F34-F435-4EF8-8B98-1AADF6C4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520C0-19C3-424D-AADE-CC45256C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845734"/>
            <a:ext cx="6514431" cy="402336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בניגוד ל-</a:t>
            </a:r>
            <a:r>
              <a:rPr lang="en-US" dirty="0"/>
              <a:t>VAR</a:t>
            </a:r>
            <a:r>
              <a:rPr lang="he-IL" dirty="0"/>
              <a:t> אשר שומר את המשתנים ב-</a:t>
            </a:r>
            <a:r>
              <a:rPr lang="en-US" dirty="0"/>
              <a:t>function scope</a:t>
            </a:r>
            <a:r>
              <a:rPr lang="he-IL" dirty="0"/>
              <a:t> , </a:t>
            </a:r>
            <a:r>
              <a:rPr lang="en-US" dirty="0"/>
              <a:t>let</a:t>
            </a:r>
            <a:r>
              <a:rPr lang="he-IL" dirty="0"/>
              <a:t> שומר את המשתנים שהוגדרו לו בתוך ה-</a:t>
            </a:r>
            <a:r>
              <a:rPr lang="en-US" dirty="0"/>
              <a:t>block scope</a:t>
            </a:r>
            <a:r>
              <a:rPr lang="he-IL" dirty="0"/>
              <a:t> שלו. {} לכן, אם ננסה להריץ את הקוד הקודם עם שינוי של </a:t>
            </a:r>
            <a:r>
              <a:rPr lang="en-US" dirty="0"/>
              <a:t>let</a:t>
            </a:r>
            <a:r>
              <a:rPr lang="he-IL" dirty="0"/>
              <a:t> במקום </a:t>
            </a:r>
            <a:r>
              <a:rPr lang="en-US" dirty="0"/>
              <a:t>var</a:t>
            </a:r>
            <a:r>
              <a:rPr lang="he-IL" dirty="0"/>
              <a:t> נקבל תוצאות שונות. </a:t>
            </a:r>
          </a:p>
          <a:p>
            <a:pPr algn="r" rtl="1"/>
            <a:r>
              <a:rPr lang="he-IL" dirty="0"/>
              <a:t>בנוסף על כך, כאשר מוצהר משתנה באמצעות </a:t>
            </a:r>
            <a:r>
              <a:rPr lang="en-US" dirty="0"/>
              <a:t>let</a:t>
            </a:r>
            <a:r>
              <a:rPr lang="he-IL" dirty="0"/>
              <a:t> אך לא מאותחל, אנו נקבל </a:t>
            </a:r>
            <a:r>
              <a:rPr lang="en-US" dirty="0"/>
              <a:t>reference error</a:t>
            </a:r>
            <a:r>
              <a:rPr lang="he-IL" dirty="0"/>
              <a:t> בעוד שב-</a:t>
            </a:r>
            <a:r>
              <a:rPr lang="en-US" dirty="0"/>
              <a:t>VAR</a:t>
            </a:r>
            <a:r>
              <a:rPr lang="he-IL" dirty="0"/>
              <a:t> נתן לנו </a:t>
            </a:r>
            <a:r>
              <a:rPr lang="en-US" dirty="0"/>
              <a:t>undefined</a:t>
            </a:r>
            <a:r>
              <a:rPr lang="he-IL" dirty="0"/>
              <a:t>.</a:t>
            </a:r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1026" name="Picture 2" descr="תוצאת תמונה עבור let it go">
            <a:extLst>
              <a:ext uri="{FF2B5EF4-FFF2-40B4-BE49-F238E27FC236}">
                <a16:creationId xmlns:a16="http://schemas.microsoft.com/office/drawing/2014/main" id="{5E40779E-FF33-4F56-A06B-D98564619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4"/>
          <a:stretch/>
        </p:blipFill>
        <p:spPr bwMode="auto">
          <a:xfrm>
            <a:off x="7539427" y="2168334"/>
            <a:ext cx="2589021" cy="305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0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8CB7C7-4B13-4864-8CA8-2D74FAFE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450757"/>
          </a:xfrm>
        </p:spPr>
        <p:txBody>
          <a:bodyPr/>
          <a:lstStyle/>
          <a:p>
            <a:r>
              <a:rPr lang="en-US" dirty="0"/>
              <a:t>Const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3D46D4-E6B7-4B9B-859E-D918E91EA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2" y="1355072"/>
            <a:ext cx="9407852" cy="4023360"/>
          </a:xfrm>
        </p:spPr>
        <p:txBody>
          <a:bodyPr/>
          <a:lstStyle/>
          <a:p>
            <a:pPr algn="r" rtl="1"/>
            <a:r>
              <a:rPr lang="he-IL" dirty="0"/>
              <a:t>פועל באותם עקרונות כמו </a:t>
            </a:r>
            <a:r>
              <a:rPr lang="en-US" dirty="0"/>
              <a:t>let</a:t>
            </a:r>
            <a:r>
              <a:rPr lang="he-IL" dirty="0"/>
              <a:t>. ההבדל היחיד הוא שברגע שמתבצעת השמה למשתנה </a:t>
            </a:r>
            <a:r>
              <a:rPr lang="en-US" dirty="0"/>
              <a:t>const</a:t>
            </a:r>
            <a:r>
              <a:rPr lang="he-IL" dirty="0"/>
              <a:t> לא ניתן לדרוס את הערך שלו.</a:t>
            </a:r>
          </a:p>
          <a:p>
            <a:pPr algn="l"/>
            <a:r>
              <a:rPr lang="en-US" dirty="0"/>
              <a:t>let name = 'Tyler'</a:t>
            </a:r>
          </a:p>
          <a:p>
            <a:pPr algn="l"/>
            <a:r>
              <a:rPr lang="en-US" dirty="0"/>
              <a:t>const handle = '</a:t>
            </a:r>
            <a:r>
              <a:rPr lang="en-US" dirty="0" err="1"/>
              <a:t>tylermcginnis</a:t>
            </a:r>
            <a:r>
              <a:rPr lang="en-US" dirty="0"/>
              <a:t>'</a:t>
            </a:r>
          </a:p>
          <a:p>
            <a:pPr algn="l"/>
            <a:r>
              <a:rPr lang="en-US" dirty="0"/>
              <a:t>name = 'Tyler McGinnis' // good!</a:t>
            </a:r>
          </a:p>
          <a:p>
            <a:pPr algn="l"/>
            <a:r>
              <a:rPr lang="en-US" dirty="0"/>
              <a:t>handle = '@</a:t>
            </a:r>
            <a:r>
              <a:rPr lang="en-US" dirty="0" err="1"/>
              <a:t>tylermcginnis</a:t>
            </a:r>
            <a:r>
              <a:rPr lang="en-US" dirty="0"/>
              <a:t>' // bad! </a:t>
            </a:r>
            <a:r>
              <a:rPr lang="en-US" dirty="0" err="1"/>
              <a:t>TypeError</a:t>
            </a:r>
            <a:r>
              <a:rPr lang="en-US" dirty="0"/>
              <a:t>: Assignment to constant variable.</a:t>
            </a:r>
          </a:p>
          <a:p>
            <a:pPr algn="l"/>
            <a:endParaRPr lang="en-US" dirty="0"/>
          </a:p>
        </p:txBody>
      </p:sp>
      <p:pic>
        <p:nvPicPr>
          <p:cNvPr id="2050" name="Picture 2" descr="תוצאת תמונה עבור can't change gif">
            <a:extLst>
              <a:ext uri="{FF2B5EF4-FFF2-40B4-BE49-F238E27FC236}">
                <a16:creationId xmlns:a16="http://schemas.microsoft.com/office/drawing/2014/main" id="{40D4D60F-4DD7-4C7A-B77B-CF2903EDB5C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860" y="4478735"/>
            <a:ext cx="4018231" cy="20483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365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058F07-9729-47D7-A21A-0301DE3E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 VS let VS const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589DCF48-6B91-4900-9F15-F5B4EC0A1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705" y="1560512"/>
            <a:ext cx="8847388" cy="44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ime out definition and meaning | Collins English Dictionary">
            <a:extLst>
              <a:ext uri="{FF2B5EF4-FFF2-40B4-BE49-F238E27FC236}">
                <a16:creationId xmlns:a16="http://schemas.microsoft.com/office/drawing/2014/main" id="{7A1FD864-C6DB-AC57-3400-F51A70FD1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922" y="4740275"/>
            <a:ext cx="3165078" cy="21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2AFD1A5-3757-44EE-2212-E6AA9924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Scheduling: </a:t>
            </a:r>
            <a:r>
              <a:rPr lang="en-US" dirty="0" err="1"/>
              <a:t>setTimeout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441B2D-508F-20E3-60BA-E7A488515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b="1" dirty="0" err="1"/>
              <a:t>setTimeout</a:t>
            </a:r>
            <a:r>
              <a:rPr lang="en-US" dirty="0"/>
              <a:t> allows us to run a function once after the interval of time.</a:t>
            </a:r>
          </a:p>
          <a:p>
            <a:pPr lvl="1" algn="l" rtl="0"/>
            <a:r>
              <a:rPr lang="en-US" b="0" i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|</a:t>
            </a:r>
            <a:r>
              <a:rPr lang="en-US" b="0" i="0" dirty="0" err="1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],</a:t>
            </a:r>
            <a:r>
              <a:rPr 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],</a:t>
            </a:r>
            <a:r>
              <a:rPr 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],</a:t>
            </a:r>
            <a:r>
              <a:rPr 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...)</a:t>
            </a:r>
          </a:p>
          <a:p>
            <a:pPr marL="0" indent="0" algn="l" rtl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Parameters:</a:t>
            </a:r>
          </a:p>
          <a:p>
            <a:pPr algn="l" rtl="0"/>
            <a:r>
              <a:rPr lang="en-US" b="0" i="0" dirty="0" err="1">
                <a:effectLst/>
                <a:latin typeface="Consolas" panose="020B0609020204030204" pitchFamily="49" charset="0"/>
              </a:rPr>
              <a:t>func|code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lvl="1" algn="l" rtl="0"/>
            <a:r>
              <a:rPr lang="en-US" b="0" i="0" dirty="0">
                <a:effectLst/>
                <a:latin typeface="Consolas" panose="020B0609020204030204" pitchFamily="49" charset="0"/>
              </a:rPr>
              <a:t>Function or a string of code to execute. Usually, that’s a function. </a:t>
            </a:r>
          </a:p>
          <a:p>
            <a:pPr algn="l" rtl="0"/>
            <a:r>
              <a:rPr lang="en-US" b="0" i="0" dirty="0">
                <a:effectLst/>
                <a:latin typeface="Consolas" panose="020B0609020204030204" pitchFamily="49" charset="0"/>
              </a:rPr>
              <a:t>delay</a:t>
            </a:r>
          </a:p>
          <a:p>
            <a:pPr lvl="1" algn="l" rtl="0"/>
            <a:r>
              <a:rPr lang="en-US" b="0" i="0" dirty="0">
                <a:effectLst/>
                <a:latin typeface="Consolas" panose="020B0609020204030204" pitchFamily="49" charset="0"/>
              </a:rPr>
              <a:t>The delay before run, in milliseconds (1000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 1 second), by default 0.</a:t>
            </a:r>
          </a:p>
          <a:p>
            <a:pPr algn="l" rtl="0"/>
            <a:r>
              <a:rPr lang="en-US" b="0" i="0" dirty="0">
                <a:effectLst/>
                <a:latin typeface="Consolas" panose="020B0609020204030204" pitchFamily="49" charset="0"/>
              </a:rPr>
              <a:t>arg1, arg2…</a:t>
            </a:r>
          </a:p>
          <a:p>
            <a:pPr lvl="1" algn="l" rtl="0"/>
            <a:r>
              <a:rPr lang="en-US" b="0" i="0" dirty="0">
                <a:effectLst/>
                <a:latin typeface="Consolas" panose="020B0609020204030204" pitchFamily="49" charset="0"/>
              </a:rPr>
              <a:t>Arguments for the function (not supported in IE9-)</a:t>
            </a:r>
          </a:p>
        </p:txBody>
      </p:sp>
    </p:spTree>
    <p:extLst>
      <p:ext uri="{BB962C8B-B14F-4D97-AF65-F5344CB8AC3E}">
        <p14:creationId xmlns:p14="http://schemas.microsoft.com/office/powerpoint/2010/main" val="372112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AFD1A5-3757-44EE-2212-E6AA9924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Zero delay </a:t>
            </a:r>
            <a:r>
              <a:rPr lang="en-US" dirty="0" err="1"/>
              <a:t>setTimeout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441B2D-508F-20E3-60BA-E7A488515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There’s a special use case: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0), or just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l" rtl="0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schedules the execution of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soon as possible. But the scheduler will invoke it only after the currently executing script is complete.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function is scheduled to run “right after” the current script.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00C0C17-3095-F29C-83FD-81A643723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439" y="4612315"/>
            <a:ext cx="6268361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5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3D7B37-F7D5-CC4F-6DD3-37CF3E74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Scheduling: </a:t>
            </a:r>
            <a:r>
              <a:rPr lang="en-US" dirty="0" err="1"/>
              <a:t>setInterval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C21201-9B45-6198-5A65-E85E814E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600" b="1" dirty="0" err="1"/>
              <a:t>setInterval</a:t>
            </a:r>
            <a:r>
              <a:rPr lang="en-US" sz="2600" dirty="0"/>
              <a:t> allows us to run a function repeatedly, starting after the interval of time, then repeating continuously at that interval.</a:t>
            </a:r>
          </a:p>
          <a:p>
            <a:pPr marL="457200" lvl="1" indent="0" algn="l" rtl="0">
              <a:buNone/>
            </a:pPr>
            <a:r>
              <a:rPr lang="en-US" sz="2200" b="0" i="0" dirty="0">
                <a:effectLst/>
              </a:rPr>
              <a:t>let </a:t>
            </a:r>
            <a:r>
              <a:rPr lang="en-US" sz="2200" b="0" i="0" dirty="0" err="1">
                <a:effectLst/>
              </a:rPr>
              <a:t>timerId</a:t>
            </a:r>
            <a:r>
              <a:rPr lang="en-US" sz="2200" b="0" i="0" dirty="0">
                <a:effectLst/>
              </a:rPr>
              <a:t> = </a:t>
            </a:r>
            <a:r>
              <a:rPr lang="en-US" sz="2200" b="0" i="0" dirty="0" err="1">
                <a:effectLst/>
              </a:rPr>
              <a:t>setInterval</a:t>
            </a:r>
            <a:r>
              <a:rPr lang="en-US" sz="2200" b="0" i="0" dirty="0">
                <a:effectLst/>
              </a:rPr>
              <a:t>(</a:t>
            </a:r>
            <a:r>
              <a:rPr lang="en-US" sz="2200" b="0" i="0" dirty="0" err="1">
                <a:solidFill>
                  <a:srgbClr val="313130"/>
                </a:solidFill>
                <a:effectLst/>
              </a:rPr>
              <a:t>func</a:t>
            </a:r>
            <a:r>
              <a:rPr lang="en-US" sz="2200" b="0" i="0" dirty="0" err="1">
                <a:effectLst/>
              </a:rPr>
              <a:t>|</a:t>
            </a:r>
            <a:r>
              <a:rPr lang="en-US" sz="2200" b="0" i="0" dirty="0" err="1">
                <a:solidFill>
                  <a:srgbClr val="313130"/>
                </a:solidFill>
                <a:effectLst/>
              </a:rPr>
              <a:t>code</a:t>
            </a:r>
            <a:r>
              <a:rPr lang="en-US" sz="2200" b="0" i="0" dirty="0">
                <a:effectLst/>
              </a:rPr>
              <a:t>,</a:t>
            </a:r>
            <a:r>
              <a:rPr lang="en-US" sz="2200" b="0" i="0" dirty="0">
                <a:solidFill>
                  <a:srgbClr val="313130"/>
                </a:solidFill>
                <a:effectLst/>
              </a:rPr>
              <a:t> </a:t>
            </a:r>
            <a:r>
              <a:rPr lang="en-US" sz="2200" b="0" i="0" dirty="0">
                <a:effectLst/>
              </a:rPr>
              <a:t>[</a:t>
            </a:r>
            <a:r>
              <a:rPr lang="en-US" sz="2200" b="0" i="0" dirty="0">
                <a:solidFill>
                  <a:srgbClr val="313130"/>
                </a:solidFill>
                <a:effectLst/>
              </a:rPr>
              <a:t>delay</a:t>
            </a:r>
            <a:r>
              <a:rPr lang="en-US" sz="2200" b="0" i="0" dirty="0">
                <a:effectLst/>
              </a:rPr>
              <a:t>],</a:t>
            </a:r>
            <a:r>
              <a:rPr lang="en-US" sz="2200" b="0" i="0" dirty="0">
                <a:solidFill>
                  <a:srgbClr val="313130"/>
                </a:solidFill>
                <a:effectLst/>
              </a:rPr>
              <a:t> </a:t>
            </a:r>
            <a:r>
              <a:rPr lang="en-US" sz="2200" b="0" i="0" dirty="0">
                <a:effectLst/>
              </a:rPr>
              <a:t>[</a:t>
            </a:r>
            <a:r>
              <a:rPr lang="en-US" sz="2200" b="0" i="0" dirty="0">
                <a:solidFill>
                  <a:srgbClr val="313130"/>
                </a:solidFill>
                <a:effectLst/>
              </a:rPr>
              <a:t>arg1</a:t>
            </a:r>
            <a:r>
              <a:rPr lang="en-US" sz="2200" b="0" i="0" dirty="0">
                <a:effectLst/>
              </a:rPr>
              <a:t>],</a:t>
            </a:r>
            <a:r>
              <a:rPr lang="en-US" sz="2200" b="0" i="0" dirty="0">
                <a:solidFill>
                  <a:srgbClr val="313130"/>
                </a:solidFill>
                <a:effectLst/>
              </a:rPr>
              <a:t> </a:t>
            </a:r>
            <a:r>
              <a:rPr lang="en-US" sz="2200" b="0" i="0" dirty="0">
                <a:effectLst/>
              </a:rPr>
              <a:t>[</a:t>
            </a:r>
            <a:r>
              <a:rPr lang="en-US" sz="2200" b="0" i="0" dirty="0">
                <a:solidFill>
                  <a:srgbClr val="313130"/>
                </a:solidFill>
                <a:effectLst/>
              </a:rPr>
              <a:t>arg2</a:t>
            </a:r>
            <a:r>
              <a:rPr lang="en-US" sz="2200" b="0" i="0" dirty="0">
                <a:effectLst/>
              </a:rPr>
              <a:t>],</a:t>
            </a:r>
            <a:r>
              <a:rPr lang="en-US" sz="2200" b="0" i="0" dirty="0">
                <a:solidFill>
                  <a:srgbClr val="313130"/>
                </a:solidFill>
                <a:effectLst/>
              </a:rPr>
              <a:t> </a:t>
            </a:r>
            <a:r>
              <a:rPr lang="en-US" sz="2200" b="0" i="0" dirty="0">
                <a:effectLst/>
              </a:rPr>
              <a:t>...)</a:t>
            </a:r>
          </a:p>
          <a:p>
            <a:pPr marL="0" indent="0" algn="l" rtl="0">
              <a:buNone/>
            </a:pPr>
            <a:r>
              <a:rPr lang="en-US" sz="2600" dirty="0"/>
              <a:t>To stop further calls, we should call </a:t>
            </a:r>
            <a:r>
              <a:rPr lang="en-US" sz="2600" dirty="0" err="1"/>
              <a:t>clearInterval</a:t>
            </a:r>
            <a:r>
              <a:rPr lang="en-US" sz="2600" dirty="0"/>
              <a:t>(</a:t>
            </a:r>
            <a:r>
              <a:rPr lang="en-US" sz="2600" dirty="0" err="1"/>
              <a:t>timerId</a:t>
            </a:r>
            <a:r>
              <a:rPr lang="en-US" sz="2600" dirty="0"/>
              <a:t>).</a:t>
            </a:r>
          </a:p>
          <a:p>
            <a:pPr marL="0" indent="0" algn="l" rtl="0">
              <a:buNone/>
            </a:pPr>
            <a:endParaRPr lang="en-US" sz="2600" dirty="0"/>
          </a:p>
          <a:p>
            <a:pPr marL="0" indent="0" algn="l" rtl="0">
              <a:buNone/>
            </a:pPr>
            <a:endParaRPr lang="he-IL" sz="2600" dirty="0"/>
          </a:p>
        </p:txBody>
      </p:sp>
      <p:pic>
        <p:nvPicPr>
          <p:cNvPr id="2054" name="Picture 6" descr="Interval Training For Runners | 12-Week Running Workout Plan | Polar Blog">
            <a:extLst>
              <a:ext uri="{FF2B5EF4-FFF2-40B4-BE49-F238E27FC236}">
                <a16:creationId xmlns:a16="http://schemas.microsoft.com/office/drawing/2014/main" id="{755D9DAF-AA19-5AD4-B9D0-B242CD688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64" y="4001294"/>
            <a:ext cx="5804736" cy="21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8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noProof="1"/>
              <a:t>&lt;Script&gt; tag</a:t>
            </a:r>
            <a:endParaRPr lang="he-IL" noProof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7422" y="1772817"/>
            <a:ext cx="8075613" cy="4525963"/>
          </a:xfrm>
        </p:spPr>
        <p:txBody>
          <a:bodyPr/>
          <a:lstStyle/>
          <a:p>
            <a:pPr algn="r" rtl="1" eaLnBrk="1" hangingPunct="1"/>
            <a:r>
              <a:rPr lang="he-IL" dirty="0"/>
              <a:t>קוד </a:t>
            </a:r>
            <a:r>
              <a:rPr lang="en-US" dirty="0" err="1"/>
              <a:t>Javascript</a:t>
            </a:r>
            <a:r>
              <a:rPr lang="he-IL" dirty="0"/>
              <a:t> ממוקם בתוך בלוק מיוחד</a:t>
            </a:r>
          </a:p>
          <a:p>
            <a:pPr eaLnBrk="1" hangingPunct="1">
              <a:buFontTx/>
              <a:buNone/>
            </a:pPr>
            <a:r>
              <a:rPr lang="en-US" i="1" dirty="0"/>
              <a:t>&lt;script type="text/</a:t>
            </a:r>
            <a:r>
              <a:rPr lang="en-US" i="1" dirty="0" err="1"/>
              <a:t>javascript</a:t>
            </a:r>
            <a:r>
              <a:rPr lang="en-US" i="1" dirty="0"/>
              <a:t>"&gt;</a:t>
            </a:r>
          </a:p>
          <a:p>
            <a:pPr eaLnBrk="1" hangingPunct="1">
              <a:buFontTx/>
              <a:buNone/>
            </a:pPr>
            <a:r>
              <a:rPr lang="en-US" i="1" dirty="0"/>
              <a:t>…</a:t>
            </a:r>
          </a:p>
          <a:p>
            <a:pPr eaLnBrk="1" hangingPunct="1">
              <a:buFontTx/>
              <a:buNone/>
            </a:pPr>
            <a:r>
              <a:rPr lang="en-US" i="1" dirty="0"/>
              <a:t>…</a:t>
            </a:r>
          </a:p>
          <a:p>
            <a:pPr eaLnBrk="1" hangingPunct="1">
              <a:buFontTx/>
              <a:buNone/>
            </a:pPr>
            <a:r>
              <a:rPr lang="en-US" i="1" dirty="0"/>
              <a:t>…</a:t>
            </a:r>
          </a:p>
          <a:p>
            <a:pPr eaLnBrk="1" hangingPunct="1">
              <a:buFontTx/>
              <a:buNone/>
            </a:pPr>
            <a:r>
              <a:rPr lang="en-US" i="1" dirty="0"/>
              <a:t>&lt;/script&gt;</a:t>
            </a:r>
            <a:endParaRPr lang="he-IL" dirty="0"/>
          </a:p>
          <a:p>
            <a:pPr algn="r" rtl="1" eaLnBrk="1" hangingPunct="1"/>
            <a:r>
              <a:rPr lang="he-IL" dirty="0"/>
              <a:t>בלוק של </a:t>
            </a:r>
            <a:r>
              <a:rPr lang="en-US" dirty="0"/>
              <a:t>script</a:t>
            </a:r>
            <a:r>
              <a:rPr lang="he-IL" dirty="0"/>
              <a:t> חייב להיסגר על ידי תג סגירה</a:t>
            </a:r>
            <a:endParaRPr lang="en-US" dirty="0"/>
          </a:p>
          <a:p>
            <a:pPr algn="r" rtl="1" eaLnBrk="1" hangingPunct="1"/>
            <a:endParaRPr lang="en-US" dirty="0"/>
          </a:p>
          <a:p>
            <a:pPr eaLnBrk="1" hangingPunct="1">
              <a:buFontTx/>
              <a:buNone/>
            </a:pPr>
            <a:endParaRPr lang="en-US" i="1" dirty="0">
              <a:solidFill>
                <a:schemeClr val="accent2"/>
              </a:solidFill>
            </a:endParaRPr>
          </a:p>
          <a:p>
            <a:pPr eaLnBrk="1" hangingPunct="1"/>
            <a:endParaRPr 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rtl="1" eaLnBrk="1" hangingPunct="1"/>
            <a:r>
              <a:rPr lang="he-IL" noProof="1"/>
              <a:t>מיקום הסקריפט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he-IL" dirty="0"/>
              <a:t>בדרך כלל בלוק הסקריפט ימוקם ב </a:t>
            </a:r>
            <a:r>
              <a:rPr lang="en-US" dirty="0"/>
              <a:t>head</a:t>
            </a:r>
            <a:r>
              <a:rPr lang="he-IL" dirty="0"/>
              <a:t> ויכיל שיטות להפעלה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dirty="0"/>
              <a:t>ניתן גם למקם בתוך ה </a:t>
            </a:r>
            <a:r>
              <a:rPr lang="en-US" dirty="0"/>
              <a:t>body</a:t>
            </a:r>
            <a:r>
              <a:rPr lang="he-IL" dirty="0"/>
              <a:t>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dirty="0"/>
              <a:t>ניתן לייבא כמה קבצי </a:t>
            </a:r>
            <a:r>
              <a:rPr lang="en-US" dirty="0"/>
              <a:t>JS</a:t>
            </a:r>
            <a:r>
              <a:rPr lang="he-IL" dirty="0"/>
              <a:t> ולהשתמש בהם במהלך הדף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dirty="0"/>
              <a:t>ניתן גם לייבא קובץ סקריפט לדף ע"י שימוש ב :</a:t>
            </a:r>
          </a:p>
          <a:p>
            <a:pPr>
              <a:buNone/>
            </a:pPr>
            <a:r>
              <a:rPr lang="en-US" i="1" dirty="0"/>
              <a:t>&lt;script type="text/</a:t>
            </a:r>
            <a:r>
              <a:rPr lang="en-US" i="1" dirty="0" err="1"/>
              <a:t>javascript</a:t>
            </a:r>
            <a:r>
              <a:rPr lang="en-US" i="1" dirty="0"/>
              <a:t>" </a:t>
            </a:r>
            <a:r>
              <a:rPr lang="en-US" i="1" dirty="0" err="1"/>
              <a:t>src</a:t>
            </a:r>
            <a:r>
              <a:rPr lang="en-US" i="1" dirty="0"/>
              <a:t>=file.js&gt;</a:t>
            </a:r>
          </a:p>
          <a:p>
            <a:pPr>
              <a:buNone/>
            </a:pPr>
            <a:r>
              <a:rPr lang="en-US" i="1" dirty="0"/>
              <a:t>&lt;/script&gt;</a:t>
            </a:r>
            <a:endParaRPr lang="he-IL" dirty="0"/>
          </a:p>
          <a:p>
            <a:pPr algn="r" rtl="1"/>
            <a:r>
              <a:rPr lang="he-IL" dirty="0"/>
              <a:t>הקובץ המיובא יכיל רק קוד סקריפט</a:t>
            </a:r>
            <a:endParaRPr lang="he-IL" noProof="1"/>
          </a:p>
          <a:p>
            <a:pPr algn="r" rtl="1"/>
            <a:endParaRPr lang="he-IL" noProof="1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68600"/>
            <a:ext cx="8229600" cy="1143000"/>
          </a:xfrm>
          <a:noFill/>
        </p:spPr>
        <p:txBody>
          <a:bodyPr/>
          <a:lstStyle/>
          <a:p>
            <a:pPr algn="ctr" rtl="1" eaLnBrk="1" hangingPunct="1"/>
            <a:r>
              <a:rPr lang="he-IL" dirty="0"/>
              <a:t>טיפוסים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40733"/>
            <a:ext cx="7283450" cy="3036863"/>
          </a:xfrm>
        </p:spPr>
        <p:txBody>
          <a:bodyPr>
            <a:noAutofit/>
          </a:bodyPr>
          <a:lstStyle/>
          <a:p>
            <a:pPr algn="l" rtl="0" eaLnBrk="1" hangingPunct="1">
              <a:buFontTx/>
              <a:buNone/>
            </a:pPr>
            <a:r>
              <a:rPr lang="en-US" sz="1800" i="1" dirty="0">
                <a:solidFill>
                  <a:srgbClr val="4A2CFC"/>
                </a:solidFill>
              </a:rPr>
              <a:t>let a= false;</a:t>
            </a:r>
          </a:p>
          <a:p>
            <a:pPr algn="l" rtl="0" eaLnBrk="1" hangingPunct="1">
              <a:buFontTx/>
              <a:buNone/>
            </a:pPr>
            <a:r>
              <a:rPr lang="en-US" sz="1800" i="1" dirty="0">
                <a:solidFill>
                  <a:srgbClr val="4A2CFC"/>
                </a:solidFill>
              </a:rPr>
              <a:t>let b= "Hello Class";</a:t>
            </a:r>
          </a:p>
          <a:p>
            <a:pPr algn="l" rtl="0" eaLnBrk="1" hangingPunct="1">
              <a:buFontTx/>
              <a:buNone/>
            </a:pPr>
            <a:r>
              <a:rPr lang="en-US" sz="1800" i="1" dirty="0">
                <a:solidFill>
                  <a:srgbClr val="4A2CFC"/>
                </a:solidFill>
              </a:rPr>
              <a:t>let c=  155;</a:t>
            </a:r>
          </a:p>
          <a:p>
            <a:pPr algn="l" rtl="0" eaLnBrk="1" hangingPunct="1">
              <a:buFontTx/>
              <a:buNone/>
            </a:pPr>
            <a:r>
              <a:rPr lang="en-US" sz="1800" i="1" dirty="0">
                <a:solidFill>
                  <a:srgbClr val="4A2CFC"/>
                </a:solidFill>
              </a:rPr>
              <a:t>let d;</a:t>
            </a:r>
          </a:p>
          <a:p>
            <a:pPr algn="l" rtl="0" eaLnBrk="1" hangingPunct="1">
              <a:buFontTx/>
              <a:buNone/>
            </a:pPr>
            <a:r>
              <a:rPr lang="en-US" sz="1800" i="1" dirty="0">
                <a:solidFill>
                  <a:srgbClr val="4A2CFC"/>
                </a:solidFill>
              </a:rPr>
              <a:t>//To check the type of a </a:t>
            </a:r>
            <a:r>
              <a:rPr lang="en-US" sz="1800" i="1" dirty="0" err="1">
                <a:solidFill>
                  <a:srgbClr val="4A2CFC"/>
                </a:solidFill>
              </a:rPr>
              <a:t>letiable</a:t>
            </a:r>
            <a:r>
              <a:rPr lang="en-US" sz="1800" i="1" dirty="0">
                <a:solidFill>
                  <a:srgbClr val="4A2CFC"/>
                </a:solidFill>
              </a:rPr>
              <a:t> :</a:t>
            </a:r>
          </a:p>
          <a:p>
            <a:pPr algn="l" rtl="0" eaLnBrk="1" hangingPunct="1">
              <a:buFontTx/>
              <a:buNone/>
            </a:pPr>
            <a:r>
              <a:rPr lang="en-US" sz="1800" i="1" dirty="0">
                <a:solidFill>
                  <a:srgbClr val="4A2CFC"/>
                </a:solidFill>
              </a:rPr>
              <a:t>alert(</a:t>
            </a:r>
            <a:r>
              <a:rPr lang="en-US" sz="1800" i="1" dirty="0" err="1">
                <a:solidFill>
                  <a:srgbClr val="4A2CFC"/>
                </a:solidFill>
              </a:rPr>
              <a:t>typeof</a:t>
            </a:r>
            <a:r>
              <a:rPr lang="en-US" sz="1800" i="1" dirty="0">
                <a:solidFill>
                  <a:srgbClr val="4A2CFC"/>
                </a:solidFill>
              </a:rPr>
              <a:t>(a));</a:t>
            </a:r>
          </a:p>
          <a:p>
            <a:pPr algn="l" rtl="0">
              <a:buNone/>
            </a:pPr>
            <a:r>
              <a:rPr lang="en-US" sz="1800" i="1" dirty="0">
                <a:solidFill>
                  <a:srgbClr val="4A2CFC"/>
                </a:solidFill>
              </a:rPr>
              <a:t>alert(</a:t>
            </a:r>
            <a:r>
              <a:rPr lang="en-US" sz="1800" i="1" dirty="0" err="1">
                <a:solidFill>
                  <a:srgbClr val="4A2CFC"/>
                </a:solidFill>
              </a:rPr>
              <a:t>typeof</a:t>
            </a:r>
            <a:r>
              <a:rPr lang="en-US" sz="1800" i="1" dirty="0">
                <a:solidFill>
                  <a:srgbClr val="4A2CFC"/>
                </a:solidFill>
              </a:rPr>
              <a:t>(b));</a:t>
            </a:r>
          </a:p>
          <a:p>
            <a:pPr algn="l" rtl="0">
              <a:buNone/>
            </a:pPr>
            <a:r>
              <a:rPr lang="en-US" sz="1800" i="1" dirty="0">
                <a:solidFill>
                  <a:srgbClr val="4A2CFC"/>
                </a:solidFill>
              </a:rPr>
              <a:t>alert(</a:t>
            </a:r>
            <a:r>
              <a:rPr lang="en-US" sz="1800" i="1" dirty="0" err="1">
                <a:solidFill>
                  <a:srgbClr val="4A2CFC"/>
                </a:solidFill>
              </a:rPr>
              <a:t>typeof</a:t>
            </a:r>
            <a:r>
              <a:rPr lang="en-US" sz="1800" i="1" dirty="0">
                <a:solidFill>
                  <a:srgbClr val="4A2CFC"/>
                </a:solidFill>
              </a:rPr>
              <a:t>(c));</a:t>
            </a:r>
          </a:p>
          <a:p>
            <a:pPr algn="l" rtl="0">
              <a:buNone/>
            </a:pPr>
            <a:r>
              <a:rPr lang="en-US" sz="1800" i="1" dirty="0">
                <a:solidFill>
                  <a:srgbClr val="4A2CFC"/>
                </a:solidFill>
              </a:rPr>
              <a:t>alert(</a:t>
            </a:r>
            <a:r>
              <a:rPr lang="en-US" sz="1800" i="1" dirty="0" err="1">
                <a:solidFill>
                  <a:srgbClr val="4A2CFC"/>
                </a:solidFill>
              </a:rPr>
              <a:t>typeof</a:t>
            </a:r>
            <a:r>
              <a:rPr lang="en-US" sz="1800" i="1" dirty="0">
                <a:solidFill>
                  <a:srgbClr val="4A2CFC"/>
                </a:solidFill>
              </a:rPr>
              <a:t>(d));</a:t>
            </a:r>
          </a:p>
          <a:p>
            <a:pPr algn="l" rtl="0">
              <a:buNone/>
            </a:pPr>
            <a:r>
              <a:rPr lang="en-US" sz="1800" i="1" dirty="0">
                <a:solidFill>
                  <a:srgbClr val="4A2CFC"/>
                </a:solidFill>
              </a:rPr>
              <a:t>b=c;</a:t>
            </a:r>
          </a:p>
          <a:p>
            <a:pPr algn="l" rtl="0">
              <a:buNone/>
            </a:pPr>
            <a:r>
              <a:rPr lang="en-US" sz="1800" i="1" dirty="0">
                <a:solidFill>
                  <a:srgbClr val="4A2CFC"/>
                </a:solidFill>
              </a:rPr>
              <a:t>alert(</a:t>
            </a:r>
            <a:r>
              <a:rPr lang="en-US" sz="1800" i="1" dirty="0" err="1">
                <a:solidFill>
                  <a:srgbClr val="4A2CFC"/>
                </a:solidFill>
              </a:rPr>
              <a:t>typeof</a:t>
            </a:r>
            <a:r>
              <a:rPr lang="en-US" sz="1800" i="1" dirty="0">
                <a:solidFill>
                  <a:srgbClr val="4A2CFC"/>
                </a:solidFill>
              </a:rPr>
              <a:t>(b));</a:t>
            </a:r>
          </a:p>
          <a:p>
            <a:pPr algn="l" rtl="0">
              <a:buNone/>
            </a:pPr>
            <a:endParaRPr lang="en-US" sz="1800" i="1" dirty="0">
              <a:solidFill>
                <a:srgbClr val="4A2CFC"/>
              </a:solidFill>
            </a:endParaRPr>
          </a:p>
          <a:p>
            <a:pPr algn="l" rtl="0">
              <a:buNone/>
            </a:pPr>
            <a:endParaRPr lang="en-US" sz="1800" i="1" dirty="0">
              <a:solidFill>
                <a:srgbClr val="4A2CFC"/>
              </a:solidFill>
            </a:endParaRPr>
          </a:p>
          <a:p>
            <a:pPr algn="l" rtl="0" eaLnBrk="1" hangingPunct="1">
              <a:buFontTx/>
              <a:buNone/>
            </a:pPr>
            <a:endParaRPr lang="en-US" sz="1800" i="1" dirty="0">
              <a:solidFill>
                <a:srgbClr val="4A2CFC"/>
              </a:solidFill>
            </a:endParaRPr>
          </a:p>
          <a:p>
            <a:pPr algn="l" rtl="0" eaLnBrk="1" hangingPunct="1">
              <a:buFontTx/>
              <a:buNone/>
            </a:pPr>
            <a:endParaRPr lang="en-US" sz="1800" i="1" dirty="0">
              <a:solidFill>
                <a:srgbClr val="4A2CFC"/>
              </a:solidFill>
            </a:endParaRPr>
          </a:p>
          <a:p>
            <a:pPr algn="l" rtl="0" eaLnBrk="1" hangingPunct="1">
              <a:buFontTx/>
              <a:buNone/>
            </a:pPr>
            <a:endParaRPr lang="en-US" sz="1800" i="1" dirty="0">
              <a:solidFill>
                <a:srgbClr val="4A2CF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88857" y="1740733"/>
            <a:ext cx="2321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boolean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string</a:t>
            </a:r>
          </a:p>
          <a:p>
            <a:r>
              <a:rPr lang="en-US" dirty="0">
                <a:solidFill>
                  <a:srgbClr val="FF0000"/>
                </a:solidFill>
              </a:rPr>
              <a:t>number</a:t>
            </a:r>
          </a:p>
          <a:p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r>
              <a:rPr lang="en-US" dirty="0">
                <a:solidFill>
                  <a:srgbClr val="FF0000"/>
                </a:solidFill>
              </a:rPr>
              <a:t>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143000"/>
          </a:xfrm>
          <a:noFill/>
        </p:spPr>
        <p:txBody>
          <a:bodyPr/>
          <a:lstStyle/>
          <a:p>
            <a:pPr algn="ctr" rtl="1" eaLnBrk="1" hangingPunct="1"/>
            <a:r>
              <a:rPr lang="he-IL" dirty="0"/>
              <a:t>סקריפט חיצוני</a:t>
            </a:r>
            <a:endParaRPr lang="he-IL" noProof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844825"/>
            <a:ext cx="8208962" cy="3844925"/>
          </a:xfrm>
        </p:spPr>
        <p:txBody>
          <a:bodyPr>
            <a:normAutofit/>
          </a:bodyPr>
          <a:lstStyle/>
          <a:p>
            <a:pPr algn="r" rtl="1" eaLnBrk="1" hangingPunct="1"/>
            <a:r>
              <a:rPr lang="he-IL" sz="2400" dirty="0"/>
              <a:t>כמו שאמרנו, ניתן גם לייבא קובץ סקריפט לדף ע"י שימוש ב :</a:t>
            </a:r>
          </a:p>
          <a:p>
            <a:pPr eaLnBrk="1" hangingPunct="1">
              <a:buFontTx/>
              <a:buNone/>
            </a:pPr>
            <a:r>
              <a:rPr lang="en-US" sz="2400" i="1" dirty="0"/>
              <a:t>&lt;script type="text/</a:t>
            </a:r>
            <a:r>
              <a:rPr lang="en-US" sz="2400" i="1" dirty="0" err="1"/>
              <a:t>javascript</a:t>
            </a:r>
            <a:r>
              <a:rPr lang="en-US" sz="2400" i="1" dirty="0"/>
              <a:t>"</a:t>
            </a:r>
            <a:r>
              <a:rPr lang="he-IL" sz="2400" i="1" dirty="0"/>
              <a:t> </a:t>
            </a:r>
            <a:r>
              <a:rPr lang="en-US" sz="2400" i="1" dirty="0" err="1"/>
              <a:t>src</a:t>
            </a:r>
            <a:r>
              <a:rPr lang="en-US" sz="2400" i="1" dirty="0"/>
              <a:t>="script.js"&gt;</a:t>
            </a:r>
          </a:p>
          <a:p>
            <a:pPr eaLnBrk="1" hangingPunct="1">
              <a:buFontTx/>
              <a:buNone/>
            </a:pPr>
            <a:r>
              <a:rPr lang="en-US" sz="2400" i="1" dirty="0"/>
              <a:t>&lt;/script&gt;</a:t>
            </a:r>
            <a:endParaRPr lang="he-IL" sz="2400" dirty="0"/>
          </a:p>
          <a:p>
            <a:pPr algn="r" rtl="1" eaLnBrk="1" hangingPunct="1"/>
            <a:r>
              <a:rPr lang="he-IL" sz="2400" dirty="0"/>
              <a:t>הקובץ המיובא יכיל רק קוד סקריפט</a:t>
            </a:r>
            <a:endParaRPr lang="he-IL" sz="2400" noProof="1"/>
          </a:p>
          <a:p>
            <a:pPr algn="r" rtl="1" eaLnBrk="1" hangingPunct="1"/>
            <a:endParaRPr lang="he-IL" sz="2400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556" y="487062"/>
            <a:ext cx="8229600" cy="1143001"/>
          </a:xfrm>
        </p:spPr>
        <p:txBody>
          <a:bodyPr/>
          <a:lstStyle/>
          <a:p>
            <a:pPr algn="ctr"/>
            <a:r>
              <a:rPr lang="he-IL" dirty="0"/>
              <a:t>פקודות בסיסיות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750220" y="1870016"/>
            <a:ext cx="9463212" cy="4500922"/>
          </a:xfrm>
        </p:spPr>
        <p:txBody>
          <a:bodyPr>
            <a:normAutofit/>
          </a:bodyPr>
          <a:lstStyle/>
          <a:p>
            <a:pPr algn="r" rtl="1" eaLnBrk="1" hangingPunct="1"/>
            <a:r>
              <a:rPr lang="en-US" sz="1800" u="sng" dirty="0" err="1"/>
              <a:t>Document.write</a:t>
            </a:r>
            <a:r>
              <a:rPr lang="en-US" sz="1800" u="sng" dirty="0"/>
              <a:t> </a:t>
            </a:r>
            <a:r>
              <a:rPr lang="he-IL" sz="1800" u="sng" dirty="0"/>
              <a:t>- </a:t>
            </a:r>
            <a:r>
              <a:rPr lang="en-US" sz="1800" u="sng" dirty="0"/>
              <a:t> </a:t>
            </a:r>
            <a:r>
              <a:rPr lang="he-IL" sz="1800" u="sng" dirty="0"/>
              <a:t>כתיבת טקסט לדף</a:t>
            </a:r>
          </a:p>
          <a:p>
            <a:pPr lvl="1" eaLnBrk="1" hangingPunct="1">
              <a:buFontTx/>
              <a:buNone/>
            </a:pPr>
            <a:r>
              <a:rPr lang="en-US" sz="1800" b="1" i="1" dirty="0" err="1"/>
              <a:t>document.write</a:t>
            </a:r>
            <a:r>
              <a:rPr lang="en-US" sz="1800" b="1" i="1" dirty="0"/>
              <a:t>("</a:t>
            </a:r>
            <a:r>
              <a:rPr lang="he-IL" sz="1800" b="1" i="1" dirty="0"/>
              <a:t> </a:t>
            </a:r>
            <a:r>
              <a:rPr lang="en-US" sz="1800" b="1" i="1" dirty="0"/>
              <a:t>&lt;H1&gt;Welcome to JavaScript Programming!&lt;/H1&gt;");</a:t>
            </a:r>
          </a:p>
          <a:p>
            <a:pPr lvl="1" eaLnBrk="1" hangingPunct="1">
              <a:buFontTx/>
              <a:buNone/>
            </a:pPr>
            <a:endParaRPr lang="en-US" sz="1800" b="1" i="1" dirty="0"/>
          </a:p>
          <a:p>
            <a:pPr algn="r" rtl="1" eaLnBrk="1" hangingPunct="1"/>
            <a:r>
              <a:rPr lang="en-US" sz="1800" u="sng" dirty="0" err="1"/>
              <a:t>Window.alert</a:t>
            </a:r>
            <a:r>
              <a:rPr lang="he-IL" sz="1800" u="sng" dirty="0"/>
              <a:t>- זריקת הודעה למשתמש</a:t>
            </a:r>
          </a:p>
          <a:p>
            <a:pPr eaLnBrk="1" hangingPunct="1">
              <a:buFontTx/>
              <a:buNone/>
            </a:pPr>
            <a:r>
              <a:rPr lang="en-US" sz="1800" dirty="0"/>
              <a:t> 		</a:t>
            </a:r>
            <a:r>
              <a:rPr lang="en-US" sz="1800" b="1" i="1" dirty="0" err="1"/>
              <a:t>window.alert</a:t>
            </a:r>
            <a:r>
              <a:rPr lang="en-US" sz="1800" b="1" i="1" dirty="0"/>
              <a:t>( "Welcome to\</a:t>
            </a:r>
            <a:r>
              <a:rPr lang="en-US" sz="1800" b="1" i="1" dirty="0" err="1"/>
              <a:t>nJavaScript</a:t>
            </a:r>
            <a:r>
              <a:rPr lang="en-US" sz="1800" b="1" i="1" dirty="0"/>
              <a:t>\</a:t>
            </a:r>
            <a:r>
              <a:rPr lang="en-US" sz="1800" b="1" i="1" dirty="0" err="1"/>
              <a:t>nProgramming</a:t>
            </a:r>
            <a:r>
              <a:rPr lang="en-US" sz="1800" b="1" i="1" dirty="0"/>
              <a:t>!" );</a:t>
            </a:r>
          </a:p>
          <a:p>
            <a:pPr eaLnBrk="1" hangingPunct="1">
              <a:buFontTx/>
              <a:buNone/>
            </a:pPr>
            <a:endParaRPr lang="en-US" sz="1800" b="1" i="1" dirty="0"/>
          </a:p>
          <a:p>
            <a:pPr algn="r" rtl="1" eaLnBrk="1" hangingPunct="1"/>
            <a:r>
              <a:rPr lang="en-US" sz="1800" u="sng" dirty="0" err="1"/>
              <a:t>Window.confirm</a:t>
            </a:r>
            <a:r>
              <a:rPr lang="he-IL" sz="1800" u="sng" dirty="0"/>
              <a:t>- ווידוא למשתמש (מחזיר ערך בוליאני)</a:t>
            </a:r>
          </a:p>
          <a:p>
            <a:pPr eaLnBrk="1" hangingPunct="1">
              <a:buFontTx/>
              <a:buNone/>
            </a:pPr>
            <a:r>
              <a:rPr lang="en-US" sz="1800" dirty="0"/>
              <a:t>		</a:t>
            </a:r>
            <a:r>
              <a:rPr lang="en-US" sz="1800" b="1" i="1" dirty="0"/>
              <a:t> let answer =  window. confirm( "Are you SURE" );</a:t>
            </a:r>
          </a:p>
          <a:p>
            <a:pPr eaLnBrk="1" hangingPunct="1">
              <a:buFontTx/>
              <a:buNone/>
            </a:pPr>
            <a:endParaRPr lang="en-US" sz="1800" b="1" i="1" dirty="0"/>
          </a:p>
          <a:p>
            <a:pPr algn="r" rtl="1" eaLnBrk="1" hangingPunct="1"/>
            <a:r>
              <a:rPr lang="en-US" sz="1800" u="sng" dirty="0" err="1"/>
              <a:t>Window.prompt</a:t>
            </a:r>
            <a:r>
              <a:rPr lang="he-IL" sz="1800" u="sng" dirty="0"/>
              <a:t> – קבלת ערך ממשתמש</a:t>
            </a:r>
          </a:p>
          <a:p>
            <a:pPr eaLnBrk="1" hangingPunct="1">
              <a:buFontTx/>
              <a:buNone/>
            </a:pPr>
            <a:r>
              <a:rPr lang="en-US" sz="1800" dirty="0"/>
              <a:t>	</a:t>
            </a:r>
            <a:r>
              <a:rPr lang="en-US" sz="1800" b="1" i="1" dirty="0"/>
              <a:t>	let </a:t>
            </a:r>
            <a:r>
              <a:rPr lang="en-US" sz="1800" b="1" i="1" dirty="0" err="1"/>
              <a:t>firstNumber</a:t>
            </a:r>
            <a:r>
              <a:rPr lang="en-US" sz="1800" b="1" i="1" dirty="0"/>
              <a:t> = </a:t>
            </a:r>
            <a:r>
              <a:rPr lang="en-US" sz="1800" b="1" i="1" dirty="0" err="1"/>
              <a:t>window.prompt</a:t>
            </a:r>
            <a:r>
              <a:rPr lang="en-US" sz="1800" b="1" i="1" dirty="0"/>
              <a:t>( "Enter first integer", "0" 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Comic Sans MS" pitchFamily="66" charset="0"/>
              </a:rPr>
              <a:t>function</a:t>
            </a:r>
            <a:endParaRPr lang="en-US" noProof="1">
              <a:latin typeface="Comic Sans MS" pitchFamily="66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552" y="1844824"/>
            <a:ext cx="8291512" cy="3416846"/>
          </a:xfrm>
        </p:spPr>
        <p:txBody>
          <a:bodyPr>
            <a:normAutofit fontScale="92500" lnSpcReduction="20000"/>
          </a:bodyPr>
          <a:lstStyle/>
          <a:p>
            <a:pPr algn="r" rtl="1" eaLnBrk="1" hangingPunct="1"/>
            <a:r>
              <a:rPr lang="en-US" sz="2400" dirty="0"/>
              <a:t>function</a:t>
            </a:r>
            <a:r>
              <a:rPr lang="he-IL" sz="2400" dirty="0"/>
              <a:t> (שיטה) – יחידות קוד למטרת ביצוע פעולה מסוימת</a:t>
            </a:r>
          </a:p>
          <a:p>
            <a:pPr algn="r" rtl="1" eaLnBrk="1" hangingPunct="1"/>
            <a:r>
              <a:rPr lang="he-IL" sz="2400" dirty="0"/>
              <a:t>שם פונקציה - חובה</a:t>
            </a:r>
          </a:p>
          <a:p>
            <a:pPr algn="r" rtl="1" eaLnBrk="1" hangingPunct="1"/>
            <a:r>
              <a:rPr lang="he-IL" sz="2400" dirty="0"/>
              <a:t>מקבלות רשימת פרמטרים(0...</a:t>
            </a:r>
            <a:r>
              <a:rPr lang="en-US" sz="2400" dirty="0"/>
              <a:t>n</a:t>
            </a:r>
            <a:r>
              <a:rPr lang="he-IL" sz="2400" dirty="0"/>
              <a:t>) ומחזירות משתנה אחד.</a:t>
            </a:r>
          </a:p>
          <a:p>
            <a:pPr algn="r" rtl="1" eaLnBrk="1" hangingPunct="1"/>
            <a:r>
              <a:rPr lang="he-IL" sz="2400" dirty="0"/>
              <a:t>כאשר הפונקציה אינה מקבלת רשימה ערכים – היא ריקה()</a:t>
            </a:r>
          </a:p>
          <a:p>
            <a:pPr algn="r" rtl="1" eaLnBrk="1" hangingPunct="1"/>
            <a:r>
              <a:rPr lang="he-IL" sz="2400" dirty="0"/>
              <a:t>תמיד חוזרת למקום ממנו קראו לה , לדוגמא : </a:t>
            </a:r>
          </a:p>
          <a:p>
            <a:pPr algn="l" rtl="0" eaLnBrk="1" hangingPunct="1">
              <a:buFontTx/>
              <a:buNone/>
            </a:pPr>
            <a:r>
              <a:rPr lang="en-US" sz="2400" i="1" dirty="0"/>
              <a:t>function </a:t>
            </a:r>
            <a:r>
              <a:rPr lang="en-US" sz="2400" i="1" dirty="0" err="1"/>
              <a:t>doIt</a:t>
            </a:r>
            <a:r>
              <a:rPr lang="en-US" sz="2400" i="1" dirty="0"/>
              <a:t>(let1 , let2){</a:t>
            </a:r>
          </a:p>
          <a:p>
            <a:pPr algn="l" rtl="0" eaLnBrk="1" hangingPunct="1">
              <a:buFontTx/>
              <a:buNone/>
            </a:pPr>
            <a:r>
              <a:rPr lang="en-US" sz="2400" i="1" dirty="0"/>
              <a:t>	//do something</a:t>
            </a:r>
          </a:p>
          <a:p>
            <a:pPr algn="l" rtl="0" eaLnBrk="1" hangingPunct="1">
              <a:buFontTx/>
              <a:buNone/>
            </a:pPr>
            <a:r>
              <a:rPr lang="en-US" sz="2400" i="1" dirty="0"/>
              <a:t>	return true;</a:t>
            </a:r>
          </a:p>
          <a:p>
            <a:pPr algn="l" rtl="0" eaLnBrk="1" hangingPunct="1">
              <a:buFontTx/>
              <a:buNone/>
            </a:pPr>
            <a:r>
              <a:rPr lang="en-US" sz="2400" i="1" dirty="0"/>
              <a:t>}</a:t>
            </a:r>
            <a:endParaRPr lang="en-US" sz="2400" i="1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dirty="0">
                <a:latin typeface="Comic Sans MS" pitchFamily="66" charset="0"/>
              </a:rPr>
              <a:t>-Scope </a:t>
            </a:r>
            <a:r>
              <a:rPr lang="he-IL" dirty="0">
                <a:latin typeface="Comic Sans MS" pitchFamily="66" charset="0"/>
              </a:rPr>
              <a:t>מרחב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988841"/>
            <a:ext cx="8435975" cy="4525963"/>
          </a:xfrm>
        </p:spPr>
        <p:txBody>
          <a:bodyPr/>
          <a:lstStyle/>
          <a:p>
            <a:pPr algn="r" rtl="1" eaLnBrk="1" hangingPunct="1"/>
            <a:r>
              <a:rPr lang="he-IL" dirty="0"/>
              <a:t>משתנה יכול להיות גלובלי</a:t>
            </a:r>
            <a:r>
              <a:rPr lang="en-US" dirty="0"/>
              <a:t> </a:t>
            </a:r>
            <a:r>
              <a:rPr lang="he-IL" dirty="0"/>
              <a:t>(</a:t>
            </a:r>
            <a:r>
              <a:rPr lang="en-US" dirty="0"/>
              <a:t>global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 או מקומי</a:t>
            </a:r>
            <a:r>
              <a:rPr lang="en-US" dirty="0"/>
              <a:t> </a:t>
            </a:r>
            <a:r>
              <a:rPr lang="he-IL" dirty="0"/>
              <a:t>(</a:t>
            </a:r>
            <a:r>
              <a:rPr lang="en-US" dirty="0"/>
              <a:t>local</a:t>
            </a:r>
            <a:r>
              <a:rPr lang="he-IL" dirty="0"/>
              <a:t>)</a:t>
            </a:r>
          </a:p>
          <a:p>
            <a:pPr algn="r" rtl="1" eaLnBrk="1" hangingPunct="1"/>
            <a:r>
              <a:rPr lang="he-IL" dirty="0"/>
              <a:t>כל המשתנים הם גלובליים אלא אם כן הוכרזו בפונקציה מסוימת – ואז הם מקומיים ביחס אליה.</a:t>
            </a:r>
          </a:p>
          <a:p>
            <a:pPr algn="r" rtl="1" eaLnBrk="1" hangingPunct="1"/>
            <a:r>
              <a:rPr lang="he-IL" dirty="0"/>
              <a:t>צריך לשים לב כשיש שמות זהים למשתנים (גלובלי/לוקלי)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D9459A-7427-418E-BDBC-5831FD64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4"/>
            <a:ext cx="7543800" cy="1450757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מושגי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C30D89-C8D3-494F-8B08-F3E4483E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845734"/>
            <a:ext cx="7011736" cy="4023360"/>
          </a:xfrm>
        </p:spPr>
        <p:txBody>
          <a:bodyPr>
            <a:normAutofit fontScale="925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en-US" b="1" dirty="0"/>
              <a:t>Declaration</a:t>
            </a:r>
            <a:r>
              <a:rPr lang="en-US" dirty="0"/>
              <a:t> </a:t>
            </a:r>
            <a:r>
              <a:rPr lang="he-IL" dirty="0"/>
              <a:t>– הצהרה על משתנה, החלק בקוד בו מוגדר שמו של המשתנה.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en-US" dirty="0"/>
              <a:t>let x;</a:t>
            </a:r>
            <a:r>
              <a:rPr lang="he-IL" dirty="0"/>
              <a:t>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1" dirty="0"/>
              <a:t>Initialization</a:t>
            </a:r>
            <a:r>
              <a:rPr lang="he-IL" dirty="0"/>
              <a:t>- איפוס או אתחול המשתנה בערך כלשהו.</a:t>
            </a:r>
          </a:p>
          <a:p>
            <a:pPr marL="0" indent="0">
              <a:buNone/>
            </a:pPr>
            <a:r>
              <a:rPr lang="en-US" dirty="0"/>
              <a:t>	x=0;</a:t>
            </a:r>
            <a:endParaRPr lang="he-IL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1" dirty="0"/>
              <a:t>Stack</a:t>
            </a:r>
            <a:r>
              <a:rPr lang="he-IL" dirty="0"/>
              <a:t>- מחסנית המשתנים של הרצת התוכנית כולה.</a:t>
            </a:r>
            <a:endParaRPr lang="en-US" dirty="0"/>
          </a:p>
          <a:p>
            <a:r>
              <a:rPr lang="en-US" b="1" dirty="0"/>
              <a:t>Function Stack</a:t>
            </a:r>
            <a:r>
              <a:rPr lang="he-IL" dirty="0"/>
              <a:t>- מחסנית המשתנים של ריצתה של פונקציה ספציפית.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תמונה 3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A9910917-E987-42A1-8EE8-66FB20B3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27" y="2476158"/>
            <a:ext cx="2351332" cy="2351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17721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1135</Words>
  <Application>Microsoft Office PowerPoint</Application>
  <PresentationFormat>מסך רחב</PresentationFormat>
  <Paragraphs>150</Paragraphs>
  <Slides>17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Consolas</vt:lpstr>
      <vt:lpstr>Wingdings</vt:lpstr>
      <vt:lpstr>ערכת נושא Office</vt:lpstr>
      <vt:lpstr>Part 2</vt:lpstr>
      <vt:lpstr>&lt;Script&gt; tag</vt:lpstr>
      <vt:lpstr>מיקום הסקריפט</vt:lpstr>
      <vt:lpstr>טיפוסים</vt:lpstr>
      <vt:lpstr>סקריפט חיצוני</vt:lpstr>
      <vt:lpstr>פקודות בסיסיות</vt:lpstr>
      <vt:lpstr>function</vt:lpstr>
      <vt:lpstr>-Scope מרחב</vt:lpstr>
      <vt:lpstr>מושגי בסיס</vt:lpstr>
      <vt:lpstr>Var</vt:lpstr>
      <vt:lpstr>Hoisting Example</vt:lpstr>
      <vt:lpstr>Let</vt:lpstr>
      <vt:lpstr>Const</vt:lpstr>
      <vt:lpstr>Var VS let VS const</vt:lpstr>
      <vt:lpstr>Scheduling: setTimeout</vt:lpstr>
      <vt:lpstr>Zero delay setTimeout</vt:lpstr>
      <vt:lpstr>Scheduling: setInterval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</dc:title>
  <dc:creator>פנינה ליסנסקי</dc:creator>
  <cp:lastModifiedBy>פנינה ליסנסקי</cp:lastModifiedBy>
  <cp:revision>5</cp:revision>
  <dcterms:created xsi:type="dcterms:W3CDTF">2022-10-16T06:36:36Z</dcterms:created>
  <dcterms:modified xsi:type="dcterms:W3CDTF">2022-10-16T07:51:47Z</dcterms:modified>
</cp:coreProperties>
</file>