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  <p:sldId id="262" r:id="rId3"/>
    <p:sldId id="330" r:id="rId4"/>
    <p:sldId id="328" r:id="rId5"/>
    <p:sldId id="329" r:id="rId6"/>
    <p:sldId id="334" r:id="rId7"/>
    <p:sldId id="336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33" r:id="rId17"/>
    <p:sldId id="345" r:id="rId18"/>
    <p:sldId id="332" r:id="rId19"/>
    <p:sldId id="331" r:id="rId20"/>
    <p:sldId id="346" r:id="rId21"/>
    <p:sldId id="347" r:id="rId22"/>
    <p:sldId id="348" r:id="rId23"/>
    <p:sldId id="34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78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41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17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49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936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58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1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26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128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36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5748A1-B14E-48CF-A9E7-762F58D91783}" type="datetimeFigureOut">
              <a:rPr lang="he-IL" smtClean="0"/>
              <a:t>י"ג/טבת/תשפ"ה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4FFD52-5E45-4AFC-A827-DC029249AD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3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c5/cvc5" TargetMode="External"/><Relationship Id="rId2" Type="http://schemas.openxmlformats.org/officeDocument/2006/relationships/hyperlink" Target="https://en.wikipedia.org/wiki/Satisfiability_Modulo_Theori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vc5/cvc5/blob/idl-lab/project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6E2DBA-2B96-4202-96D2-D28AF4336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76" y="5035411"/>
            <a:ext cx="9070848" cy="457201"/>
          </a:xfrm>
        </p:spPr>
        <p:txBody>
          <a:bodyPr/>
          <a:lstStyle/>
          <a:p>
            <a:r>
              <a:rPr lang="he-IL" dirty="0"/>
              <a:t>צביקה ברגר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B1A93DE-65E6-4FA9-B3E3-8D1EF09A6D79}"/>
              </a:ext>
            </a:extLst>
          </p:cNvPr>
          <p:cNvSpPr txBox="1"/>
          <p:nvPr/>
        </p:nvSpPr>
        <p:spPr>
          <a:xfrm>
            <a:off x="10552972" y="182880"/>
            <a:ext cx="13082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12" name="כותרת 11">
            <a:extLst>
              <a:ext uri="{FF2B5EF4-FFF2-40B4-BE49-F238E27FC236}">
                <a16:creationId xmlns:a16="http://schemas.microsoft.com/office/drawing/2014/main" id="{4E06C807-2C19-E4AD-0026-ED37559B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262" y="1691375"/>
            <a:ext cx="9068586" cy="2590800"/>
          </a:xfrm>
        </p:spPr>
        <p:txBody>
          <a:bodyPr/>
          <a:lstStyle/>
          <a:p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הסקה אוטומטית</a:t>
            </a:r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כותרת 11">
            <a:extLst>
              <a:ext uri="{FF2B5EF4-FFF2-40B4-BE49-F238E27FC236}">
                <a16:creationId xmlns:a16="http://schemas.microsoft.com/office/drawing/2014/main" id="{65308EA7-F7DD-1E6F-BA58-F91D8E32A1EE}"/>
              </a:ext>
            </a:extLst>
          </p:cNvPr>
          <p:cNvSpPr txBox="1">
            <a:spLocks/>
          </p:cNvSpPr>
          <p:nvPr/>
        </p:nvSpPr>
        <p:spPr>
          <a:xfrm>
            <a:off x="1227746" y="4132441"/>
            <a:ext cx="7191781" cy="97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LID4096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כותרת 11">
            <a:extLst>
              <a:ext uri="{FF2B5EF4-FFF2-40B4-BE49-F238E27FC236}">
                <a16:creationId xmlns:a16="http://schemas.microsoft.com/office/drawing/2014/main" id="{9D8AB9E3-D41C-A944-6370-B4B06D64031D}"/>
              </a:ext>
            </a:extLst>
          </p:cNvPr>
          <p:cNvSpPr txBox="1">
            <a:spLocks/>
          </p:cNvSpPr>
          <p:nvPr/>
        </p:nvSpPr>
        <p:spPr>
          <a:xfrm>
            <a:off x="2500109" y="4274361"/>
            <a:ext cx="7191781" cy="97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Cvc5 LAB</a:t>
            </a:r>
            <a:endParaRPr lang="LID4096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3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2C75-C27C-F0DB-142A-6DB372CA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75A4C-8833-4300-4F63-EF04739D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870FB53-8814-593B-E384-D4E5706D265E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4D685437-F0FC-9260-5159-FF4C2D42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8F5014D3-9128-93B8-6231-906BB12C8FD0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C1662DA-4DBB-7F9D-EE81-28F62B2776B1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F4B1A87-5BCB-7AAB-2DDE-F9C51A42069C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8B65040-E2F6-739F-335F-A319A2F1DDB0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A1DCB97F-087D-7779-D257-1DAFD3BF67EE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FE5451B-19BA-0E36-C56E-5A6C7B7FB782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D8EBEBBF-277B-5E5F-9020-86F592F4F086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4C42D81-031F-97B5-305A-142BDB2A3712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3EA12BB-C950-98C7-67F8-46A69063519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535FF1D-66D4-2015-372F-EF4D127C3B03}"/>
              </a:ext>
            </a:extLst>
          </p:cNvPr>
          <p:cNvSpPr txBox="1"/>
          <p:nvPr/>
        </p:nvSpPr>
        <p:spPr>
          <a:xfrm rot="19689235">
            <a:off x="6793897" y="57724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C5D94E80-9E8E-5AD4-30F7-0A5F75D1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42771" y="2948656"/>
            <a:ext cx="3202843" cy="3611463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C05694CC-4AB2-3CC4-4BD8-A7B297E98140}"/>
              </a:ext>
            </a:extLst>
          </p:cNvPr>
          <p:cNvSpPr/>
          <p:nvPr/>
        </p:nvSpPr>
        <p:spPr>
          <a:xfrm>
            <a:off x="368906" y="5323210"/>
            <a:ext cx="2015371" cy="20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157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D9929-3A13-7907-ACBA-BEC6E173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E528FA-64CE-C607-1958-B2569BD0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F51697C-126E-CB4A-B6E4-1C55F73568C7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87714223-56E9-00A2-ED09-35879E05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4ECC57A7-FBE1-CFBF-7F8E-6EA6A3761C18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7044FEF-F556-B2BE-0921-B0946DBB698D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A19D25DD-4B90-2DCC-D526-A3AC2D3611BC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4F39BBA9-3454-90F2-9449-1C57E2B0ACF3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A054083-FD95-5777-054E-3A3A5B0F90E5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3FF7646-FE18-6FD1-6515-5D94F1DB7A9B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AB7BE0F-56CB-4889-996A-0AC27FE2625A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60E4152C-F4EF-FDCA-EE03-E163178EF8E0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571C0C72-BE99-1587-B3C7-C944E90153C1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8C438D8C-04B7-937A-FA4F-9E07056E1AD8}"/>
              </a:ext>
            </a:extLst>
          </p:cNvPr>
          <p:cNvSpPr txBox="1"/>
          <p:nvPr/>
        </p:nvSpPr>
        <p:spPr>
          <a:xfrm rot="19689235">
            <a:off x="6793897" y="57724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50F2E381-2229-96A1-F0CE-EF118356BB64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6407922" y="4993535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6E56E3F-9616-033C-20AF-2DC4A41CCB2E}"/>
              </a:ext>
            </a:extLst>
          </p:cNvPr>
          <p:cNvSpPr txBox="1"/>
          <p:nvPr/>
        </p:nvSpPr>
        <p:spPr>
          <a:xfrm>
            <a:off x="6159690" y="533777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EF0DF9AB-EAAD-9AEE-54C7-4A3EC467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7459FA23-D703-79DB-CDFC-AD60F0954A88}"/>
              </a:ext>
            </a:extLst>
          </p:cNvPr>
          <p:cNvSpPr/>
          <p:nvPr/>
        </p:nvSpPr>
        <p:spPr>
          <a:xfrm>
            <a:off x="368906" y="5528311"/>
            <a:ext cx="2015371" cy="20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615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6104A-4BAB-5976-E12D-9C901F05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7765FC-A64A-4286-A163-AAA63E78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01734F7-7D17-1F2F-58CC-CD981013E78D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835ACB20-E27B-D419-22CC-9AD382C5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B030B85A-E9E4-78CA-D585-D9D8A7CCEF9B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F5A5BD0-4006-315B-2F8F-07A8FE95E71D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A1B571DD-B0B4-6A90-9A6F-273B763B707E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491B0B7-B18B-804F-B454-9E170886E076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FA70BAD-2AE7-4834-61A5-617D4B4F2B89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CBDF26C-97CC-FE72-8FCF-8E92DF410415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05FE1B66-3B42-3C9B-9283-1234ADCFA523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3A1121A-8AB9-D1D6-B1B4-D3269FC18D5B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DB611527-7FC9-55F8-7A44-A48B36B72BAC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00A4BC6C-97AB-14B5-3C3D-524E4110848A}"/>
              </a:ext>
            </a:extLst>
          </p:cNvPr>
          <p:cNvSpPr txBox="1"/>
          <p:nvPr/>
        </p:nvSpPr>
        <p:spPr>
          <a:xfrm rot="1954139">
            <a:off x="6783776" y="4775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2D90CA6-10E9-ED50-009B-345938DE2C93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6407922" y="4993535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763042C-7F98-2D40-6C46-A44449D95C2D}"/>
              </a:ext>
            </a:extLst>
          </p:cNvPr>
          <p:cNvSpPr txBox="1"/>
          <p:nvPr/>
        </p:nvSpPr>
        <p:spPr>
          <a:xfrm>
            <a:off x="6159690" y="533777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0C8CE5E-C170-EF27-85AD-C7DBB5CE4545}"/>
              </a:ext>
            </a:extLst>
          </p:cNvPr>
          <p:cNvCxnSpPr>
            <a:cxnSpLocks/>
          </p:cNvCxnSpPr>
          <p:nvPr/>
        </p:nvCxnSpPr>
        <p:spPr>
          <a:xfrm>
            <a:off x="6659252" y="4884409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BAA9FDF5-3880-A6B3-4325-C5E8AAE7FE7A}"/>
              </a:ext>
            </a:extLst>
          </p:cNvPr>
          <p:cNvSpPr txBox="1"/>
          <p:nvPr/>
        </p:nvSpPr>
        <p:spPr>
          <a:xfrm rot="19689235">
            <a:off x="6946297" y="59248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C7BA97DF-9E8D-57B3-3761-1467829C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AEA494D6-5BE9-2D5C-6F18-21CB4049F554}"/>
              </a:ext>
            </a:extLst>
          </p:cNvPr>
          <p:cNvSpPr/>
          <p:nvPr/>
        </p:nvSpPr>
        <p:spPr>
          <a:xfrm>
            <a:off x="368906" y="5724863"/>
            <a:ext cx="1733359" cy="195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995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C51B3-E93D-750F-24F4-B8FD802A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107DFA-751E-D927-F58A-CC2C35ED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35D6BF8-4930-728C-3C53-168C8BC3E3FC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7B044B8E-BE0B-47EB-EC59-0824CC8A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99E80382-57D6-739B-4166-01A1852ECF25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33A9721D-8E66-2CF9-5EEE-AD0714BFB06C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19319C91-D7F2-2C5C-68D4-39C72F043E11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233FD39F-36D9-C673-28A0-0460407AF781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A51DA61A-4FE2-34F5-39AB-65C3704F068B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978CB72-1DD9-7CC6-54C6-588B34A0F582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8F685D1-6FD9-A307-8E3B-F9F39BFEBD47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74AD71E-F7D2-DF63-B237-4B38902CF65B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5567E6D-5656-F2C6-73C5-A189F4E670A5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2D66627-192A-52E5-C0F7-7EAE77DF6848}"/>
              </a:ext>
            </a:extLst>
          </p:cNvPr>
          <p:cNvSpPr txBox="1"/>
          <p:nvPr/>
        </p:nvSpPr>
        <p:spPr>
          <a:xfrm rot="1954139">
            <a:off x="6783776" y="4775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E022D3E-CC6C-CD72-C23A-BD01528F1A53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6407922" y="4993535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9EF97CE-3546-57C6-4024-8753D4FD3FC3}"/>
              </a:ext>
            </a:extLst>
          </p:cNvPr>
          <p:cNvSpPr txBox="1"/>
          <p:nvPr/>
        </p:nvSpPr>
        <p:spPr>
          <a:xfrm>
            <a:off x="6159690" y="533777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4C6F0245-3ED9-366C-E1E1-C6F8595A79A1}"/>
              </a:ext>
            </a:extLst>
          </p:cNvPr>
          <p:cNvCxnSpPr>
            <a:cxnSpLocks/>
          </p:cNvCxnSpPr>
          <p:nvPr/>
        </p:nvCxnSpPr>
        <p:spPr>
          <a:xfrm>
            <a:off x="6659252" y="4884409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B50973D-6CC7-8DF9-AD2E-79F47560185A}"/>
              </a:ext>
            </a:extLst>
          </p:cNvPr>
          <p:cNvSpPr txBox="1"/>
          <p:nvPr/>
        </p:nvSpPr>
        <p:spPr>
          <a:xfrm rot="19689235">
            <a:off x="6946297" y="59248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32AB269E-60EF-B446-EB7B-37CDA20C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FEA3F72E-C555-1F72-3352-C9431CF3B8A8}"/>
              </a:ext>
            </a:extLst>
          </p:cNvPr>
          <p:cNvSpPr/>
          <p:nvPr/>
        </p:nvSpPr>
        <p:spPr>
          <a:xfrm>
            <a:off x="377452" y="5898026"/>
            <a:ext cx="1972641" cy="19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92DAABD2-60E9-243F-4864-4EC9682EF5E9}"/>
              </a:ext>
            </a:extLst>
          </p:cNvPr>
          <p:cNvCxnSpPr>
            <a:cxnSpLocks/>
          </p:cNvCxnSpPr>
          <p:nvPr/>
        </p:nvCxnSpPr>
        <p:spPr>
          <a:xfrm flipH="1" flipV="1">
            <a:off x="6607884" y="4961514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C535A8BC-B2BD-A2C9-57FE-7347625A9AAF}"/>
              </a:ext>
            </a:extLst>
          </p:cNvPr>
          <p:cNvSpPr txBox="1"/>
          <p:nvPr/>
        </p:nvSpPr>
        <p:spPr>
          <a:xfrm rot="1962966">
            <a:off x="8046127" y="58746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155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259A1-5554-36D4-123D-239412AD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50C7F7-024C-9D48-9D4C-3F06B19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68E46AE-F863-8D55-EAEB-456365BC6557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B547F023-364C-8729-2359-81E4286A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95BBA8A0-7404-31F9-3779-12456F8D9CD0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364E180-B22E-5277-41A0-11BC56442C3F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EA9F4A11-F839-CECB-F56E-32616E1EC542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F11EA2CB-B489-28CA-2949-1DC0716DE957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9977A2B-DFA8-5D19-E05B-3EFFD481A433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ED66A6B-3584-EB34-9AB7-A88BDD903016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E2CB5A5-3B55-2D81-E2AD-1FA7424FC0A8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0289C7D-87A3-9B8B-EFA7-A6753E9614FA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2FCE170B-B8EF-B791-F0EB-E2A44413126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D30648C-9670-C907-B8D1-02F7D92CA0E4}"/>
              </a:ext>
            </a:extLst>
          </p:cNvPr>
          <p:cNvSpPr txBox="1"/>
          <p:nvPr/>
        </p:nvSpPr>
        <p:spPr>
          <a:xfrm rot="1954139">
            <a:off x="6783776" y="4775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5FA4076-2735-838C-8526-57252758837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6407922" y="4993535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4E7FB4B-B7EC-E7F9-A1C9-3653EAC4B984}"/>
              </a:ext>
            </a:extLst>
          </p:cNvPr>
          <p:cNvSpPr txBox="1"/>
          <p:nvPr/>
        </p:nvSpPr>
        <p:spPr>
          <a:xfrm>
            <a:off x="6159690" y="533777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BDB71EB-22BF-C1F1-543C-F37C06848E36}"/>
              </a:ext>
            </a:extLst>
          </p:cNvPr>
          <p:cNvCxnSpPr>
            <a:cxnSpLocks/>
          </p:cNvCxnSpPr>
          <p:nvPr/>
        </p:nvCxnSpPr>
        <p:spPr>
          <a:xfrm>
            <a:off x="6659252" y="4884409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5AAF3BF-856F-0E65-49C8-BF720DA4B325}"/>
              </a:ext>
            </a:extLst>
          </p:cNvPr>
          <p:cNvSpPr txBox="1"/>
          <p:nvPr/>
        </p:nvSpPr>
        <p:spPr>
          <a:xfrm rot="19689235">
            <a:off x="6946297" y="59248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3AC0FA93-3B87-2937-6552-70A48D8B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6CCE8ED3-8D89-E5EE-32A8-41300DC133F5}"/>
              </a:ext>
            </a:extLst>
          </p:cNvPr>
          <p:cNvSpPr/>
          <p:nvPr/>
        </p:nvSpPr>
        <p:spPr>
          <a:xfrm>
            <a:off x="394544" y="6079269"/>
            <a:ext cx="1972641" cy="19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691A9241-E710-9133-F198-D6824C314873}"/>
              </a:ext>
            </a:extLst>
          </p:cNvPr>
          <p:cNvCxnSpPr>
            <a:cxnSpLocks/>
          </p:cNvCxnSpPr>
          <p:nvPr/>
        </p:nvCxnSpPr>
        <p:spPr>
          <a:xfrm flipH="1" flipV="1">
            <a:off x="6607884" y="4961514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F3502A1-F5AC-80E6-173B-A69E91BFE18B}"/>
              </a:ext>
            </a:extLst>
          </p:cNvPr>
          <p:cNvSpPr txBox="1"/>
          <p:nvPr/>
        </p:nvSpPr>
        <p:spPr>
          <a:xfrm rot="1962966">
            <a:off x="8046127" y="58746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400223CE-0BFD-D341-CD30-A46E137A04B7}"/>
              </a:ext>
            </a:extLst>
          </p:cNvPr>
          <p:cNvCxnSpPr>
            <a:cxnSpLocks/>
          </p:cNvCxnSpPr>
          <p:nvPr/>
        </p:nvCxnSpPr>
        <p:spPr>
          <a:xfrm flipH="1">
            <a:off x="6777978" y="6273481"/>
            <a:ext cx="158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E948D06-AE4F-6B5B-18D2-02A174E08CB6}"/>
              </a:ext>
            </a:extLst>
          </p:cNvPr>
          <p:cNvSpPr txBox="1"/>
          <p:nvPr/>
        </p:nvSpPr>
        <p:spPr>
          <a:xfrm>
            <a:off x="7380211" y="623542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730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4F418-6AD3-3581-6B5F-30AE3162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F84AE2-C3F7-7A34-0724-D6C1D759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F2762A6-3E3C-A9CD-C8DA-4711B753506C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2FD4ACEA-07B0-FDAF-9464-DA7035C0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236658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/>
              <a:t>עבור כל פסוקית </a:t>
            </a:r>
            <a:r>
              <a:rPr lang="en-US" sz="2400" dirty="0"/>
              <a:t>(&lt;= (- y x) n)</a:t>
            </a:r>
            <a:r>
              <a:rPr lang="he-IL" sz="2400" dirty="0"/>
              <a:t> תיצור קשת (מכוונת) מ-</a:t>
            </a:r>
            <a:r>
              <a:rPr lang="en-US" sz="2400" dirty="0"/>
              <a:t>x</a:t>
            </a:r>
            <a:r>
              <a:rPr lang="he-IL" sz="2400" dirty="0"/>
              <a:t> ל-</a:t>
            </a:r>
            <a:r>
              <a:rPr lang="en-US" sz="2400" dirty="0"/>
              <a:t>y</a:t>
            </a:r>
            <a:r>
              <a:rPr lang="he-IL" sz="2400" dirty="0"/>
              <a:t> עם משקל </a:t>
            </a:r>
            <a:r>
              <a:rPr lang="en-US" sz="2800" dirty="0"/>
              <a:t>n</a:t>
            </a:r>
            <a:r>
              <a:rPr lang="he-IL" sz="2800" dirty="0"/>
              <a:t>.</a:t>
            </a:r>
            <a:endParaRPr lang="en-US" sz="2800" dirty="0"/>
          </a:p>
          <a:p>
            <a:pPr lvl="1" algn="just" rtl="1"/>
            <a:r>
              <a:rPr lang="he-IL" sz="2800" dirty="0"/>
              <a:t>אם יש מעגל שלילי בגרף הנוסחה לא ספיקה.</a:t>
            </a:r>
          </a:p>
          <a:p>
            <a:pPr lvl="1" algn="just" rtl="1"/>
            <a:endParaRPr lang="he-IL" sz="2800" dirty="0"/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C84829B7-5D46-0B46-E1CC-E89CD083DBED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5D1BA93-07F1-0000-17A6-E3E0011FCE8C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CA5D35B8-115C-A25E-FE17-3C3357014B15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46B27894-118C-BC58-97CF-EB66881325FD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BE1CC7FA-9886-869C-DE23-50706AAA6872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4EB5C51-DE09-C97B-4696-6C8D10DE821F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BE6BE8D1-E94F-200C-ED45-F59D59389CFD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E22D88D-668F-0F7F-5770-2456C32DBE49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25304EE-1245-A838-2D73-75A8C605B48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6777978" y="4895118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06B89ED-6F67-5ADB-B154-A8C568528E73}"/>
              </a:ext>
            </a:extLst>
          </p:cNvPr>
          <p:cNvSpPr txBox="1"/>
          <p:nvPr/>
        </p:nvSpPr>
        <p:spPr>
          <a:xfrm rot="1954139">
            <a:off x="6783776" y="47750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86EC182E-BC73-4104-D6D7-181DD10D379C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6407922" y="4993535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BFCF697-652B-69EA-BF24-03C631ECF3A6}"/>
              </a:ext>
            </a:extLst>
          </p:cNvPr>
          <p:cNvSpPr txBox="1"/>
          <p:nvPr/>
        </p:nvSpPr>
        <p:spPr>
          <a:xfrm>
            <a:off x="6159690" y="533777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81B63D64-29E9-8374-F1B2-007C2C12C1DC}"/>
              </a:ext>
            </a:extLst>
          </p:cNvPr>
          <p:cNvCxnSpPr>
            <a:cxnSpLocks/>
          </p:cNvCxnSpPr>
          <p:nvPr/>
        </p:nvCxnSpPr>
        <p:spPr>
          <a:xfrm>
            <a:off x="6659252" y="4884409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99C4960-AAE1-B380-2CFC-ED515B70FDD3}"/>
              </a:ext>
            </a:extLst>
          </p:cNvPr>
          <p:cNvSpPr txBox="1"/>
          <p:nvPr/>
        </p:nvSpPr>
        <p:spPr>
          <a:xfrm rot="19689235">
            <a:off x="6946297" y="59248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945C4675-6D0F-88EA-5D12-C47BDC02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31351363-B083-5BD9-CF47-F584AD9AFF9F}"/>
              </a:ext>
            </a:extLst>
          </p:cNvPr>
          <p:cNvCxnSpPr>
            <a:cxnSpLocks/>
          </p:cNvCxnSpPr>
          <p:nvPr/>
        </p:nvCxnSpPr>
        <p:spPr>
          <a:xfrm flipH="1" flipV="1">
            <a:off x="6607884" y="4961514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34729228-4118-DD26-BE52-D68845266F5D}"/>
              </a:ext>
            </a:extLst>
          </p:cNvPr>
          <p:cNvSpPr txBox="1"/>
          <p:nvPr/>
        </p:nvSpPr>
        <p:spPr>
          <a:xfrm rot="1962966">
            <a:off x="8046127" y="58746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C73CCE9E-AD27-7280-4021-B73CCC425C8C}"/>
              </a:ext>
            </a:extLst>
          </p:cNvPr>
          <p:cNvCxnSpPr>
            <a:cxnSpLocks/>
          </p:cNvCxnSpPr>
          <p:nvPr/>
        </p:nvCxnSpPr>
        <p:spPr>
          <a:xfrm flipH="1">
            <a:off x="6777978" y="6273481"/>
            <a:ext cx="1585111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94160BF-18EA-7DCE-F5FE-1B297DF7C43E}"/>
              </a:ext>
            </a:extLst>
          </p:cNvPr>
          <p:cNvSpPr txBox="1"/>
          <p:nvPr/>
        </p:nvSpPr>
        <p:spPr>
          <a:xfrm>
            <a:off x="7380211" y="623542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-1</a:t>
            </a:r>
            <a:endParaRPr lang="LID4096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A0B0460-D825-D319-1B96-590D3E93FBE9}"/>
              </a:ext>
            </a:extLst>
          </p:cNvPr>
          <p:cNvSpPr txBox="1"/>
          <p:nvPr/>
        </p:nvSpPr>
        <p:spPr>
          <a:xfrm>
            <a:off x="4109533" y="4951202"/>
            <a:ext cx="1343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– x &lt;= 2</a:t>
            </a:r>
          </a:p>
          <a:p>
            <a:r>
              <a:rPr lang="en-US" dirty="0"/>
              <a:t>x – z &lt;= -3</a:t>
            </a:r>
          </a:p>
          <a:p>
            <a:r>
              <a:rPr lang="en-US" dirty="0"/>
              <a:t>z – w &lt;= -1</a:t>
            </a:r>
            <a:endParaRPr lang="LID4096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2B85946-6CC9-0C37-0C05-DCF6F80E6C54}"/>
              </a:ext>
            </a:extLst>
          </p:cNvPr>
          <p:cNvSpPr txBox="1"/>
          <p:nvPr/>
        </p:nvSpPr>
        <p:spPr>
          <a:xfrm>
            <a:off x="9871042" y="3577687"/>
            <a:ext cx="1709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– x &lt;= 2</a:t>
            </a:r>
          </a:p>
          <a:p>
            <a:r>
              <a:rPr lang="en-US" dirty="0"/>
              <a:t>			+</a:t>
            </a:r>
          </a:p>
          <a:p>
            <a:r>
              <a:rPr lang="en-US" dirty="0"/>
              <a:t>x – z &lt;= -3</a:t>
            </a:r>
          </a:p>
          <a:p>
            <a:r>
              <a:rPr lang="en-US" dirty="0"/>
              <a:t>--------------</a:t>
            </a:r>
          </a:p>
          <a:p>
            <a:r>
              <a:rPr lang="en-US" dirty="0"/>
              <a:t>w – z  &lt;= -1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84B3AB4-E661-C22D-ABB2-75FB4F316B1E}"/>
              </a:ext>
            </a:extLst>
          </p:cNvPr>
          <p:cNvSpPr txBox="1"/>
          <p:nvPr/>
        </p:nvSpPr>
        <p:spPr>
          <a:xfrm>
            <a:off x="9896021" y="4920568"/>
            <a:ext cx="1794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+</a:t>
            </a:r>
          </a:p>
          <a:p>
            <a:r>
              <a:rPr lang="en-US" dirty="0"/>
              <a:t>z – w &lt;= -1</a:t>
            </a:r>
          </a:p>
          <a:p>
            <a:r>
              <a:rPr lang="en-US" dirty="0"/>
              <a:t>--------------</a:t>
            </a:r>
          </a:p>
          <a:p>
            <a:r>
              <a:rPr lang="en-US" dirty="0"/>
              <a:t>0 &lt;= -2</a:t>
            </a:r>
          </a:p>
        </p:txBody>
      </p:sp>
    </p:spTree>
    <p:extLst>
      <p:ext uri="{BB962C8B-B14F-4D97-AF65-F5344CB8AC3E}">
        <p14:creationId xmlns:p14="http://schemas.microsoft.com/office/powerpoint/2010/main" val="9631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3645-BF59-A927-880D-9C31BFBE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53A0F-965D-54BA-C9B6-E94B84C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Cvc5 LAB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7006446-9653-85FB-B0DD-B715BDAAFE30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90860110-67CE-30C1-DEBF-143092EE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38" y="1937354"/>
            <a:ext cx="10789053" cy="4369442"/>
          </a:xfrm>
        </p:spPr>
        <p:txBody>
          <a:bodyPr>
            <a:normAutofit fontScale="92500" lnSpcReduction="10000"/>
          </a:bodyPr>
          <a:lstStyle/>
          <a:p>
            <a:pPr algn="just" rtl="1"/>
            <a:r>
              <a:rPr lang="he-IL" sz="2800" dirty="0" err="1"/>
              <a:t>פותרנים</a:t>
            </a:r>
            <a:r>
              <a:rPr lang="he-IL" sz="2800" dirty="0"/>
              <a:t> של תיאוריות חדשות נמצאות ב-</a:t>
            </a:r>
            <a:r>
              <a:rPr lang="en-US" sz="2800" dirty="0"/>
              <a:t>CVC5</a:t>
            </a:r>
            <a:r>
              <a:rPr lang="he-IL" sz="2800" dirty="0"/>
              <a:t> בתיקייה: </a:t>
            </a:r>
            <a:r>
              <a:rPr lang="en-US" sz="2800" dirty="0" err="1"/>
              <a:t>src</a:t>
            </a:r>
            <a:r>
              <a:rPr lang="en-US" sz="2800" dirty="0"/>
              <a:t>/theory</a:t>
            </a:r>
            <a:r>
              <a:rPr lang="he-IL" sz="2800" dirty="0"/>
              <a:t>.</a:t>
            </a:r>
          </a:p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לתיאוריה שלנו עם מימוש חלקי נמצא בנתיב הבא: </a:t>
            </a:r>
            <a:r>
              <a:rPr lang="en-US" sz="2800" dirty="0" err="1"/>
              <a:t>src</a:t>
            </a:r>
            <a:r>
              <a:rPr lang="en-US" sz="2800" dirty="0"/>
              <a:t>/theory/</a:t>
            </a:r>
            <a:r>
              <a:rPr lang="en-US" sz="2800" dirty="0" err="1"/>
              <a:t>arith</a:t>
            </a:r>
            <a:r>
              <a:rPr lang="en-US" sz="2800" dirty="0"/>
              <a:t>/</a:t>
            </a:r>
            <a:r>
              <a:rPr lang="en-US" sz="2800" dirty="0" err="1"/>
              <a:t>idl</a:t>
            </a:r>
            <a:r>
              <a:rPr lang="en-US" sz="2800" dirty="0"/>
              <a:t>/idl_extension.cpp</a:t>
            </a:r>
            <a:r>
              <a:rPr lang="he-IL" sz="2800" dirty="0"/>
              <a:t>.</a:t>
            </a:r>
          </a:p>
          <a:p>
            <a:pPr algn="just" rtl="1"/>
            <a:endParaRPr lang="he-IL" sz="2800" dirty="0"/>
          </a:p>
          <a:p>
            <a:pPr algn="just" rtl="1"/>
            <a:r>
              <a:rPr lang="he-IL" sz="2800" dirty="0"/>
              <a:t>ב-</a:t>
            </a:r>
            <a:r>
              <a:rPr lang="en-US" sz="2800" dirty="0"/>
              <a:t>CVC5</a:t>
            </a:r>
            <a:r>
              <a:rPr lang="he-IL" sz="2800" dirty="0"/>
              <a:t> ישנם טסטים אוטומטים </a:t>
            </a:r>
            <a:r>
              <a:rPr lang="en-US" sz="2800" dirty="0"/>
              <a:t>test/regress/cli</a:t>
            </a:r>
            <a:r>
              <a:rPr lang="he-IL" sz="2800" dirty="0"/>
              <a:t> לפי רמות קושי (0-4).</a:t>
            </a:r>
          </a:p>
          <a:p>
            <a:pPr algn="just" rtl="1"/>
            <a:r>
              <a:rPr lang="he-IL" sz="2800" dirty="0"/>
              <a:t>נרצה שכל הטסטים בתיקייה </a:t>
            </a:r>
            <a:r>
              <a:rPr lang="en-US" sz="2800" dirty="0"/>
              <a:t>test/regress/cli/regress0/</a:t>
            </a:r>
            <a:r>
              <a:rPr lang="en-US" sz="2800" dirty="0" err="1"/>
              <a:t>idl</a:t>
            </a:r>
            <a:r>
              <a:rPr lang="he-IL" sz="2800" dirty="0"/>
              <a:t> יעבדו. </a:t>
            </a:r>
          </a:p>
          <a:p>
            <a:pPr algn="just" rtl="1"/>
            <a:endParaRPr lang="he-IL" sz="2800" dirty="0"/>
          </a:p>
          <a:p>
            <a:pPr algn="just" rtl="1"/>
            <a:r>
              <a:rPr lang="he-IL" sz="2800" dirty="0"/>
              <a:t>כדי להריץ את </a:t>
            </a:r>
            <a:r>
              <a:rPr lang="en-US" sz="2800" dirty="0"/>
              <a:t>CVC5</a:t>
            </a:r>
            <a:r>
              <a:rPr lang="he-IL" sz="2800" dirty="0"/>
              <a:t> על הטסטים נשתמש בפקודה:</a:t>
            </a:r>
          </a:p>
          <a:p>
            <a:pPr marL="0" indent="0" algn="just" rtl="1">
              <a:buNone/>
            </a:pPr>
            <a:r>
              <a:rPr lang="he-IL" sz="2800" dirty="0"/>
              <a:t>	</a:t>
            </a:r>
            <a:r>
              <a:rPr lang="en-US" sz="2800" dirty="0"/>
              <a:t> </a:t>
            </a:r>
            <a:r>
              <a:rPr lang="en-US" sz="2200" dirty="0"/>
              <a:t>bin/cvc5 --</a:t>
            </a:r>
            <a:r>
              <a:rPr lang="en-US" sz="2200" dirty="0" err="1"/>
              <a:t>arith-idl-ext</a:t>
            </a:r>
            <a:r>
              <a:rPr lang="en-US" sz="2200" dirty="0"/>
              <a:t> ../test/regress/cli/regress0/</a:t>
            </a:r>
            <a:r>
              <a:rPr lang="en-US" sz="2200" dirty="0" err="1"/>
              <a:t>idl</a:t>
            </a:r>
            <a:r>
              <a:rPr lang="en-US" sz="2200" dirty="0"/>
              <a:t>/&lt;test_file.smt2&gt;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50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8E7E-1D9E-4015-67C8-5614892A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E1837B-057F-971F-EE18-1B3478A6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1: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Decision Procedure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91EFF7B-0039-7AF6-659D-3E6538032C05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299A2FDA-8DC6-FF6B-3CC1-220BA1006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4449672"/>
          </a:xfrm>
        </p:spPr>
        <p:txBody>
          <a:bodyPr>
            <a:normAutofit fontScale="70000" lnSpcReduction="20000"/>
          </a:bodyPr>
          <a:lstStyle/>
          <a:p>
            <a:pPr algn="just" rtl="1"/>
            <a:r>
              <a:rPr lang="he-IL" sz="2800" dirty="0"/>
              <a:t>נסתכל על הטסט שראינו בדוגמה למעלה </a:t>
            </a:r>
            <a:r>
              <a:rPr lang="en-US" sz="2800" dirty="0"/>
              <a:t>example-rewritten</a:t>
            </a:r>
            <a:r>
              <a:rPr lang="he-IL" sz="2800" dirty="0"/>
              <a:t>:</a:t>
            </a:r>
            <a:endParaRPr lang="en-US" sz="2800" dirty="0"/>
          </a:p>
          <a:p>
            <a:pPr marL="0" indent="0" algn="just" rtl="1">
              <a:buNone/>
            </a:pPr>
            <a:r>
              <a:rPr lang="en-US" sz="3200" dirty="0"/>
              <a:t>	</a:t>
            </a:r>
            <a:r>
              <a:rPr lang="en-US" sz="2400" dirty="0"/>
              <a:t> </a:t>
            </a:r>
            <a:r>
              <a:rPr lang="en-US" sz="2000" dirty="0"/>
              <a:t>bin/cvc5 --</a:t>
            </a:r>
            <a:r>
              <a:rPr lang="en-US" sz="2000" dirty="0" err="1"/>
              <a:t>arith-idl-ext</a:t>
            </a:r>
            <a:r>
              <a:rPr lang="en-US" sz="2000" dirty="0"/>
              <a:t> ../test/regress/cli/regress0/</a:t>
            </a:r>
            <a:r>
              <a:rPr lang="en-US" sz="2000" dirty="0" err="1"/>
              <a:t>idl</a:t>
            </a:r>
            <a:r>
              <a:rPr lang="en-US" sz="2000" dirty="0"/>
              <a:t>/example-rewritten.smt2</a:t>
            </a:r>
            <a:endParaRPr lang="en-US" sz="2400" dirty="0"/>
          </a:p>
          <a:p>
            <a:pPr algn="just" rtl="1"/>
            <a:r>
              <a:rPr lang="he-IL" sz="2800" dirty="0"/>
              <a:t>כרגע הטסט יחזיר לנו שגיאה האומרת </a:t>
            </a:r>
            <a:r>
              <a:rPr lang="he-IL" sz="2800" dirty="0" err="1"/>
              <a:t>שהפותרן</a:t>
            </a:r>
            <a:r>
              <a:rPr lang="he-IL" sz="2800" dirty="0"/>
              <a:t> שלנו אומר שהטסט הזה הוא </a:t>
            </a:r>
            <a:r>
              <a:rPr lang="en-US" sz="2800" dirty="0"/>
              <a:t>sat</a:t>
            </a:r>
            <a:r>
              <a:rPr lang="he-IL" sz="2800" dirty="0"/>
              <a:t> למרות שהוא אמור להיות </a:t>
            </a:r>
            <a:r>
              <a:rPr lang="en-US" sz="2800" dirty="0" err="1"/>
              <a:t>unsat</a:t>
            </a:r>
            <a:r>
              <a:rPr lang="he-IL" sz="2800" dirty="0"/>
              <a:t>.</a:t>
            </a:r>
          </a:p>
          <a:p>
            <a:pPr marL="0" indent="0" algn="just">
              <a:buNone/>
            </a:pPr>
            <a:r>
              <a:rPr lang="he-IL" sz="2800" dirty="0"/>
              <a:t>		-----------</a:t>
            </a:r>
          </a:p>
          <a:p>
            <a:pPr marL="0" indent="0" algn="just">
              <a:buNone/>
            </a:pP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		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Expected result unsat but got sat</a:t>
            </a:r>
            <a:endParaRPr kumimoji="0" lang="he-IL" altLang="LID4096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		-----------</a:t>
            </a:r>
          </a:p>
          <a:p>
            <a:pPr marL="0" indent="0" algn="just" rtl="1">
              <a:buNone/>
            </a:pP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- כדי לתקן את </a:t>
            </a:r>
            <a:r>
              <a:rPr kumimoji="0" lang="he-IL" altLang="LID4096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הפותרן</a:t>
            </a: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 שלנו ממשו את הפונקציה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IdlExtension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::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negativeCycle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</a:p>
          <a:p>
            <a:pPr marL="0" indent="0" algn="just" rtl="1">
              <a:buNone/>
            </a:pPr>
            <a:r>
              <a:rPr lang="he-IL" sz="2800" b="0" i="0" dirty="0" err="1">
                <a:solidFill>
                  <a:srgbClr val="1F2328"/>
                </a:solidFill>
                <a:effectLst/>
                <a:latin typeface="ui-monospace"/>
              </a:rPr>
              <a:t>שבפותרן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lang="en-US" sz="2800" dirty="0"/>
              <a:t>idl_extension.cpp</a:t>
            </a:r>
            <a:r>
              <a:rPr lang="he-IL" sz="2800" dirty="0"/>
              <a:t> על מנת שיחזיר </a:t>
            </a:r>
            <a:r>
              <a:rPr lang="en-US" sz="2800" dirty="0" err="1"/>
              <a:t>unsat</a:t>
            </a:r>
            <a:r>
              <a:rPr lang="he-IL" sz="2800" dirty="0"/>
              <a:t>.</a:t>
            </a:r>
          </a:p>
          <a:p>
            <a:pPr marL="0" indent="0" algn="just" rtl="1">
              <a:buNone/>
            </a:pP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הפונקציה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negativeCycle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מחזירה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true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אם בגרף יש מעגל שלילי ו-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false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אם אין.</a:t>
            </a:r>
          </a:p>
          <a:p>
            <a:pPr marL="0" indent="0" algn="just" rtl="1">
              <a:buNone/>
            </a:pPr>
            <a:r>
              <a:rPr kumimoji="0" lang="he-IL" altLang="LID4096" sz="28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ui-monospace"/>
              </a:rPr>
              <a:t>- שימו לב </a:t>
            </a:r>
            <a:r>
              <a:rPr kumimoji="0" lang="he-IL" altLang="LID4096" sz="280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latin typeface="ui-monospace"/>
              </a:rPr>
              <a:t>שהפותרן</a:t>
            </a:r>
            <a:r>
              <a:rPr kumimoji="0" lang="he-IL" altLang="LID4096" sz="28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ui-monospace"/>
              </a:rPr>
              <a:t> עצמו כבר מממש את הגרף ושומר אותו במשתנה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d_matrix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.</a:t>
            </a:r>
          </a:p>
          <a:p>
            <a:pPr marL="0" indent="0" algn="just" rtl="1">
              <a:buNone/>
            </a:pPr>
            <a:r>
              <a:rPr kumimoji="0" lang="he-IL" altLang="LID4096" sz="28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ui-monospace"/>
              </a:rPr>
              <a:t>- שימו לב שאתם מחזירים על הטסט </a:t>
            </a:r>
            <a:r>
              <a:rPr lang="en-US" sz="2800" dirty="0"/>
              <a:t>example-rewritten-sat.smt2</a:t>
            </a:r>
            <a:r>
              <a:rPr lang="he-IL" sz="2800" dirty="0"/>
              <a:t> על התוצאה </a:t>
            </a:r>
            <a:r>
              <a:rPr lang="en-US" sz="2800" dirty="0"/>
              <a:t>sat</a:t>
            </a:r>
            <a:r>
              <a:rPr lang="he-IL" sz="2800" dirty="0"/>
              <a:t>.</a:t>
            </a:r>
            <a:endParaRPr kumimoji="0" lang="he-IL" altLang="LID4096" sz="2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664BC5E-79A5-5DE4-4E89-8B7C2CCA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10" t="10810" r="40617" b="55545"/>
          <a:stretch/>
        </p:blipFill>
        <p:spPr>
          <a:xfrm>
            <a:off x="283447" y="3606803"/>
            <a:ext cx="2075192" cy="294259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35C3311-43C9-A97C-838D-16203A9E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82E1-3853-2F64-219D-59534CAB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EA8F30-F84E-A6DE-73C7-4DE2DDBC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2: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Support More Operation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102FD8C-47EB-F8D1-31D5-26BF3F786F0B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72DC445D-AF31-417F-7A26-A97FDEC7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07" y="1803163"/>
            <a:ext cx="10657216" cy="4691640"/>
          </a:xfrm>
        </p:spPr>
        <p:txBody>
          <a:bodyPr>
            <a:normAutofit fontScale="92500" lnSpcReduction="20000"/>
          </a:bodyPr>
          <a:lstStyle/>
          <a:p>
            <a:pPr algn="just" rtl="1"/>
            <a:r>
              <a:rPr lang="he-IL" sz="2600" dirty="0"/>
              <a:t>נסתכל על הטסט </a:t>
            </a:r>
            <a:r>
              <a:rPr lang="en-US" sz="2600" dirty="0"/>
              <a:t>example</a:t>
            </a:r>
            <a:r>
              <a:rPr lang="he-IL" sz="2600" dirty="0"/>
              <a:t>:</a:t>
            </a:r>
            <a:endParaRPr lang="en-US" sz="2600" dirty="0"/>
          </a:p>
          <a:p>
            <a:pPr marL="0" indent="0" algn="just" rtl="1">
              <a:buNone/>
            </a:pPr>
            <a:r>
              <a:rPr lang="en-US" sz="4000" dirty="0"/>
              <a:t>	</a:t>
            </a:r>
            <a:r>
              <a:rPr lang="en-US" sz="3200" dirty="0"/>
              <a:t> </a:t>
            </a:r>
            <a:r>
              <a:rPr lang="en-US" sz="2000" dirty="0"/>
              <a:t>bin/cvc5 --</a:t>
            </a:r>
            <a:r>
              <a:rPr lang="en-US" sz="2000" dirty="0" err="1"/>
              <a:t>arith-idl-ext</a:t>
            </a:r>
            <a:r>
              <a:rPr lang="en-US" sz="2000" dirty="0"/>
              <a:t> ../test/regress/cli/regress0/</a:t>
            </a:r>
            <a:r>
              <a:rPr lang="en-US" sz="2000" dirty="0" err="1"/>
              <a:t>idl</a:t>
            </a:r>
            <a:r>
              <a:rPr lang="en-US" sz="2000" dirty="0"/>
              <a:t>/example.smt2</a:t>
            </a:r>
            <a:endParaRPr lang="en-US" sz="2400" dirty="0"/>
          </a:p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מצפה לקבל רק אופרטורים של =&gt; ולכן כאשר שולחים לו אופרטורים שונים הוא מחזיר שגיאה בפונקציה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IdlExtension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::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processAssertion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ולכן </a:t>
            </a:r>
            <a:r>
              <a:rPr lang="he-IL" sz="2800" b="0" i="0" dirty="0" err="1">
                <a:solidFill>
                  <a:srgbClr val="1F2328"/>
                </a:solidFill>
                <a:effectLst/>
                <a:latin typeface="ui-monospace"/>
              </a:rPr>
              <a:t>כתשריצו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את הטסט הזה תקבלו שגיאה:</a:t>
            </a:r>
            <a:endParaRPr lang="he-IL" sz="2800" dirty="0"/>
          </a:p>
          <a:p>
            <a:pPr marL="0" indent="0" algn="just">
              <a:buNone/>
            </a:pPr>
            <a:r>
              <a:rPr lang="he-IL" sz="2800" dirty="0"/>
              <a:t>		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			a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tom.getKind() == Kind::LEQ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he-IL" altLang="LID4096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		-----------</a:t>
            </a:r>
            <a:endParaRPr lang="he-IL" sz="2800" dirty="0"/>
          </a:p>
          <a:p>
            <a:pPr algn="just" rtl="1"/>
            <a:r>
              <a:rPr lang="he-IL" sz="2800" dirty="0"/>
              <a:t>השלימו את הפונקציה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IdlExtension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::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ppRewrite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lang="he-IL" sz="2800" b="0" i="0" dirty="0" err="1">
                <a:solidFill>
                  <a:srgbClr val="1F2328"/>
                </a:solidFill>
                <a:effectLst/>
                <a:latin typeface="ui-monospace"/>
              </a:rPr>
              <a:t>שבפותרן</a:t>
            </a:r>
            <a:endParaRPr lang="he-IL" sz="2800" b="0" i="0" dirty="0">
              <a:solidFill>
                <a:srgbClr val="1F2328"/>
              </a:solidFill>
              <a:effectLst/>
              <a:latin typeface="ui-monospace"/>
            </a:endParaRPr>
          </a:p>
          <a:p>
            <a:pPr marL="0" indent="0" algn="just" rtl="1">
              <a:buNone/>
            </a:pP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 </a:t>
            </a:r>
            <a:r>
              <a:rPr lang="en-US" sz="2800" dirty="0"/>
              <a:t>idl_extension.cpp</a:t>
            </a:r>
            <a:r>
              <a:rPr lang="he-IL" sz="2800" dirty="0"/>
              <a:t>  כדי שיעביר את האופרטורים האחרים רק </a:t>
            </a:r>
          </a:p>
          <a:p>
            <a:pPr marL="0" indent="0" algn="just" rtl="1">
              <a:buNone/>
            </a:pPr>
            <a:r>
              <a:rPr lang="he-IL" sz="2800" dirty="0"/>
              <a:t>  בעזרת שימוש באופרטורים של =&gt;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0302CA-C411-2D7A-8D60-930F88B3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80" t="8740" r="40071" b="60529"/>
          <a:stretch/>
        </p:blipFill>
        <p:spPr>
          <a:xfrm>
            <a:off x="285660" y="3634099"/>
            <a:ext cx="2431902" cy="2939875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2A2ADD0C-9336-2A8A-C6A4-53EAA72E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6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002CF-ED62-95E4-FC18-D2C7E241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71DA13-A3DE-F497-A041-2134D799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3: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Generation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34E4416-737D-65BE-5B85-758F6ED202CD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DBCBF7F1-127F-69D9-4E9A-FCD691DC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3931920"/>
          </a:xfrm>
        </p:spPr>
        <p:txBody>
          <a:bodyPr>
            <a:normAutofit fontScale="85000" lnSpcReduction="20000"/>
          </a:bodyPr>
          <a:lstStyle/>
          <a:p>
            <a:pPr algn="just" rtl="1"/>
            <a:r>
              <a:rPr lang="he-IL" sz="2800" dirty="0"/>
              <a:t>נסתכל על הטסט שכבר פתרנו בחלק  הראשון שמחזיר </a:t>
            </a:r>
            <a:r>
              <a:rPr lang="en-US" sz="2800" dirty="0"/>
              <a:t>sat</a:t>
            </a:r>
            <a:r>
              <a:rPr lang="he-IL" sz="2800" dirty="0"/>
              <a:t>: </a:t>
            </a:r>
          </a:p>
          <a:p>
            <a:pPr algn="just" rtl="1"/>
            <a:r>
              <a:rPr lang="en-US" sz="2800" dirty="0"/>
              <a:t>example-rewritten-sat.smt2</a:t>
            </a:r>
            <a:endParaRPr lang="he-IL" sz="2800" dirty="0"/>
          </a:p>
          <a:p>
            <a:pPr marL="0" indent="0" algn="just">
              <a:buNone/>
            </a:pP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at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(model 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(define-fun x () Int 0)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 (define-fun y () Int 0) 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(define-fun z () Int 0) 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(define-fun w () Int 0) </a:t>
            </a:r>
            <a:endParaRPr kumimoji="0" lang="he-IL" altLang="LID4096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var(--fontStack-monospace, ui-monospace, SFMono-Regular, SF Mono, Menlo, Consolas, Liberation Mono, monospace)"/>
            </a:endParaRPr>
          </a:p>
          <a:p>
            <a:pPr marL="0" indent="0" algn="just">
              <a:buNone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)</a:t>
            </a:r>
            <a:r>
              <a:rPr kumimoji="0" lang="LID4096" altLang="LID4096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he-IL" sz="2800" dirty="0"/>
          </a:p>
          <a:p>
            <a:pPr algn="just" rtl="1"/>
            <a:r>
              <a:rPr lang="he-IL" sz="2800" dirty="0"/>
              <a:t>המודל של </a:t>
            </a:r>
            <a:r>
              <a:rPr lang="he-IL" sz="2800" dirty="0" err="1"/>
              <a:t>הפותרן</a:t>
            </a:r>
            <a:r>
              <a:rPr lang="he-IL" sz="2800" dirty="0"/>
              <a:t> מחזיר תשובה שגויה שכל הערכים הם 0. נרצה לתקן את זה על ידי מימוש הפונקציה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IdlExtension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::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ui-monospace"/>
              </a:rPr>
              <a:t>collectModelInfo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ui-monospace"/>
              </a:rPr>
              <a:t>()</a:t>
            </a:r>
            <a:r>
              <a:rPr lang="he-IL" sz="2800" b="0" i="0" dirty="0">
                <a:solidFill>
                  <a:srgbClr val="1F2328"/>
                </a:solidFill>
                <a:effectLst/>
                <a:latin typeface="ui-monospace"/>
              </a:rPr>
              <a:t> בפותרן </a:t>
            </a:r>
            <a:r>
              <a:rPr lang="en-US" sz="2800" dirty="0"/>
              <a:t>idl_extension.cpp</a:t>
            </a:r>
            <a:r>
              <a:rPr lang="he-IL" sz="2800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198840-F99D-8389-CBF2-CF145312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5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C8F1F-5534-BCD3-953E-00529D7A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C0269-5F0B-5303-3056-8DAD8434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Cvc5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4ED479-20E8-3045-D288-6CA4D03EB1CA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CBD6327E-6DFB-F11C-CB93-C50F15F0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3931920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525252"/>
                </a:solidFill>
                <a:effectLst/>
                <a:latin typeface="Noto Sans" panose="020B0502040504090204" pitchFamily="34" charset="0"/>
              </a:rPr>
              <a:t>cvc5 is an efficient open-source automatic theorem prover for </a:t>
            </a:r>
            <a:r>
              <a:rPr lang="en-US" sz="2800" b="0" i="0" u="none" strike="noStrike" dirty="0">
                <a:solidFill>
                  <a:srgbClr val="0099E6"/>
                </a:solidFill>
                <a:effectLst/>
                <a:latin typeface="Noto Sans" panose="020B0502040504090204" pitchFamily="34" charset="0"/>
                <a:hlinkClick r:id="rId2"/>
              </a:rPr>
              <a:t>Satisfiability Modulo Theories (SMT)</a:t>
            </a:r>
            <a:r>
              <a:rPr lang="en-US" sz="2800" b="0" i="0" dirty="0">
                <a:solidFill>
                  <a:srgbClr val="525252"/>
                </a:solidFill>
                <a:effectLst/>
                <a:latin typeface="Noto Sans" panose="020B0502040504090204" pitchFamily="34" charset="0"/>
              </a:rPr>
              <a:t> problems. </a:t>
            </a:r>
            <a:endParaRPr lang="en-US" sz="2800" dirty="0">
              <a:solidFill>
                <a:srgbClr val="525252"/>
              </a:solidFill>
              <a:latin typeface="Noto Sans" panose="020B0502040504090204" pitchFamily="34" charset="0"/>
            </a:endParaRPr>
          </a:p>
          <a:p>
            <a:pPr algn="just"/>
            <a:endParaRPr lang="en-US" sz="2800" dirty="0">
              <a:solidFill>
                <a:srgbClr val="525252"/>
              </a:solidFill>
              <a:latin typeface="Noto Sans" panose="020B0502040504090204" pitchFamily="34" charset="0"/>
            </a:endParaRPr>
          </a:p>
          <a:p>
            <a:pPr algn="just"/>
            <a:r>
              <a:rPr lang="en-US" sz="3000" dirty="0">
                <a:hlinkClick r:id="rId3"/>
              </a:rPr>
              <a:t>https://github.com/cvc5/cvc5</a:t>
            </a:r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 </a:t>
            </a:r>
            <a:endParaRPr lang="he-IL" sz="3000" dirty="0"/>
          </a:p>
        </p:txBody>
      </p:sp>
    </p:spTree>
    <p:extLst>
      <p:ext uri="{BB962C8B-B14F-4D97-AF65-F5344CB8AC3E}">
        <p14:creationId xmlns:p14="http://schemas.microsoft.com/office/powerpoint/2010/main" val="631119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A185-C072-C6A5-F35C-78DF4322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82A132-AD47-76C9-8432-60EA4099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3: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Generation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CC92033-BD46-D934-87A9-59FE84840737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02E64EDA-3036-F4AA-0137-D94930E0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019" y="1595522"/>
            <a:ext cx="8500608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400" dirty="0"/>
              <a:t>כדי למצוא השמה מספקת כאשר הבעיה היא </a:t>
            </a:r>
            <a:r>
              <a:rPr lang="en-US" sz="2400" dirty="0"/>
              <a:t>sat</a:t>
            </a:r>
            <a:r>
              <a:rPr lang="he-IL" sz="2400" dirty="0"/>
              <a:t>:</a:t>
            </a:r>
          </a:p>
          <a:p>
            <a:pPr lvl="1" algn="just" rtl="1"/>
            <a:r>
              <a:rPr lang="he-IL" sz="2000" dirty="0"/>
              <a:t>נוסיף קודקוד חדש</a:t>
            </a:r>
          </a:p>
          <a:p>
            <a:pPr lvl="1" algn="just" rtl="1"/>
            <a:r>
              <a:rPr lang="he-IL" sz="2000" dirty="0"/>
              <a:t>נוסיף קשת לכל קודקוד עם הערך 0.</a:t>
            </a:r>
          </a:p>
          <a:p>
            <a:pPr lvl="1" algn="just" rtl="1"/>
            <a:r>
              <a:rPr lang="he-IL" sz="2000" dirty="0"/>
              <a:t>נחשב מסלול קצר ביותר מהקודקוד החדש לשאר הקודקודים (בלמן פורד)</a:t>
            </a:r>
          </a:p>
          <a:p>
            <a:pPr lvl="1" algn="just" rtl="1"/>
            <a:r>
              <a:rPr lang="he-IL" sz="2000" dirty="0"/>
              <a:t>עבור כל קודקוד הערך של המסלול הקצר ביותר אליו יהיה הערך במודל.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A788B5D9-2645-3AD8-012F-A73C7F06CF34}"/>
              </a:ext>
            </a:extLst>
          </p:cNvPr>
          <p:cNvSpPr/>
          <p:nvPr/>
        </p:nvSpPr>
        <p:spPr>
          <a:xfrm>
            <a:off x="3551556" y="388454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7E253A2F-B807-C0F1-038F-25D000050884}"/>
              </a:ext>
            </a:extLst>
          </p:cNvPr>
          <p:cNvSpPr/>
          <p:nvPr/>
        </p:nvSpPr>
        <p:spPr>
          <a:xfrm>
            <a:off x="5887077" y="387279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5A805C46-5639-F4FE-766E-F5067793B4F4}"/>
              </a:ext>
            </a:extLst>
          </p:cNvPr>
          <p:cNvSpPr/>
          <p:nvPr/>
        </p:nvSpPr>
        <p:spPr>
          <a:xfrm>
            <a:off x="3577193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A7FC8AD-F805-5E63-DA00-81BFD266AA1B}"/>
              </a:ext>
            </a:extLst>
          </p:cNvPr>
          <p:cNvSpPr/>
          <p:nvPr/>
        </p:nvSpPr>
        <p:spPr>
          <a:xfrm>
            <a:off x="5847529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A7C1F04F-C91C-25A7-F36F-794A6D4086C5}"/>
              </a:ext>
            </a:extLst>
          </p:cNvPr>
          <p:cNvCxnSpPr>
            <a:cxnSpLocks/>
          </p:cNvCxnSpPr>
          <p:nvPr/>
        </p:nvCxnSpPr>
        <p:spPr>
          <a:xfrm flipH="1">
            <a:off x="4175399" y="4066141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21FC426-915E-9B6F-30D2-4B891B6D632F}"/>
              </a:ext>
            </a:extLst>
          </p:cNvPr>
          <p:cNvSpPr txBox="1"/>
          <p:nvPr/>
        </p:nvSpPr>
        <p:spPr>
          <a:xfrm>
            <a:off x="4896425" y="37891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B3765175-95AB-037A-D7E0-710F00B5A61D}"/>
              </a:ext>
            </a:extLst>
          </p:cNvPr>
          <p:cNvCxnSpPr>
            <a:cxnSpLocks/>
          </p:cNvCxnSpPr>
          <p:nvPr/>
        </p:nvCxnSpPr>
        <p:spPr>
          <a:xfrm>
            <a:off x="4233534" y="4173863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5F4F7E8-2937-C4A1-8AAE-459714C530FB}"/>
              </a:ext>
            </a:extLst>
          </p:cNvPr>
          <p:cNvSpPr txBox="1"/>
          <p:nvPr/>
        </p:nvSpPr>
        <p:spPr>
          <a:xfrm>
            <a:off x="5005590" y="416985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7EC44DF-CCA3-523F-9B3E-B0D60131F7B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233534" y="4377921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629CE9D-6C6B-2C00-EBB0-9BE8EBD87963}"/>
              </a:ext>
            </a:extLst>
          </p:cNvPr>
          <p:cNvSpPr txBox="1"/>
          <p:nvPr/>
        </p:nvSpPr>
        <p:spPr>
          <a:xfrm rot="1954139">
            <a:off x="4239332" y="42578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1CD4AFE9-03B7-81F5-7B58-90305685455C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3863478" y="4476338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520E53C-86AC-1D7B-59D1-D2840310AEE6}"/>
              </a:ext>
            </a:extLst>
          </p:cNvPr>
          <p:cNvSpPr txBox="1"/>
          <p:nvPr/>
        </p:nvSpPr>
        <p:spPr>
          <a:xfrm>
            <a:off x="3615246" y="482057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053FB398-F2E0-9C6C-588D-506C642C84EE}"/>
              </a:ext>
            </a:extLst>
          </p:cNvPr>
          <p:cNvCxnSpPr>
            <a:cxnSpLocks/>
          </p:cNvCxnSpPr>
          <p:nvPr/>
        </p:nvCxnSpPr>
        <p:spPr>
          <a:xfrm>
            <a:off x="4114808" y="4367212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2F239D6-53BE-FDA6-C53A-511AC1686B55}"/>
              </a:ext>
            </a:extLst>
          </p:cNvPr>
          <p:cNvSpPr txBox="1"/>
          <p:nvPr/>
        </p:nvSpPr>
        <p:spPr>
          <a:xfrm rot="19689235">
            <a:off x="4401853" y="54076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5AFC592C-77E4-FFA8-7071-BECB95D8A925}"/>
              </a:ext>
            </a:extLst>
          </p:cNvPr>
          <p:cNvCxnSpPr>
            <a:cxnSpLocks/>
          </p:cNvCxnSpPr>
          <p:nvPr/>
        </p:nvCxnSpPr>
        <p:spPr>
          <a:xfrm flipH="1" flipV="1">
            <a:off x="4063440" y="4444317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C0FF0BCD-5F25-3292-82E0-5F893C23D876}"/>
              </a:ext>
            </a:extLst>
          </p:cNvPr>
          <p:cNvSpPr txBox="1"/>
          <p:nvPr/>
        </p:nvSpPr>
        <p:spPr>
          <a:xfrm rot="1962966">
            <a:off x="5501683" y="535743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5CAEAE21-99F5-C4E8-8B82-53480F67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69" t="8740" r="39992" b="51260"/>
          <a:stretch/>
        </p:blipFill>
        <p:spPr>
          <a:xfrm>
            <a:off x="392866" y="2341548"/>
            <a:ext cx="2656153" cy="41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DC3B4-220D-529F-F825-2FFF5C62D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9F7116-1436-79A5-445C-FF14C90F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3: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Generation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9A06FD0-561B-C6A9-13F4-350B9B90730A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C7BDB631-8816-AC4B-141F-2C33042A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019" y="1595522"/>
            <a:ext cx="8500608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400" dirty="0"/>
              <a:t>כדי למצוא השמה מספקת כאשר הבעיה היא </a:t>
            </a:r>
            <a:r>
              <a:rPr lang="en-US" sz="2400" dirty="0"/>
              <a:t>sat</a:t>
            </a:r>
            <a:r>
              <a:rPr lang="he-IL" sz="2400" dirty="0"/>
              <a:t>:</a:t>
            </a:r>
          </a:p>
          <a:p>
            <a:pPr lvl="1" algn="just" rtl="1"/>
            <a:r>
              <a:rPr lang="he-IL" sz="2000" dirty="0">
                <a:solidFill>
                  <a:srgbClr val="FF0000"/>
                </a:solidFill>
              </a:rPr>
              <a:t>נוסיף קודקוד חדש</a:t>
            </a:r>
          </a:p>
          <a:p>
            <a:pPr lvl="1" algn="just" rtl="1"/>
            <a:r>
              <a:rPr lang="he-IL" sz="2000" dirty="0"/>
              <a:t>נוסיף קשת לכל קודקוד עם הערך 0.</a:t>
            </a:r>
          </a:p>
          <a:p>
            <a:pPr lvl="1" algn="just" rtl="1"/>
            <a:r>
              <a:rPr lang="he-IL" sz="2000" dirty="0"/>
              <a:t>נחשב מסלול קצר ביותר מהקודקוד החדש לשאר הקודקודים (בלמן פורד)</a:t>
            </a:r>
          </a:p>
          <a:p>
            <a:pPr lvl="1" algn="just" rtl="1"/>
            <a:r>
              <a:rPr lang="he-IL" sz="2000" dirty="0"/>
              <a:t>עבור כל קודקוד הערך של המסלול הקצר ביותר אליו יהיה הערך במודל.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BDA85109-9D83-6720-6E68-7D4089526312}"/>
              </a:ext>
            </a:extLst>
          </p:cNvPr>
          <p:cNvSpPr/>
          <p:nvPr/>
        </p:nvSpPr>
        <p:spPr>
          <a:xfrm>
            <a:off x="3551556" y="388454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6605B591-2140-CA33-806A-E43788F1E1A6}"/>
              </a:ext>
            </a:extLst>
          </p:cNvPr>
          <p:cNvSpPr/>
          <p:nvPr/>
        </p:nvSpPr>
        <p:spPr>
          <a:xfrm>
            <a:off x="5887077" y="387279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AD62CC8-952F-692E-67A7-630C075C9981}"/>
              </a:ext>
            </a:extLst>
          </p:cNvPr>
          <p:cNvSpPr/>
          <p:nvPr/>
        </p:nvSpPr>
        <p:spPr>
          <a:xfrm>
            <a:off x="3577193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62280CD6-6A47-E096-2986-4CBA32F8998E}"/>
              </a:ext>
            </a:extLst>
          </p:cNvPr>
          <p:cNvSpPr/>
          <p:nvPr/>
        </p:nvSpPr>
        <p:spPr>
          <a:xfrm>
            <a:off x="5847529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47C7119-C3B5-3AD6-4BB6-5AA4186832BF}"/>
              </a:ext>
            </a:extLst>
          </p:cNvPr>
          <p:cNvCxnSpPr>
            <a:cxnSpLocks/>
          </p:cNvCxnSpPr>
          <p:nvPr/>
        </p:nvCxnSpPr>
        <p:spPr>
          <a:xfrm flipH="1">
            <a:off x="4175399" y="4066141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CAEDD28-D312-1FBE-6070-144BFC896280}"/>
              </a:ext>
            </a:extLst>
          </p:cNvPr>
          <p:cNvSpPr txBox="1"/>
          <p:nvPr/>
        </p:nvSpPr>
        <p:spPr>
          <a:xfrm>
            <a:off x="4896425" y="37891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E994542A-3287-F1CF-38FB-F04BB43CB737}"/>
              </a:ext>
            </a:extLst>
          </p:cNvPr>
          <p:cNvCxnSpPr>
            <a:cxnSpLocks/>
          </p:cNvCxnSpPr>
          <p:nvPr/>
        </p:nvCxnSpPr>
        <p:spPr>
          <a:xfrm>
            <a:off x="4233534" y="4173863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783A9C8-BAE2-FBC0-C3B9-DB2D9620EED2}"/>
              </a:ext>
            </a:extLst>
          </p:cNvPr>
          <p:cNvSpPr txBox="1"/>
          <p:nvPr/>
        </p:nvSpPr>
        <p:spPr>
          <a:xfrm>
            <a:off x="5005590" y="416985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12E63F4-0DD3-F19B-2D53-300C0546E8E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233534" y="4377921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140405C-16FB-6C71-B625-9E6FFD374F2B}"/>
              </a:ext>
            </a:extLst>
          </p:cNvPr>
          <p:cNvSpPr txBox="1"/>
          <p:nvPr/>
        </p:nvSpPr>
        <p:spPr>
          <a:xfrm rot="1954139">
            <a:off x="4239332" y="42578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FA2B2E8-C0C6-3F1C-740C-B5DA20CD2C0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3863478" y="4476338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FE54E8E-1BF2-DCFB-B6A9-39716CBA5F07}"/>
              </a:ext>
            </a:extLst>
          </p:cNvPr>
          <p:cNvSpPr txBox="1"/>
          <p:nvPr/>
        </p:nvSpPr>
        <p:spPr>
          <a:xfrm>
            <a:off x="3615246" y="482057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57DE8810-810E-A599-FAD2-3714E51E96C0}"/>
              </a:ext>
            </a:extLst>
          </p:cNvPr>
          <p:cNvCxnSpPr>
            <a:cxnSpLocks/>
          </p:cNvCxnSpPr>
          <p:nvPr/>
        </p:nvCxnSpPr>
        <p:spPr>
          <a:xfrm>
            <a:off x="4114808" y="4367212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CC34C87A-D4EA-57BD-8EC5-6E297EED2851}"/>
              </a:ext>
            </a:extLst>
          </p:cNvPr>
          <p:cNvSpPr txBox="1"/>
          <p:nvPr/>
        </p:nvSpPr>
        <p:spPr>
          <a:xfrm rot="19689235">
            <a:off x="4401853" y="54076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6F4C8EAD-1475-2FD0-0E1E-74137866226A}"/>
              </a:ext>
            </a:extLst>
          </p:cNvPr>
          <p:cNvCxnSpPr>
            <a:cxnSpLocks/>
          </p:cNvCxnSpPr>
          <p:nvPr/>
        </p:nvCxnSpPr>
        <p:spPr>
          <a:xfrm flipH="1" flipV="1">
            <a:off x="4063440" y="4444317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4FDBB4E-C95A-7781-0B63-86D8BE96C193}"/>
              </a:ext>
            </a:extLst>
          </p:cNvPr>
          <p:cNvSpPr txBox="1"/>
          <p:nvPr/>
        </p:nvSpPr>
        <p:spPr>
          <a:xfrm rot="1962966">
            <a:off x="5501683" y="535743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FFBBFFBF-CED0-49AD-6D98-CAB7A3338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69" t="8740" r="39992" b="51260"/>
          <a:stretch/>
        </p:blipFill>
        <p:spPr>
          <a:xfrm>
            <a:off x="392866" y="2341548"/>
            <a:ext cx="2656153" cy="4127852"/>
          </a:xfrm>
          <a:prstGeom prst="rect">
            <a:avLst/>
          </a:prstGeom>
        </p:spPr>
      </p:pic>
      <p:sp>
        <p:nvSpPr>
          <p:cNvPr id="23" name="אליפסה 22">
            <a:extLst>
              <a:ext uri="{FF2B5EF4-FFF2-40B4-BE49-F238E27FC236}">
                <a16:creationId xmlns:a16="http://schemas.microsoft.com/office/drawing/2014/main" id="{A948DC44-F381-1B22-8211-1C17723FCA87}"/>
              </a:ext>
            </a:extLst>
          </p:cNvPr>
          <p:cNvSpPr/>
          <p:nvPr/>
        </p:nvSpPr>
        <p:spPr>
          <a:xfrm>
            <a:off x="7281256" y="4464588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0907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BC9B7-E961-4B9E-9C2F-192E5186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5B6AF6-E60A-C064-F37B-AA0A878E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3: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Generation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A9118FE-883A-F3D0-4853-7BAF9C4286C8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D567C1B9-CE66-0518-B1DB-6164A4E4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019" y="1595522"/>
            <a:ext cx="8500608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400" dirty="0"/>
              <a:t>כדי למצוא השמה מספקת כאשר הבעיה היא </a:t>
            </a:r>
            <a:r>
              <a:rPr lang="en-US" sz="2400" dirty="0"/>
              <a:t>sat</a:t>
            </a:r>
            <a:r>
              <a:rPr lang="he-IL" sz="2400" dirty="0"/>
              <a:t>:</a:t>
            </a:r>
          </a:p>
          <a:p>
            <a:pPr lvl="1" algn="just" rtl="1"/>
            <a:r>
              <a:rPr lang="he-IL" sz="2000" dirty="0"/>
              <a:t>נוסיף קודקוד חדש</a:t>
            </a:r>
          </a:p>
          <a:p>
            <a:pPr lvl="1" algn="just" rtl="1"/>
            <a:r>
              <a:rPr lang="he-IL" sz="2000" dirty="0">
                <a:solidFill>
                  <a:srgbClr val="FF0000"/>
                </a:solidFill>
              </a:rPr>
              <a:t>נוסיף קשת לכל קודקוד עם הערך 0.</a:t>
            </a:r>
          </a:p>
          <a:p>
            <a:pPr lvl="1" algn="just" rtl="1"/>
            <a:r>
              <a:rPr lang="he-IL" sz="2000" dirty="0"/>
              <a:t>נחשב מסלול קצר ביותר מהקודקוד החדש לשאר הקודקודים (בלמן פורד)</a:t>
            </a:r>
          </a:p>
          <a:p>
            <a:pPr lvl="1" algn="just" rtl="1"/>
            <a:r>
              <a:rPr lang="he-IL" sz="2000" dirty="0"/>
              <a:t>עבור כל קודקוד הערך של המסלול הקצר ביותר אליו יהיה הערך במודל.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A1AB20DF-0CCB-9F22-CDD9-A50DABD9EDB8}"/>
              </a:ext>
            </a:extLst>
          </p:cNvPr>
          <p:cNvSpPr/>
          <p:nvPr/>
        </p:nvSpPr>
        <p:spPr>
          <a:xfrm>
            <a:off x="3551556" y="388454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3C73586A-CAD0-2DC2-8868-655FCEBE3BCE}"/>
              </a:ext>
            </a:extLst>
          </p:cNvPr>
          <p:cNvSpPr/>
          <p:nvPr/>
        </p:nvSpPr>
        <p:spPr>
          <a:xfrm>
            <a:off x="5887077" y="387279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134DD60E-409F-DAC6-6DF2-C796C1224194}"/>
              </a:ext>
            </a:extLst>
          </p:cNvPr>
          <p:cNvSpPr/>
          <p:nvPr/>
        </p:nvSpPr>
        <p:spPr>
          <a:xfrm>
            <a:off x="3577193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B883ED0A-A543-8FE7-1B26-1CFB3979A38D}"/>
              </a:ext>
            </a:extLst>
          </p:cNvPr>
          <p:cNvSpPr/>
          <p:nvPr/>
        </p:nvSpPr>
        <p:spPr>
          <a:xfrm>
            <a:off x="5847529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E2B4870-7EDB-DCC4-4EB0-7E1AA586F3BD}"/>
              </a:ext>
            </a:extLst>
          </p:cNvPr>
          <p:cNvCxnSpPr>
            <a:cxnSpLocks/>
          </p:cNvCxnSpPr>
          <p:nvPr/>
        </p:nvCxnSpPr>
        <p:spPr>
          <a:xfrm flipH="1">
            <a:off x="4175399" y="4066141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0CF5E16-FCA6-9AF7-085C-F54D20588D5E}"/>
              </a:ext>
            </a:extLst>
          </p:cNvPr>
          <p:cNvSpPr txBox="1"/>
          <p:nvPr/>
        </p:nvSpPr>
        <p:spPr>
          <a:xfrm>
            <a:off x="4896425" y="37891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9D686B9-328E-F82C-70AE-462A4D0636C2}"/>
              </a:ext>
            </a:extLst>
          </p:cNvPr>
          <p:cNvCxnSpPr>
            <a:cxnSpLocks/>
          </p:cNvCxnSpPr>
          <p:nvPr/>
        </p:nvCxnSpPr>
        <p:spPr>
          <a:xfrm>
            <a:off x="4233534" y="4173863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5BB6163-17B2-9A39-2E7A-801C59B00F60}"/>
              </a:ext>
            </a:extLst>
          </p:cNvPr>
          <p:cNvSpPr txBox="1"/>
          <p:nvPr/>
        </p:nvSpPr>
        <p:spPr>
          <a:xfrm>
            <a:off x="5005590" y="416985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42E662D-8DAD-F3EB-E859-75CE6A2633F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233534" y="4377921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13CDD9F-1768-F280-C4C2-01E15731C6D7}"/>
              </a:ext>
            </a:extLst>
          </p:cNvPr>
          <p:cNvSpPr txBox="1"/>
          <p:nvPr/>
        </p:nvSpPr>
        <p:spPr>
          <a:xfrm rot="1954139">
            <a:off x="4239332" y="42578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0FA5C599-5CCA-2DC0-4BCA-FD11E337F49A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3863478" y="4476338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FFF2CC1-A4C3-04FB-9450-4A954A96D3EF}"/>
              </a:ext>
            </a:extLst>
          </p:cNvPr>
          <p:cNvSpPr txBox="1"/>
          <p:nvPr/>
        </p:nvSpPr>
        <p:spPr>
          <a:xfrm>
            <a:off x="3615246" y="482057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BA9E53BB-3C66-0393-9D7C-3D3BC9591715}"/>
              </a:ext>
            </a:extLst>
          </p:cNvPr>
          <p:cNvCxnSpPr>
            <a:cxnSpLocks/>
          </p:cNvCxnSpPr>
          <p:nvPr/>
        </p:nvCxnSpPr>
        <p:spPr>
          <a:xfrm>
            <a:off x="4114808" y="4367212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8EB1675C-0448-D5EA-7DE0-C9D5EEC4440B}"/>
              </a:ext>
            </a:extLst>
          </p:cNvPr>
          <p:cNvSpPr txBox="1"/>
          <p:nvPr/>
        </p:nvSpPr>
        <p:spPr>
          <a:xfrm rot="19689235">
            <a:off x="4401853" y="54076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DE75D9B7-69B0-B99D-C14C-9E8A0575BE34}"/>
              </a:ext>
            </a:extLst>
          </p:cNvPr>
          <p:cNvCxnSpPr>
            <a:cxnSpLocks/>
          </p:cNvCxnSpPr>
          <p:nvPr/>
        </p:nvCxnSpPr>
        <p:spPr>
          <a:xfrm flipH="1" flipV="1">
            <a:off x="4063440" y="4444317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A4067C7-137F-A670-F4D6-99DE2C5F2B33}"/>
              </a:ext>
            </a:extLst>
          </p:cNvPr>
          <p:cNvSpPr txBox="1"/>
          <p:nvPr/>
        </p:nvSpPr>
        <p:spPr>
          <a:xfrm rot="1962966">
            <a:off x="5501683" y="535743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BB475C92-5506-9CC7-1227-C04BFF57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69" t="8740" r="39992" b="51260"/>
          <a:stretch/>
        </p:blipFill>
        <p:spPr>
          <a:xfrm>
            <a:off x="392866" y="2341548"/>
            <a:ext cx="2656153" cy="4127852"/>
          </a:xfrm>
          <a:prstGeom prst="rect">
            <a:avLst/>
          </a:prstGeom>
        </p:spPr>
      </p:pic>
      <p:sp>
        <p:nvSpPr>
          <p:cNvPr id="23" name="אליפסה 22">
            <a:extLst>
              <a:ext uri="{FF2B5EF4-FFF2-40B4-BE49-F238E27FC236}">
                <a16:creationId xmlns:a16="http://schemas.microsoft.com/office/drawing/2014/main" id="{B46FCF0F-D32D-5E2E-D4A3-2A844A3DACFB}"/>
              </a:ext>
            </a:extLst>
          </p:cNvPr>
          <p:cNvSpPr/>
          <p:nvPr/>
        </p:nvSpPr>
        <p:spPr>
          <a:xfrm>
            <a:off x="7281256" y="4464588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LID4096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B9F19927-87D4-B6BC-393E-F7282BD92BB6}"/>
              </a:ext>
            </a:extLst>
          </p:cNvPr>
          <p:cNvCxnSpPr>
            <a:stCxn id="23" idx="3"/>
            <a:endCxn id="12" idx="7"/>
          </p:cNvCxnSpPr>
          <p:nvPr/>
        </p:nvCxnSpPr>
        <p:spPr>
          <a:xfrm flipH="1">
            <a:off x="6380012" y="4969717"/>
            <a:ext cx="992604" cy="48068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486F5069-07D3-A3C6-480F-1792B4BEBD7E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6510920" y="4168690"/>
            <a:ext cx="839774" cy="40219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E3E75A29-A439-75E1-70F6-1BAD72EBA98F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109676" y="4781791"/>
            <a:ext cx="3317433" cy="66861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7CD74EAE-ADC5-887B-BF87-41A98341396E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084039" y="4389671"/>
            <a:ext cx="3333109" cy="26238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C8DD2B6A-13A3-0EB6-9FAF-123A1BCBA5BF}"/>
              </a:ext>
            </a:extLst>
          </p:cNvPr>
          <p:cNvSpPr txBox="1"/>
          <p:nvPr/>
        </p:nvSpPr>
        <p:spPr>
          <a:xfrm rot="2178533">
            <a:off x="7097133" y="4222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6B56D54-D852-9C9A-C238-367423E8CC5A}"/>
              </a:ext>
            </a:extLst>
          </p:cNvPr>
          <p:cNvSpPr txBox="1"/>
          <p:nvPr/>
        </p:nvSpPr>
        <p:spPr>
          <a:xfrm rot="188532">
            <a:off x="6928691" y="44091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47543FE4-BA33-50C3-B3C6-1809D8CF4E1A}"/>
              </a:ext>
            </a:extLst>
          </p:cNvPr>
          <p:cNvSpPr txBox="1"/>
          <p:nvPr/>
        </p:nvSpPr>
        <p:spPr>
          <a:xfrm rot="21123422">
            <a:off x="6944029" y="46106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69CC9240-133F-475F-0FB7-8B9F2A918002}"/>
              </a:ext>
            </a:extLst>
          </p:cNvPr>
          <p:cNvSpPr txBox="1"/>
          <p:nvPr/>
        </p:nvSpPr>
        <p:spPr>
          <a:xfrm rot="19856498">
            <a:off x="7081351" y="47885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5499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0A93B-A940-58E2-70AF-09ED9741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90F3EF-6473-A76B-892B-6BEEC01D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Part 3: 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Generation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7240D5-7738-8643-665E-0681897DF95B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103931AB-8AB4-EFBA-2EE5-4D00BE2B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019" y="1595522"/>
            <a:ext cx="8500608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400" dirty="0"/>
              <a:t>כדי למצוא השמה מספקת כאשר הבעיה היא </a:t>
            </a:r>
            <a:r>
              <a:rPr lang="en-US" sz="2400" dirty="0"/>
              <a:t>sat</a:t>
            </a:r>
            <a:r>
              <a:rPr lang="he-IL" sz="2400" dirty="0"/>
              <a:t>:</a:t>
            </a:r>
          </a:p>
          <a:p>
            <a:pPr lvl="1" algn="just" rtl="1"/>
            <a:r>
              <a:rPr lang="he-IL" sz="2000" dirty="0"/>
              <a:t>נוסיף קודקוד חדש</a:t>
            </a:r>
          </a:p>
          <a:p>
            <a:pPr lvl="1" algn="just" rtl="1"/>
            <a:r>
              <a:rPr lang="he-IL" sz="2000" dirty="0"/>
              <a:t>נוסיף קשת לכל קודקוד עם הערך 0.</a:t>
            </a:r>
          </a:p>
          <a:p>
            <a:pPr lvl="1" algn="just" rtl="1"/>
            <a:r>
              <a:rPr lang="he-IL" sz="2000" dirty="0">
                <a:solidFill>
                  <a:srgbClr val="FF0000"/>
                </a:solidFill>
              </a:rPr>
              <a:t>נחשב מסלול קצר ביותר מהקודקוד החדש לשאר הקודקודים (בלמן פורד)</a:t>
            </a:r>
          </a:p>
          <a:p>
            <a:pPr lvl="1" algn="just" rtl="1"/>
            <a:r>
              <a:rPr lang="he-IL" sz="2000" dirty="0">
                <a:solidFill>
                  <a:srgbClr val="FF0000"/>
                </a:solidFill>
              </a:rPr>
              <a:t>עבור כל קודקוד הערך של המסלול הקצר ביותר אליו יהיה הערך במודל.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8F10FF97-33BA-6292-26DB-1CA21D488566}"/>
              </a:ext>
            </a:extLst>
          </p:cNvPr>
          <p:cNvSpPr/>
          <p:nvPr/>
        </p:nvSpPr>
        <p:spPr>
          <a:xfrm>
            <a:off x="3551556" y="388454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6A2C2750-A320-D2AB-9B9F-23D7F62619D9}"/>
              </a:ext>
            </a:extLst>
          </p:cNvPr>
          <p:cNvSpPr/>
          <p:nvPr/>
        </p:nvSpPr>
        <p:spPr>
          <a:xfrm>
            <a:off x="5887077" y="3872792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EA676A93-5399-55AB-5BDB-17D964044BE4}"/>
              </a:ext>
            </a:extLst>
          </p:cNvPr>
          <p:cNvSpPr/>
          <p:nvPr/>
        </p:nvSpPr>
        <p:spPr>
          <a:xfrm>
            <a:off x="3577193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4851CBE3-E021-1F81-0B7B-6E8E936BA676}"/>
              </a:ext>
            </a:extLst>
          </p:cNvPr>
          <p:cNvSpPr/>
          <p:nvPr/>
        </p:nvSpPr>
        <p:spPr>
          <a:xfrm>
            <a:off x="5847529" y="5363737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3CE67FB-8C54-F6E7-04B3-C2FCEA6C1BCD}"/>
              </a:ext>
            </a:extLst>
          </p:cNvPr>
          <p:cNvCxnSpPr>
            <a:cxnSpLocks/>
          </p:cNvCxnSpPr>
          <p:nvPr/>
        </p:nvCxnSpPr>
        <p:spPr>
          <a:xfrm flipH="1">
            <a:off x="4175399" y="4066141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11E955B-A197-D565-49B2-3AB5D4A20E0C}"/>
              </a:ext>
            </a:extLst>
          </p:cNvPr>
          <p:cNvSpPr txBox="1"/>
          <p:nvPr/>
        </p:nvSpPr>
        <p:spPr>
          <a:xfrm>
            <a:off x="4896425" y="37891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80454FE-0046-7A0C-BEEB-7ECC64F89322}"/>
              </a:ext>
            </a:extLst>
          </p:cNvPr>
          <p:cNvCxnSpPr>
            <a:cxnSpLocks/>
          </p:cNvCxnSpPr>
          <p:nvPr/>
        </p:nvCxnSpPr>
        <p:spPr>
          <a:xfrm>
            <a:off x="4233534" y="4173863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848F6E0-4D2E-48A7-EB2C-0955CE18D8F4}"/>
              </a:ext>
            </a:extLst>
          </p:cNvPr>
          <p:cNvSpPr txBox="1"/>
          <p:nvPr/>
        </p:nvSpPr>
        <p:spPr>
          <a:xfrm>
            <a:off x="5005590" y="416985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4202EA9-8DF4-0F6E-493C-B820ECB8C054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233534" y="4377921"/>
            <a:ext cx="1744903" cy="1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BDDE9A3-7982-963D-E70D-4E00A90A9DB8}"/>
              </a:ext>
            </a:extLst>
          </p:cNvPr>
          <p:cNvSpPr txBox="1"/>
          <p:nvPr/>
        </p:nvSpPr>
        <p:spPr>
          <a:xfrm rot="1954139">
            <a:off x="4239332" y="42578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LID4096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530C4E91-FA9F-A808-1943-A9010F0F43E9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H="1" flipV="1">
            <a:off x="3863478" y="4476338"/>
            <a:ext cx="25637" cy="8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2E501FD1-FC52-704F-FB36-FA47C7A3917A}"/>
              </a:ext>
            </a:extLst>
          </p:cNvPr>
          <p:cNvSpPr txBox="1"/>
          <p:nvPr/>
        </p:nvSpPr>
        <p:spPr>
          <a:xfrm>
            <a:off x="3615246" y="482057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-3</a:t>
            </a:r>
            <a:endParaRPr lang="LID4096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FBDBD2E-E5C0-87E1-03AC-7915F5323673}"/>
              </a:ext>
            </a:extLst>
          </p:cNvPr>
          <p:cNvCxnSpPr>
            <a:cxnSpLocks/>
          </p:cNvCxnSpPr>
          <p:nvPr/>
        </p:nvCxnSpPr>
        <p:spPr>
          <a:xfrm>
            <a:off x="4114808" y="4367212"/>
            <a:ext cx="1863629" cy="103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0D35C89D-7247-8051-9B96-0FD722C4E277}"/>
              </a:ext>
            </a:extLst>
          </p:cNvPr>
          <p:cNvSpPr txBox="1"/>
          <p:nvPr/>
        </p:nvSpPr>
        <p:spPr>
          <a:xfrm rot="19689235">
            <a:off x="4401853" y="54076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34825020-9C13-E59B-5043-0AE0824D6729}"/>
              </a:ext>
            </a:extLst>
          </p:cNvPr>
          <p:cNvCxnSpPr>
            <a:cxnSpLocks/>
          </p:cNvCxnSpPr>
          <p:nvPr/>
        </p:nvCxnSpPr>
        <p:spPr>
          <a:xfrm flipH="1" flipV="1">
            <a:off x="4063440" y="4444317"/>
            <a:ext cx="1808403" cy="10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7DEE186-C521-F9A5-3851-EFA640C150AB}"/>
              </a:ext>
            </a:extLst>
          </p:cNvPr>
          <p:cNvSpPr txBox="1"/>
          <p:nvPr/>
        </p:nvSpPr>
        <p:spPr>
          <a:xfrm rot="1962966">
            <a:off x="5501683" y="5357439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-2</a:t>
            </a:r>
            <a:endParaRPr lang="LID4096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46674C29-D827-4DE8-D6E3-0615D4A5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69" t="8740" r="39992" b="51260"/>
          <a:stretch/>
        </p:blipFill>
        <p:spPr>
          <a:xfrm>
            <a:off x="392866" y="2341548"/>
            <a:ext cx="2656153" cy="4127852"/>
          </a:xfrm>
          <a:prstGeom prst="rect">
            <a:avLst/>
          </a:prstGeom>
        </p:spPr>
      </p:pic>
      <p:sp>
        <p:nvSpPr>
          <p:cNvPr id="23" name="אליפסה 22">
            <a:extLst>
              <a:ext uri="{FF2B5EF4-FFF2-40B4-BE49-F238E27FC236}">
                <a16:creationId xmlns:a16="http://schemas.microsoft.com/office/drawing/2014/main" id="{118C1756-5482-5C0A-2FE7-FA55F0BA0CE8}"/>
              </a:ext>
            </a:extLst>
          </p:cNvPr>
          <p:cNvSpPr/>
          <p:nvPr/>
        </p:nvSpPr>
        <p:spPr>
          <a:xfrm>
            <a:off x="7281256" y="4464588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LID4096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8D65892-0750-C9D4-CD25-DB780B0441B2}"/>
              </a:ext>
            </a:extLst>
          </p:cNvPr>
          <p:cNvCxnSpPr>
            <a:stCxn id="23" idx="3"/>
            <a:endCxn id="12" idx="7"/>
          </p:cNvCxnSpPr>
          <p:nvPr/>
        </p:nvCxnSpPr>
        <p:spPr>
          <a:xfrm flipH="1">
            <a:off x="6380012" y="4969717"/>
            <a:ext cx="992604" cy="48068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F395B0F3-5F71-9737-CD95-946A6D11A9A8}"/>
              </a:ext>
            </a:extLst>
          </p:cNvPr>
          <p:cNvCxnSpPr>
            <a:cxnSpLocks/>
            <a:endCxn id="10" idx="6"/>
          </p:cNvCxnSpPr>
          <p:nvPr/>
        </p:nvCxnSpPr>
        <p:spPr>
          <a:xfrm flipH="1" flipV="1">
            <a:off x="6510920" y="4168690"/>
            <a:ext cx="839774" cy="40219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21AD6CA1-F98D-AFCD-B6A8-30B2D826F6B2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109676" y="4781791"/>
            <a:ext cx="3317433" cy="66861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7AF643BA-0AC3-EDDD-F29D-A78212085370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4084039" y="4389671"/>
            <a:ext cx="3333109" cy="26238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94E362B9-2A76-3982-A1E8-A30B59DB9519}"/>
              </a:ext>
            </a:extLst>
          </p:cNvPr>
          <p:cNvSpPr txBox="1"/>
          <p:nvPr/>
        </p:nvSpPr>
        <p:spPr>
          <a:xfrm rot="2178533">
            <a:off x="7097133" y="42229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C6F7EB7-1FEB-71F0-9F3F-FF227B6B6C2D}"/>
              </a:ext>
            </a:extLst>
          </p:cNvPr>
          <p:cNvSpPr txBox="1"/>
          <p:nvPr/>
        </p:nvSpPr>
        <p:spPr>
          <a:xfrm rot="188532">
            <a:off x="6928691" y="44091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52A9024D-9E56-7245-5CC6-B819014C3ED4}"/>
              </a:ext>
            </a:extLst>
          </p:cNvPr>
          <p:cNvSpPr txBox="1"/>
          <p:nvPr/>
        </p:nvSpPr>
        <p:spPr>
          <a:xfrm rot="21123422">
            <a:off x="6944029" y="46106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1C7E5D69-8844-6865-2386-BE8433370807}"/>
              </a:ext>
            </a:extLst>
          </p:cNvPr>
          <p:cNvSpPr txBox="1"/>
          <p:nvPr/>
        </p:nvSpPr>
        <p:spPr>
          <a:xfrm rot="19856498">
            <a:off x="7081351" y="47885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LID4096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E040641-AAB5-9184-E9BC-A2E331A0527E}"/>
              </a:ext>
            </a:extLst>
          </p:cNvPr>
          <p:cNvSpPr txBox="1"/>
          <p:nvPr/>
        </p:nvSpPr>
        <p:spPr>
          <a:xfrm>
            <a:off x="8257300" y="4176678"/>
            <a:ext cx="8499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 = -3</a:t>
            </a:r>
          </a:p>
          <a:p>
            <a:r>
              <a:rPr lang="en-US" dirty="0"/>
              <a:t>y = -8</a:t>
            </a:r>
          </a:p>
          <a:p>
            <a:r>
              <a:rPr lang="en-US" dirty="0"/>
              <a:t>z = 0</a:t>
            </a:r>
          </a:p>
          <a:p>
            <a:r>
              <a:rPr lang="en-US" dirty="0"/>
              <a:t>w = -1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5498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A30F-73E6-0252-0686-2B7D4860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219A1-1321-8A61-3EB6-71A622CC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Cvc5 Install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FA38BA2-7438-072D-89F3-59771851DA1D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6967F4B2-F242-66CE-4316-D21FAA86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454035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git clone git@github.com:cvc5/cvc5.git</a:t>
            </a:r>
          </a:p>
          <a:p>
            <a:pPr algn="just"/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 cd cvc5</a:t>
            </a:r>
          </a:p>
          <a:p>
            <a:pPr algn="just"/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git checkout </a:t>
            </a:r>
            <a:r>
              <a:rPr lang="en-US" sz="2800" dirty="0" err="1">
                <a:solidFill>
                  <a:srgbClr val="525252"/>
                </a:solidFill>
                <a:latin typeface="Noto Sans" panose="020B0502040504090204" pitchFamily="34" charset="0"/>
              </a:rPr>
              <a:t>idl</a:t>
            </a:r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-lab 			</a:t>
            </a:r>
            <a:r>
              <a:rPr lang="en-US" sz="2000" dirty="0">
                <a:solidFill>
                  <a:srgbClr val="525252"/>
                </a:solidFill>
                <a:latin typeface="Noto Sans" panose="020B0502040504090204" pitchFamily="34" charset="0"/>
              </a:rPr>
              <a:t>// for insert to </a:t>
            </a:r>
            <a:r>
              <a:rPr lang="en-US" sz="2000" dirty="0" err="1">
                <a:solidFill>
                  <a:srgbClr val="525252"/>
                </a:solidFill>
                <a:latin typeface="Noto Sans" panose="020B0502040504090204" pitchFamily="34" charset="0"/>
              </a:rPr>
              <a:t>idl</a:t>
            </a:r>
            <a:r>
              <a:rPr lang="en-US" sz="2000" dirty="0">
                <a:solidFill>
                  <a:srgbClr val="525252"/>
                </a:solidFill>
                <a:latin typeface="Noto Sans" panose="020B0502040504090204" pitchFamily="34" charset="0"/>
              </a:rPr>
              <a:t>-lab branch</a:t>
            </a:r>
            <a:endParaRPr lang="en-US" sz="2800" dirty="0">
              <a:solidFill>
                <a:srgbClr val="525252"/>
              </a:solidFill>
              <a:latin typeface="Noto Sans" panose="020B0502040504090204" pitchFamily="34" charset="0"/>
            </a:endParaRPr>
          </a:p>
          <a:p>
            <a:pPr algn="just"/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./configure.sh debug --auto-download --static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525252"/>
                </a:solidFill>
                <a:latin typeface="Noto Sans" panose="020B0502040504090204" pitchFamily="34" charset="0"/>
              </a:rPr>
              <a:t>	</a:t>
            </a:r>
            <a:r>
              <a:rPr lang="en-US" sz="2000" i="1" u="sng" dirty="0">
                <a:solidFill>
                  <a:srgbClr val="525252"/>
                </a:solidFill>
                <a:latin typeface="Noto Sans" panose="020B0502040504090204" pitchFamily="34" charset="0"/>
              </a:rPr>
              <a:t>You might need to install </a:t>
            </a:r>
            <a:r>
              <a:rPr lang="en-US" sz="2000" i="1" u="sng" dirty="0" err="1">
                <a:solidFill>
                  <a:srgbClr val="525252"/>
                </a:solidFill>
                <a:latin typeface="Noto Sans" panose="020B0502040504090204" pitchFamily="34" charset="0"/>
              </a:rPr>
              <a:t>toml</a:t>
            </a:r>
            <a:r>
              <a:rPr lang="en-US" sz="2000" i="1" dirty="0">
                <a:solidFill>
                  <a:srgbClr val="525252"/>
                </a:solidFill>
                <a:latin typeface="Noto Sans" panose="020B0502040504090204" pitchFamily="34" charset="0"/>
              </a:rPr>
              <a:t>: /</a:t>
            </a:r>
            <a:r>
              <a:rPr lang="en-US" sz="2000" i="1" dirty="0" err="1">
                <a:solidFill>
                  <a:srgbClr val="525252"/>
                </a:solidFill>
                <a:latin typeface="Noto Sans" panose="020B0502040504090204" pitchFamily="34" charset="0"/>
              </a:rPr>
              <a:t>usr</a:t>
            </a:r>
            <a:r>
              <a:rPr lang="en-US" sz="2000" i="1" dirty="0">
                <a:solidFill>
                  <a:srgbClr val="525252"/>
                </a:solidFill>
                <a:latin typeface="Noto Sans" panose="020B0502040504090204" pitchFamily="34" charset="0"/>
              </a:rPr>
              <a:t>/bin/python3.8 -m pip install </a:t>
            </a:r>
            <a:r>
              <a:rPr lang="en-US" sz="2000" i="1" dirty="0" err="1">
                <a:solidFill>
                  <a:srgbClr val="525252"/>
                </a:solidFill>
                <a:latin typeface="Noto Sans" panose="020B0502040504090204" pitchFamily="34" charset="0"/>
              </a:rPr>
              <a:t>tomli</a:t>
            </a:r>
            <a:endParaRPr lang="en-US" sz="2000" i="1" dirty="0">
              <a:solidFill>
                <a:srgbClr val="525252"/>
              </a:solidFill>
              <a:latin typeface="Noto Sans" panose="020B0502040504090204" pitchFamily="34" charset="0"/>
            </a:endParaRPr>
          </a:p>
          <a:p>
            <a:pPr algn="just"/>
            <a:r>
              <a:rPr lang="en-US" sz="2800" i="1" dirty="0">
                <a:solidFill>
                  <a:srgbClr val="525252"/>
                </a:solidFill>
                <a:latin typeface="Noto Sans" panose="020B0502040504090204" pitchFamily="34" charset="0"/>
              </a:rPr>
              <a:t>cd build</a:t>
            </a:r>
          </a:p>
          <a:p>
            <a:pPr algn="just"/>
            <a:r>
              <a:rPr lang="en-US" sz="2800" i="1" dirty="0">
                <a:solidFill>
                  <a:srgbClr val="525252"/>
                </a:solidFill>
                <a:latin typeface="Noto Sans" panose="020B0502040504090204" pitchFamily="34" charset="0"/>
              </a:rPr>
              <a:t>make –j&lt;number of process&gt;</a:t>
            </a:r>
            <a:endParaRPr lang="en-US" sz="2600" i="1" dirty="0">
              <a:solidFill>
                <a:srgbClr val="525252"/>
              </a:solidFill>
              <a:latin typeface="Noto Sans" panose="020B0502040504090204" pitchFamily="34" charset="0"/>
            </a:endParaRPr>
          </a:p>
          <a:p>
            <a:pPr marL="274320" lvl="1" indent="0" algn="just">
              <a:buNone/>
            </a:pPr>
            <a:r>
              <a:rPr lang="en-US" sz="2000" i="1" dirty="0">
                <a:solidFill>
                  <a:srgbClr val="525252"/>
                </a:solidFill>
                <a:latin typeface="Noto Sans" panose="020B0502040504090204" pitchFamily="34" charset="0"/>
              </a:rPr>
              <a:t>To compile again cvc5 with your changes repeat make command.</a:t>
            </a:r>
          </a:p>
        </p:txBody>
      </p:sp>
    </p:spTree>
    <p:extLst>
      <p:ext uri="{BB962C8B-B14F-4D97-AF65-F5344CB8AC3E}">
        <p14:creationId xmlns:p14="http://schemas.microsoft.com/office/powerpoint/2010/main" val="215172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B15B2-0471-E364-8B3E-E1C2FD58B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004174-8C6F-2892-F72C-606F6184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Cvc5 LAB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2446AFA-7E54-0D0E-F568-1AE8460A14A5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0D147478-CF91-0AF8-C216-65C12DA4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3931920"/>
          </a:xfrm>
        </p:spPr>
        <p:txBody>
          <a:bodyPr>
            <a:normAutofit lnSpcReduction="10000"/>
          </a:bodyPr>
          <a:lstStyle/>
          <a:p>
            <a:pPr marL="0" indent="0" algn="just" rtl="1">
              <a:buNone/>
            </a:pPr>
            <a:r>
              <a:rPr lang="he-IL" sz="2800" u="sng" dirty="0"/>
              <a:t>מטרת המעבדה</a:t>
            </a:r>
            <a:r>
              <a:rPr lang="he-IL" sz="2800" dirty="0"/>
              <a:t>: הכנסת </a:t>
            </a:r>
            <a:r>
              <a:rPr lang="he-IL" sz="2800" dirty="0" err="1"/>
              <a:t>פותרן</a:t>
            </a:r>
            <a:r>
              <a:rPr lang="he-IL" sz="2800" dirty="0"/>
              <a:t> לתיאוריה חדשה ב-</a:t>
            </a:r>
            <a:r>
              <a:rPr lang="en-US" sz="2800" dirty="0"/>
              <a:t>CVC5</a:t>
            </a:r>
            <a:r>
              <a:rPr lang="he-IL" sz="2800" dirty="0"/>
              <a:t>.</a:t>
            </a:r>
          </a:p>
          <a:p>
            <a:pPr algn="just" rtl="1"/>
            <a:r>
              <a:rPr lang="he-IL" sz="2800" dirty="0"/>
              <a:t>אנחנו רוצים לפתור בעיות מתיאורית</a:t>
            </a:r>
            <a:r>
              <a:rPr lang="en-US" sz="2800" dirty="0"/>
              <a:t> </a:t>
            </a:r>
            <a:r>
              <a:rPr lang="he-IL" sz="2800" dirty="0"/>
              <a:t> </a:t>
            </a:r>
            <a:r>
              <a:rPr lang="en-US" sz="2800" dirty="0"/>
              <a:t>IDL (Integer Difference Logic)</a:t>
            </a:r>
            <a:r>
              <a:rPr lang="he-IL" sz="2800" dirty="0"/>
              <a:t> ולשם כך נצטרך להכניס לתוך </a:t>
            </a:r>
            <a:r>
              <a:rPr lang="en-US" sz="2800" dirty="0"/>
              <a:t>CVC5</a:t>
            </a:r>
            <a:r>
              <a:rPr lang="he-IL" sz="2800" dirty="0"/>
              <a:t> </a:t>
            </a:r>
            <a:r>
              <a:rPr lang="he-IL" sz="2800" dirty="0" err="1"/>
              <a:t>פותרן</a:t>
            </a:r>
            <a:r>
              <a:rPr lang="he-IL" sz="2800" dirty="0"/>
              <a:t> ללוגיקה זו.</a:t>
            </a:r>
          </a:p>
          <a:p>
            <a:pPr algn="just" rtl="1"/>
            <a:endParaRPr lang="he-IL" sz="2800" dirty="0"/>
          </a:p>
          <a:p>
            <a:pPr algn="just" rtl="1"/>
            <a:r>
              <a:rPr lang="he-IL" sz="2800" dirty="0"/>
              <a:t>לוגיקה זו נקראת – </a:t>
            </a:r>
            <a:r>
              <a:rPr lang="en-US" sz="2800" dirty="0"/>
              <a:t>QF_IDL</a:t>
            </a:r>
            <a:endParaRPr lang="he-IL" sz="2800" dirty="0"/>
          </a:p>
          <a:p>
            <a:pPr algn="just" rtl="1"/>
            <a:endParaRPr lang="he-IL" sz="2800" dirty="0"/>
          </a:p>
          <a:p>
            <a:pPr algn="just" rtl="1"/>
            <a:r>
              <a:rPr lang="he-IL" sz="2800" u="sng" dirty="0"/>
              <a:t>קישור למעבדה</a:t>
            </a:r>
            <a:r>
              <a:rPr lang="he-IL" sz="2800" dirty="0"/>
              <a:t>:</a:t>
            </a:r>
          </a:p>
          <a:p>
            <a:pPr marL="0" indent="0" algn="just" rtl="1">
              <a:buNone/>
            </a:pPr>
            <a:r>
              <a:rPr lang="he-IL" sz="2800" dirty="0"/>
              <a:t> </a:t>
            </a:r>
            <a:r>
              <a:rPr lang="en-US" sz="2800" dirty="0">
                <a:hlinkClick r:id="rId2"/>
              </a:rPr>
              <a:t>https://github.com/cvc5/cvc5/blob/idl-lab/project.md</a:t>
            </a:r>
            <a:endParaRPr lang="he-IL" sz="2800" dirty="0"/>
          </a:p>
          <a:p>
            <a:pPr marL="0" indent="0" algn="just" rtl="1">
              <a:buNone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6566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8349-04C3-B3A8-7A65-66681FD0D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90C52E-A7D4-91C7-30CB-1C7A1F64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037C000-6FD3-8790-685E-7F9F838F125F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C3B0591F-4BC5-D6F2-6AAB-4BAAC570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937354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en-US" sz="2800" dirty="0"/>
              <a:t>QF_IDL</a:t>
            </a:r>
            <a:r>
              <a:rPr lang="he-IL" sz="2800" dirty="0"/>
              <a:t> זו לוגיקה בה יש לנו פסוקיות מהצורה:</a:t>
            </a:r>
          </a:p>
          <a:p>
            <a:pPr marL="0" indent="0" algn="ctr" rtl="1">
              <a:buNone/>
            </a:pPr>
            <a:r>
              <a:rPr lang="en-US" sz="2800" dirty="0"/>
              <a:t>(&lt;= (- y x) n)</a:t>
            </a:r>
            <a:endParaRPr lang="he-IL" sz="2800" dirty="0"/>
          </a:p>
          <a:p>
            <a:pPr algn="just" rtl="1"/>
            <a:r>
              <a:rPr lang="he-IL" sz="2800" dirty="0"/>
              <a:t>כאשר </a:t>
            </a:r>
            <a:r>
              <a:rPr lang="en-US" sz="2800" dirty="0"/>
              <a:t>x, y </a:t>
            </a:r>
            <a:r>
              <a:rPr lang="he-IL" sz="2800" dirty="0"/>
              <a:t> הם משתנים מטיפוס </a:t>
            </a:r>
            <a:r>
              <a:rPr lang="en-US" sz="2800" dirty="0"/>
              <a:t>Int</a:t>
            </a:r>
            <a:r>
              <a:rPr lang="he-IL" sz="2800" dirty="0"/>
              <a:t>.</a:t>
            </a:r>
          </a:p>
          <a:p>
            <a:pPr algn="just" rtl="1"/>
            <a:r>
              <a:rPr lang="en-US" sz="2800" dirty="0"/>
              <a:t>n</a:t>
            </a:r>
            <a:r>
              <a:rPr lang="he-IL" sz="2800" dirty="0"/>
              <a:t> הוא מספר שלם קבוע.</a:t>
            </a:r>
          </a:p>
        </p:txBody>
      </p:sp>
      <p:sp>
        <p:nvSpPr>
          <p:cNvPr id="5" name="מציין מיקום תוכן 9">
            <a:extLst>
              <a:ext uri="{FF2B5EF4-FFF2-40B4-BE49-F238E27FC236}">
                <a16:creationId xmlns:a16="http://schemas.microsoft.com/office/drawing/2014/main" id="{18910A2D-6088-1600-629B-1DB9B64B4F59}"/>
              </a:ext>
            </a:extLst>
          </p:cNvPr>
          <p:cNvSpPr txBox="1">
            <a:spLocks/>
          </p:cNvSpPr>
          <p:nvPr/>
        </p:nvSpPr>
        <p:spPr>
          <a:xfrm>
            <a:off x="1546787" y="2345851"/>
            <a:ext cx="1991170" cy="3543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he-IL" u="sng" dirty="0"/>
              <a:t>קובץ </a:t>
            </a:r>
            <a:r>
              <a:rPr lang="en-US" u="sng" dirty="0"/>
              <a:t>smt2</a:t>
            </a:r>
            <a:r>
              <a:rPr lang="he-IL" u="sng" dirty="0"/>
              <a:t> לדוגמה: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6AD0001-7183-674F-C072-ABA9DC6B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89933" y="2777774"/>
            <a:ext cx="3357096" cy="37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4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0DB5-D931-3734-8937-EE74FE15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DCFF48-77C6-05E6-88D8-8355CC06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86B010A-387D-2AD0-C2EB-70D8480B0553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E95B5540-1A57-5CF8-FCCF-9D10E0E0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0" y="1844001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</a:p>
          <a:p>
            <a:pPr lvl="1" algn="just" rtl="1"/>
            <a:r>
              <a:rPr lang="he-IL" sz="2600" dirty="0"/>
              <a:t>עבור כל פסוקית </a:t>
            </a:r>
            <a:r>
              <a:rPr lang="en-US" sz="2400" dirty="0"/>
              <a:t>(&lt;= (- y x) n)</a:t>
            </a:r>
            <a:r>
              <a:rPr lang="he-IL" sz="2400" dirty="0"/>
              <a:t> תיצור קשת (מכוונת) מ-</a:t>
            </a:r>
            <a:r>
              <a:rPr lang="en-US" sz="2400" dirty="0"/>
              <a:t>x</a:t>
            </a:r>
            <a:r>
              <a:rPr lang="he-IL" sz="2400" dirty="0"/>
              <a:t> ל-</a:t>
            </a:r>
            <a:r>
              <a:rPr lang="en-US" sz="2400" dirty="0"/>
              <a:t>y</a:t>
            </a:r>
            <a:r>
              <a:rPr lang="he-IL" sz="2400" dirty="0"/>
              <a:t> עם משקל </a:t>
            </a:r>
            <a:r>
              <a:rPr lang="en-US" sz="2600" dirty="0"/>
              <a:t>n</a:t>
            </a:r>
            <a:r>
              <a:rPr lang="he-IL" sz="2600" dirty="0"/>
              <a:t>.</a:t>
            </a:r>
          </a:p>
          <a:p>
            <a:pPr lvl="1" algn="just" rtl="1"/>
            <a:r>
              <a:rPr lang="he-IL" sz="2600" dirty="0"/>
              <a:t>אם יש מעגל שלילי בגרף הנוסחה לא ספיקה.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4134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410E8-70AB-C382-C88E-AC0EA612B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11E87A-60BE-8EBC-0C89-3B166C92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CF0E4C9-6E26-C2E9-1AED-7D524606F6FF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2198739A-CC2D-D205-F5D0-89F2B3A0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>
                <a:solidFill>
                  <a:srgbClr val="FF0000"/>
                </a:solidFill>
              </a:rPr>
              <a:t>תיצור גרף שבו כל משתנה הוא קודקוד.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5268A411-33FC-269E-50DF-8326D436A29B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D4B436AF-AB20-BCC0-88E5-7E4A89C5197B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84FFC0BE-92C1-252B-57CD-0E000E27B9A5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25EA3C6D-2E76-8654-6339-B5A121FA207F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1684435-CD94-552A-DE9C-B89F4EFB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B819-3009-FD79-B470-05ADA428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B44C9-DF97-E8A8-4B42-5B18D8E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0FD7842-9880-BA3D-FC03-68AB70D0D819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DC63F1CE-17C1-EC64-0BF1-235D32D4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15C22DE4-B976-CDF6-998B-7DC3D816B554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4B5E8506-80D8-2B4A-C835-643457897931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7D9097BC-1A73-3F0C-8C55-44C37F11911B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4B93A1CC-7D84-78E9-2772-48361BF123B2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B23BDA37-5280-727F-C448-5CE9396AB01D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32F41E9-547F-9F7B-E7FE-751F6BA01F1B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3DAB50AF-3BAA-40BC-0874-973FFD7C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A4D7DA06-F83E-FE81-C551-CC2C738982B0}"/>
              </a:ext>
            </a:extLst>
          </p:cNvPr>
          <p:cNvSpPr/>
          <p:nvPr/>
        </p:nvSpPr>
        <p:spPr>
          <a:xfrm>
            <a:off x="394544" y="4990331"/>
            <a:ext cx="1743341" cy="196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45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359B-F164-C23C-7EE3-7242AC5BD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67406D-A36A-7597-95BF-6ED96B66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Integer Difference Logic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1CE72F7-34DA-00F0-9E03-35470A23F99A}"/>
              </a:ext>
            </a:extLst>
          </p:cNvPr>
          <p:cNvSpPr txBox="1"/>
          <p:nvPr/>
        </p:nvSpPr>
        <p:spPr>
          <a:xfrm>
            <a:off x="11294830" y="193513"/>
            <a:ext cx="897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8" name="מציין מיקום תוכן 9">
            <a:extLst>
              <a:ext uri="{FF2B5EF4-FFF2-40B4-BE49-F238E27FC236}">
                <a16:creationId xmlns:a16="http://schemas.microsoft.com/office/drawing/2014/main" id="{8E8DB17B-EF56-0035-DF26-13EF0188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12" y="1595522"/>
            <a:ext cx="10657216" cy="3931920"/>
          </a:xfrm>
        </p:spPr>
        <p:txBody>
          <a:bodyPr>
            <a:normAutofit/>
          </a:bodyPr>
          <a:lstStyle/>
          <a:p>
            <a:pPr algn="just" rtl="1"/>
            <a:r>
              <a:rPr lang="he-IL" sz="2800" dirty="0" err="1"/>
              <a:t>הפותרן</a:t>
            </a:r>
            <a:r>
              <a:rPr lang="he-IL" sz="2800" dirty="0"/>
              <a:t> שלנו יפתור את הבעיה לפי ההבחנה הבאה:</a:t>
            </a:r>
          </a:p>
          <a:p>
            <a:pPr lvl="1" algn="just" rtl="1"/>
            <a:r>
              <a:rPr lang="he-IL" sz="2600" dirty="0"/>
              <a:t>תיצור גרף שבו כל משתנה הוא קודקוד.</a:t>
            </a:r>
            <a:endParaRPr lang="en-US" sz="2600" dirty="0"/>
          </a:p>
          <a:p>
            <a:pPr lvl="1" algn="just" rtl="1"/>
            <a:r>
              <a:rPr lang="he-IL" sz="2800" dirty="0">
                <a:solidFill>
                  <a:srgbClr val="FF0000"/>
                </a:solidFill>
              </a:rPr>
              <a:t>עבור כל פסוקית </a:t>
            </a:r>
            <a:r>
              <a:rPr lang="en-US" sz="2400" dirty="0">
                <a:solidFill>
                  <a:srgbClr val="FF0000"/>
                </a:solidFill>
              </a:rPr>
              <a:t>(&lt;= (- y x) n)</a:t>
            </a:r>
            <a:r>
              <a:rPr lang="he-IL" sz="2400" dirty="0">
                <a:solidFill>
                  <a:srgbClr val="FF0000"/>
                </a:solidFill>
              </a:rPr>
              <a:t> תיצור קשת (מכוונת) מ-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he-IL" sz="2400" dirty="0">
                <a:solidFill>
                  <a:srgbClr val="FF0000"/>
                </a:solidFill>
              </a:rPr>
              <a:t> ל-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he-IL" sz="2400" dirty="0">
                <a:solidFill>
                  <a:srgbClr val="FF0000"/>
                </a:solidFill>
              </a:rPr>
              <a:t> עם משקל </a:t>
            </a:r>
            <a:r>
              <a:rPr lang="en-US" sz="2800" dirty="0">
                <a:solidFill>
                  <a:srgbClr val="FF0000"/>
                </a:solidFill>
              </a:rPr>
              <a:t>n</a:t>
            </a:r>
            <a:r>
              <a:rPr lang="he-IL" sz="2800" dirty="0">
                <a:solidFill>
                  <a:srgbClr val="FF0000"/>
                </a:solidFill>
              </a:rPr>
              <a:t>.</a:t>
            </a:r>
          </a:p>
          <a:p>
            <a:pPr lvl="1" algn="just" rtl="1"/>
            <a:endParaRPr lang="he-IL" sz="2600" dirty="0">
              <a:solidFill>
                <a:srgbClr val="FF0000"/>
              </a:solidFill>
            </a:endParaRP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5CA535E9-AE48-BFA4-636A-FA953D253A0F}"/>
              </a:ext>
            </a:extLst>
          </p:cNvPr>
          <p:cNvSpPr/>
          <p:nvPr/>
        </p:nvSpPr>
        <p:spPr>
          <a:xfrm>
            <a:off x="6096000" y="440173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LID4096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437691-2435-1C69-38E8-EC63BA11364E}"/>
              </a:ext>
            </a:extLst>
          </p:cNvPr>
          <p:cNvSpPr/>
          <p:nvPr/>
        </p:nvSpPr>
        <p:spPr>
          <a:xfrm>
            <a:off x="8431521" y="4389989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LID4096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805AA12-45E9-2442-AD00-FABAAB077EDB}"/>
              </a:ext>
            </a:extLst>
          </p:cNvPr>
          <p:cNvSpPr/>
          <p:nvPr/>
        </p:nvSpPr>
        <p:spPr>
          <a:xfrm>
            <a:off x="6121637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LID4096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DD6A58A9-0984-0205-4195-A00B54FFB286}"/>
              </a:ext>
            </a:extLst>
          </p:cNvPr>
          <p:cNvSpPr/>
          <p:nvPr/>
        </p:nvSpPr>
        <p:spPr>
          <a:xfrm>
            <a:off x="8391973" y="5880934"/>
            <a:ext cx="623843" cy="5917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0FAF3CE-5AFE-0B30-C6DB-E0CFF7353CB4}"/>
              </a:ext>
            </a:extLst>
          </p:cNvPr>
          <p:cNvCxnSpPr>
            <a:cxnSpLocks/>
          </p:cNvCxnSpPr>
          <p:nvPr/>
        </p:nvCxnSpPr>
        <p:spPr>
          <a:xfrm flipH="1">
            <a:off x="6719843" y="4583338"/>
            <a:ext cx="1711678" cy="1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D3BEA0D-2767-4547-1189-936B7DD8F15E}"/>
              </a:ext>
            </a:extLst>
          </p:cNvPr>
          <p:cNvSpPr txBox="1"/>
          <p:nvPr/>
        </p:nvSpPr>
        <p:spPr>
          <a:xfrm>
            <a:off x="7440869" y="430633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LID4096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42654564-2851-95F4-AF4B-93D5351F729B}"/>
              </a:ext>
            </a:extLst>
          </p:cNvPr>
          <p:cNvCxnSpPr>
            <a:cxnSpLocks/>
          </p:cNvCxnSpPr>
          <p:nvPr/>
        </p:nvCxnSpPr>
        <p:spPr>
          <a:xfrm>
            <a:off x="6777978" y="4691060"/>
            <a:ext cx="1673816" cy="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48829F4-E869-3B8A-528E-6386BF9F9AAF}"/>
              </a:ext>
            </a:extLst>
          </p:cNvPr>
          <p:cNvSpPr txBox="1"/>
          <p:nvPr/>
        </p:nvSpPr>
        <p:spPr>
          <a:xfrm>
            <a:off x="7550034" y="468705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-5</a:t>
            </a:r>
            <a:endParaRPr lang="LID4096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901A43DE-9788-F39B-62C5-8F5C85B8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40" t="10809" r="38458" b="53501"/>
          <a:stretch/>
        </p:blipFill>
        <p:spPr>
          <a:xfrm>
            <a:off x="270277" y="2967121"/>
            <a:ext cx="3202843" cy="3611463"/>
          </a:xfrm>
          <a:prstGeom prst="rect">
            <a:avLst/>
          </a:prstGeom>
        </p:spPr>
      </p:pic>
      <p:sp>
        <p:nvSpPr>
          <p:cNvPr id="19" name="מלבן 18">
            <a:extLst>
              <a:ext uri="{FF2B5EF4-FFF2-40B4-BE49-F238E27FC236}">
                <a16:creationId xmlns:a16="http://schemas.microsoft.com/office/drawing/2014/main" id="{810753AC-A8A5-B00F-7536-FEEE323D485A}"/>
              </a:ext>
            </a:extLst>
          </p:cNvPr>
          <p:cNvSpPr/>
          <p:nvPr/>
        </p:nvSpPr>
        <p:spPr>
          <a:xfrm>
            <a:off x="403090" y="5164202"/>
            <a:ext cx="2015370" cy="21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4691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10863</TotalTime>
  <Words>1516</Words>
  <Application>Microsoft Office PowerPoint</Application>
  <PresentationFormat>מסך רחב</PresentationFormat>
  <Paragraphs>298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Century Gothic</vt:lpstr>
      <vt:lpstr>Garamond</vt:lpstr>
      <vt:lpstr>Noto Sans</vt:lpstr>
      <vt:lpstr>ui-monospace</vt:lpstr>
      <vt:lpstr>var(--fontStack-monospace, ui-monospace, SFMono-Regular, SF Mono, Menlo, Consolas, Liberation Mono, monospace)</vt:lpstr>
      <vt:lpstr>סבון</vt:lpstr>
      <vt:lpstr>הסקה אוטומטית</vt:lpstr>
      <vt:lpstr>Cvc5</vt:lpstr>
      <vt:lpstr>Cvc5 Install</vt:lpstr>
      <vt:lpstr>Cvc5 LAB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Integer Difference Logic</vt:lpstr>
      <vt:lpstr>Cvc5 LAB</vt:lpstr>
      <vt:lpstr>Part 1: Decision Procedure</vt:lpstr>
      <vt:lpstr>Part 2: Support More Operation</vt:lpstr>
      <vt:lpstr>Part 3: Model Generation</vt:lpstr>
      <vt:lpstr>Part 3: Model Generation</vt:lpstr>
      <vt:lpstr>Part 3: Model Generation</vt:lpstr>
      <vt:lpstr>Part 3: Model Generation</vt:lpstr>
      <vt:lpstr>Part 3: Model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עצים בינארים</dc:title>
  <dc:creator>Berger Zvi Arie</dc:creator>
  <cp:lastModifiedBy>Zvika Berger</cp:lastModifiedBy>
  <cp:revision>393</cp:revision>
  <dcterms:created xsi:type="dcterms:W3CDTF">2020-12-06T08:53:34Z</dcterms:created>
  <dcterms:modified xsi:type="dcterms:W3CDTF">2025-01-13T18:52:38Z</dcterms:modified>
</cp:coreProperties>
</file>