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8" r:id="rId6"/>
    <p:sldId id="269" r:id="rId7"/>
    <p:sldId id="271" r:id="rId8"/>
    <p:sldId id="274" r:id="rId9"/>
    <p:sldId id="272" r:id="rId10"/>
    <p:sldId id="282" r:id="rId11"/>
    <p:sldId id="281" r:id="rId12"/>
    <p:sldId id="283" r:id="rId13"/>
    <p:sldId id="284" r:id="rId14"/>
    <p:sldId id="287" r:id="rId15"/>
    <p:sldId id="288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3" autoAdjust="0"/>
    <p:restoredTop sz="96283" autoAdjust="0"/>
  </p:normalViewPr>
  <p:slideViewPr>
    <p:cSldViewPr snapToGrid="0">
      <p:cViewPr>
        <p:scale>
          <a:sx n="98" d="100"/>
          <a:sy n="98" d="100"/>
        </p:scale>
        <p:origin x="879" y="42"/>
      </p:cViewPr>
      <p:guideLst/>
    </p:cSldViewPr>
  </p:slideViewPr>
  <p:outlineViewPr>
    <p:cViewPr>
      <p:scale>
        <a:sx n="33" d="100"/>
        <a:sy n="33" d="100"/>
      </p:scale>
      <p:origin x="0" y="-92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40FF-B25A-497B-ADCC-8C41E518FCD0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E4C8-4C2E-441A-83BF-5DD7682ADD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394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40FF-B25A-497B-ADCC-8C41E518FCD0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E4C8-4C2E-441A-83BF-5DD7682ADD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040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40FF-B25A-497B-ADCC-8C41E518FCD0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E4C8-4C2E-441A-83BF-5DD7682ADD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175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40FF-B25A-497B-ADCC-8C41E518FCD0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E4C8-4C2E-441A-83BF-5DD7682ADD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689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40FF-B25A-497B-ADCC-8C41E518FCD0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E4C8-4C2E-441A-83BF-5DD7682ADD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1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40FF-B25A-497B-ADCC-8C41E518FCD0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E4C8-4C2E-441A-83BF-5DD7682ADD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830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40FF-B25A-497B-ADCC-8C41E518FCD0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E4C8-4C2E-441A-83BF-5DD7682ADD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936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40FF-B25A-497B-ADCC-8C41E518FCD0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E4C8-4C2E-441A-83BF-5DD7682ADD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691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40FF-B25A-497B-ADCC-8C41E518FCD0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E4C8-4C2E-441A-83BF-5DD7682ADD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821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40FF-B25A-497B-ADCC-8C41E518FCD0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E4C8-4C2E-441A-83BF-5DD7682ADD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789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40FF-B25A-497B-ADCC-8C41E518FCD0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E4C8-4C2E-441A-83BF-5DD7682ADD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69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40FF-B25A-497B-ADCC-8C41E518FCD0}" type="datetimeFigureOut">
              <a:rPr lang="he-IL" smtClean="0"/>
              <a:t>כ"ב/חשון/תש"פ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9E4C8-4C2E-441A-83BF-5DD7682ADD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562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Graph-Based Dependency Parsing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322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MST Parser: Inference and Learning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17185" y="1339643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27" y="1971250"/>
            <a:ext cx="10666515" cy="339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982482" y="4519499"/>
            <a:ext cx="87503" cy="590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54538" y="5079514"/>
            <a:ext cx="1872551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200" dirty="0" smtClean="0"/>
              <a:t>Learning Rate</a:t>
            </a:r>
            <a:endParaRPr lang="he-IL" sz="2200" dirty="0"/>
          </a:p>
        </p:txBody>
      </p:sp>
      <p:sp>
        <p:nvSpPr>
          <p:cNvPr id="3" name="Rectangle 2"/>
          <p:cNvSpPr/>
          <p:nvPr/>
        </p:nvSpPr>
        <p:spPr>
          <a:xfrm>
            <a:off x="1356286" y="6159668"/>
            <a:ext cx="11069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i="1"/>
              <a:t>Discriminative Training Methods for Hidden Markov Models: Theory and Experiments with Perceptron </a:t>
            </a:r>
            <a:r>
              <a:rPr lang="en-US" i="1" smtClean="0"/>
              <a:t>Algorithms</a:t>
            </a:r>
          </a:p>
          <a:p>
            <a:pPr algn="l" rtl="0"/>
            <a:r>
              <a:rPr lang="en-US" smtClean="0"/>
              <a:t>Collins, 2002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18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Used in Graph-based Dep Parsing</a:t>
            </a:r>
            <a:endParaRPr lang="he-I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690" y="1825625"/>
            <a:ext cx="7254619" cy="4351338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717185" y="1339643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51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Used in Graph-based Dep Parsing</a:t>
            </a:r>
            <a:endParaRPr lang="he-IL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717185" y="1339643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135" y="1825625"/>
            <a:ext cx="82477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Used in Graph-based Dep Parsing</a:t>
            </a:r>
            <a:endParaRPr lang="he-IL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717185" y="1339643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2898" y="1825625"/>
            <a:ext cx="6860493" cy="46454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99603" y="5118890"/>
            <a:ext cx="36138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>
                <a:solidFill>
                  <a:srgbClr val="FF0000"/>
                </a:solidFill>
              </a:rPr>
              <a:t>Again conjoined with the label </a:t>
            </a:r>
          </a:p>
          <a:p>
            <a:pPr algn="ctr" rtl="0"/>
            <a:r>
              <a:rPr lang="en-US" b="1" dirty="0" smtClean="0">
                <a:solidFill>
                  <a:srgbClr val="FF0000"/>
                </a:solidFill>
              </a:rPr>
              <a:t>(omitted from now on for brevity)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872744" y="4725129"/>
            <a:ext cx="656267" cy="3937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2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Used in Graph-based Dep Parsing</a:t>
            </a:r>
            <a:endParaRPr lang="he-IL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717185" y="1339643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431" y="1825625"/>
            <a:ext cx="72651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Used in Graph-based Dep Parsing</a:t>
            </a:r>
            <a:endParaRPr lang="he-IL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717185" y="1339643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384" y="1453739"/>
            <a:ext cx="7219746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85714" y="5930741"/>
            <a:ext cx="6510177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600" b="1" dirty="0" smtClean="0">
                <a:solidFill>
                  <a:srgbClr val="FF0000"/>
                </a:solidFill>
              </a:rPr>
              <a:t>And Combinations of all these features…</a:t>
            </a:r>
            <a:endParaRPr lang="he-IL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28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50" y="3738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Dependency Structures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 dependency structure is a rooted tree over the words of a sentence</a:t>
            </a:r>
          </a:p>
          <a:p>
            <a:pPr lvl="1" algn="l" rtl="0"/>
            <a:r>
              <a:rPr lang="en-US" dirty="0" smtClean="0"/>
              <a:t>Nodes correspond to words</a:t>
            </a:r>
          </a:p>
          <a:p>
            <a:pPr lvl="1" algn="l" rtl="0"/>
            <a:r>
              <a:rPr lang="en-US" dirty="0" smtClean="0"/>
              <a:t>Edges represent head-dependent relations between the words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Verbs are heads of clauses, nouns are heads of noun phrases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Details vary across dependency schemes</a:t>
            </a:r>
            <a:endParaRPr lang="he-IL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683321" y="1369277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4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Dependency Parsing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065" y="1817158"/>
            <a:ext cx="10866967" cy="4351338"/>
          </a:xfrm>
        </p:spPr>
        <p:txBody>
          <a:bodyPr/>
          <a:lstStyle/>
          <a:p>
            <a:pPr algn="l" rtl="0"/>
            <a:r>
              <a:rPr lang="en-US" dirty="0" smtClean="0"/>
              <a:t>What are the sources of information for dependency parsing? </a:t>
            </a:r>
          </a:p>
          <a:p>
            <a:pPr lvl="1" algn="l" rtl="0"/>
            <a:r>
              <a:rPr lang="en-US" dirty="0" smtClean="0"/>
              <a:t>Bi-lexical affinities    </a:t>
            </a:r>
          </a:p>
          <a:p>
            <a:pPr marL="457200" lvl="1" indent="0" algn="l" rtl="0">
              <a:buNone/>
            </a:pPr>
            <a:r>
              <a:rPr lang="en-US" dirty="0" smtClean="0"/>
              <a:t>	[issues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the] is </a:t>
            </a:r>
            <a:r>
              <a:rPr lang="en-US" dirty="0"/>
              <a:t>plausible, </a:t>
            </a:r>
            <a:r>
              <a:rPr lang="en-US" dirty="0" smtClean="0"/>
              <a:t>[outstanding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the</a:t>
            </a:r>
            <a:r>
              <a:rPr lang="en-US" dirty="0" smtClean="0"/>
              <a:t>] is not </a:t>
            </a:r>
          </a:p>
          <a:p>
            <a:pPr lvl="1" algn="l" rtl="0"/>
            <a:r>
              <a:rPr lang="en-US" dirty="0" smtClean="0"/>
              <a:t>Dependency distance   </a:t>
            </a:r>
          </a:p>
          <a:p>
            <a:pPr marL="457200" lvl="1" indent="0" algn="l" rtl="0">
              <a:buNone/>
            </a:pPr>
            <a:r>
              <a:rPr lang="en-US" dirty="0" smtClean="0"/>
              <a:t>	mostly with nearby words </a:t>
            </a:r>
          </a:p>
          <a:p>
            <a:pPr lvl="1" algn="l" rtl="0"/>
            <a:r>
              <a:rPr lang="en-US" dirty="0" smtClean="0"/>
              <a:t>Intervening material: dependencies rarely span intervening verbs or punctuation</a:t>
            </a:r>
          </a:p>
          <a:p>
            <a:pPr lvl="1" algn="l" rtl="0"/>
            <a:r>
              <a:rPr lang="en-US" i="1" dirty="0" err="1" smtClean="0">
                <a:solidFill>
                  <a:srgbClr val="FF0000"/>
                </a:solidFill>
              </a:rPr>
              <a:t>Valency</a:t>
            </a:r>
            <a:r>
              <a:rPr lang="en-US" i="1" dirty="0" smtClean="0">
                <a:solidFill>
                  <a:srgbClr val="FF0000"/>
                </a:solidFill>
              </a:rPr>
              <a:t> – how many dependents on which side are usual for a head?</a:t>
            </a:r>
          </a:p>
          <a:p>
            <a:pPr algn="l" rtl="0"/>
            <a:endParaRPr lang="he-IL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683321" y="1369277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148" y="4880261"/>
            <a:ext cx="7296955" cy="17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8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Dependency Parsing Evaluation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281" y="1427278"/>
            <a:ext cx="8623611" cy="488150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717185" y="1314245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069985" y="1684424"/>
            <a:ext cx="5104071" cy="1068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53243" y="1910092"/>
                <a:ext cx="331757" cy="97475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𝐴𝐶𝐶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𝐶𝑂𝑅𝑅𝐸𝐶𝑇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𝐸𝐷𝐺𝐸𝑆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𝑁𝑈𝑀𝐵𝐸𝑅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𝑂𝐹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𝑊𝑂𝑅𝐷𝑆</m:t>
                          </m:r>
                        </m:den>
                      </m:f>
                    </m:oMath>
                  </m:oMathPara>
                </a14:m>
                <a:endParaRPr lang="he-IL" sz="2200" b="0" dirty="0" smtClean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43" y="1910092"/>
                <a:ext cx="331757" cy="974754"/>
              </a:xfrm>
              <a:prstGeom prst="rect">
                <a:avLst/>
              </a:prstGeom>
              <a:blipFill rotWithShape="0">
                <a:blip r:embed="rId3"/>
                <a:stretch>
                  <a:fillRect r="-100909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355147" y="6100566"/>
            <a:ext cx="389263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index  head     word               edge label </a:t>
            </a:r>
          </a:p>
          <a:p>
            <a:pPr algn="l" rtl="0"/>
            <a:r>
              <a:rPr lang="en-US" dirty="0" smtClean="0"/>
              <a:t>            index</a:t>
            </a: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6147043" y="2770341"/>
            <a:ext cx="4081987" cy="98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8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Graph-based Parsing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27198"/>
            <a:ext cx="69913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49300" y="1584230"/>
            <a:ext cx="10528300" cy="3069167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Graph-based parsing addresses it as a structured prediction problem</a:t>
            </a:r>
          </a:p>
          <a:p>
            <a:pPr algn="l" rtl="0"/>
            <a:r>
              <a:rPr lang="en-US" sz="2400" dirty="0" smtClean="0"/>
              <a:t>MST Parser: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 smtClean="0"/>
              <a:t>Score </a:t>
            </a:r>
            <a:r>
              <a:rPr lang="en-US" dirty="0"/>
              <a:t>the arcs independently, based on how likely they are to appear in a parse</a:t>
            </a:r>
          </a:p>
          <a:p>
            <a:pPr marL="914400" lvl="1" indent="-457200" algn="l" rtl="0">
              <a:buFont typeface="+mj-lt"/>
              <a:buAutoNum type="arabicPeriod"/>
            </a:pPr>
            <a:r>
              <a:rPr lang="en-US" dirty="0"/>
              <a:t>Find the </a:t>
            </a:r>
            <a:r>
              <a:rPr lang="en-US" dirty="0" smtClean="0"/>
              <a:t>maximum directed </a:t>
            </a:r>
            <a:r>
              <a:rPr lang="en-US" dirty="0"/>
              <a:t>spanning tree over the resulting weighted </a:t>
            </a:r>
            <a:r>
              <a:rPr lang="en-US" dirty="0" smtClean="0"/>
              <a:t>graph</a:t>
            </a:r>
          </a:p>
          <a:p>
            <a:pPr marL="457200" indent="-457200" algn="l" rtl="0">
              <a:buFont typeface="+mj-lt"/>
              <a:buAutoNum type="arabicPeriod"/>
            </a:pP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717185" y="1343876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136466" y="3945804"/>
            <a:ext cx="36279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i="0" dirty="0" smtClean="0">
                <a:solidFill>
                  <a:srgbClr val="225522"/>
                </a:solidFill>
                <a:effectLst/>
                <a:latin typeface="Arial" panose="020B0604020202020204" pitchFamily="34" charset="0"/>
              </a:rPr>
              <a:t>Online Large-Margin Training of Dependency Parsers</a:t>
            </a:r>
            <a:r>
              <a:rPr lang="en-US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R. McDonald, K. Crammer, and F. Pereira, </a:t>
            </a:r>
            <a:r>
              <a:rPr lang="en-US" b="0" i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ACL 2005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717185" y="1348109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MST Parser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717185" y="1339643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824" y="1995055"/>
            <a:ext cx="11147773" cy="391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MST Parser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85550"/>
            <a:ext cx="7069666" cy="451685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717185" y="1339643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5367" y="4246033"/>
            <a:ext cx="177376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 smtClean="0">
                <a:solidFill>
                  <a:srgbClr val="FF0000"/>
                </a:solidFill>
              </a:rPr>
              <a:t>Binary Features</a:t>
            </a:r>
          </a:p>
        </p:txBody>
      </p:sp>
      <p:sp>
        <p:nvSpPr>
          <p:cNvPr id="4" name="Left Brace 3"/>
          <p:cNvSpPr/>
          <p:nvPr/>
        </p:nvSpPr>
        <p:spPr>
          <a:xfrm>
            <a:off x="2125133" y="3810000"/>
            <a:ext cx="292100" cy="24384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76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MST Parser: Inference and Learning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1333" y="1690688"/>
            <a:ext cx="10672234" cy="4845579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Note that inference is finding the maximum directed spanning tree </a:t>
            </a:r>
          </a:p>
          <a:p>
            <a:pPr lvl="1" algn="l" rtl="0"/>
            <a:r>
              <a:rPr lang="en-US" dirty="0" smtClean="0"/>
              <a:t>We can score each edge based on its features</a:t>
            </a:r>
          </a:p>
          <a:p>
            <a:pPr lvl="1" algn="l" rtl="0"/>
            <a:r>
              <a:rPr lang="en-US" dirty="0" smtClean="0"/>
              <a:t>This is done by the Chu-Liu Edmonds algorithm</a:t>
            </a:r>
          </a:p>
          <a:p>
            <a:pPr algn="l" rtl="0"/>
            <a:r>
              <a:rPr lang="en-US" sz="2400" dirty="0" smtClean="0"/>
              <a:t>It is possible to define this model as log-linear:</a:t>
            </a:r>
          </a:p>
          <a:p>
            <a:pPr algn="l" rtl="0"/>
            <a:endParaRPr lang="en-US" sz="2400" dirty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/>
          </a:p>
          <a:p>
            <a:pPr algn="l" rtl="0"/>
            <a:endParaRPr lang="en-US" sz="1200" dirty="0" smtClean="0"/>
          </a:p>
          <a:p>
            <a:pPr algn="l" rtl="0"/>
            <a:r>
              <a:rPr lang="en-US" sz="2400" dirty="0" smtClean="0"/>
              <a:t>The gradient of the log-likelihood is given by:</a:t>
            </a:r>
          </a:p>
          <a:p>
            <a:pPr algn="l" rtl="0"/>
            <a:endParaRPr lang="en-US" sz="24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17185" y="1339643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2" y="3481569"/>
            <a:ext cx="7183035" cy="1530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441" y="5459392"/>
            <a:ext cx="7675261" cy="104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MST Parser: Inference and Learning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9882" y="2826105"/>
            <a:ext cx="10672234" cy="4845579"/>
          </a:xfrm>
        </p:spPr>
        <p:txBody>
          <a:bodyPr>
            <a:normAutofit/>
          </a:bodyPr>
          <a:lstStyle/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It </a:t>
            </a:r>
            <a:r>
              <a:rPr lang="en-US" smtClean="0"/>
              <a:t>is possible to </a:t>
            </a:r>
            <a:r>
              <a:rPr lang="en-US" dirty="0" smtClean="0"/>
              <a:t>compute the second </a:t>
            </a:r>
            <a:r>
              <a:rPr lang="en-US" smtClean="0"/>
              <a:t>term exactly, but the algorithm is not simple</a:t>
            </a:r>
            <a:endParaRPr lang="en-US" dirty="0" smtClean="0"/>
          </a:p>
          <a:p>
            <a:pPr algn="l" rtl="0"/>
            <a:r>
              <a:rPr lang="en-US" dirty="0" smtClean="0"/>
              <a:t>The Averaged Perceptron algorithm</a:t>
            </a:r>
            <a:r>
              <a:rPr lang="en-US" dirty="0"/>
              <a:t> </a:t>
            </a:r>
            <a:r>
              <a:rPr lang="en-US" dirty="0" smtClean="0"/>
              <a:t>provides </a:t>
            </a:r>
            <a:r>
              <a:rPr lang="en-US" smtClean="0"/>
              <a:t>a simple and useful alternative</a:t>
            </a:r>
            <a:r>
              <a:rPr lang="en-US" dirty="0" smtClean="0"/>
              <a:t>, by replacing the expectation with a maximum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17185" y="1339643"/>
            <a:ext cx="6705600" cy="0"/>
          </a:xfrm>
          <a:prstGeom prst="line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185" y="1989922"/>
            <a:ext cx="7675261" cy="10420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70842" y="6018160"/>
            <a:ext cx="5675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i="1"/>
              <a:t>Structured Prediction Models via the Matrix-Tree </a:t>
            </a:r>
            <a:r>
              <a:rPr lang="en-US" i="1" smtClean="0"/>
              <a:t>Theorem</a:t>
            </a:r>
          </a:p>
          <a:p>
            <a:pPr algn="l" rtl="0"/>
            <a:r>
              <a:rPr lang="en-US" smtClean="0"/>
              <a:t>Koo et al., 2007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05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16134</TotalTime>
  <Words>309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Graph-Based Dependency Parsing</vt:lpstr>
      <vt:lpstr>Dependency Structures</vt:lpstr>
      <vt:lpstr>Dependency Parsing</vt:lpstr>
      <vt:lpstr>Dependency Parsing Evaluation</vt:lpstr>
      <vt:lpstr>Graph-based Parsing</vt:lpstr>
      <vt:lpstr>MST Parser</vt:lpstr>
      <vt:lpstr>MST Parser</vt:lpstr>
      <vt:lpstr>MST Parser: Inference and Learning</vt:lpstr>
      <vt:lpstr>MST Parser: Inference and Learning</vt:lpstr>
      <vt:lpstr>MST Parser: Inference and Learning</vt:lpstr>
      <vt:lpstr>Features Used in Graph-based Dep Parsing</vt:lpstr>
      <vt:lpstr>Features Used in Graph-based Dep Parsing</vt:lpstr>
      <vt:lpstr>Features Used in Graph-based Dep Parsing</vt:lpstr>
      <vt:lpstr>Features Used in Graph-based Dep Parsing</vt:lpstr>
      <vt:lpstr>Features Used in Graph-based Dep Parsing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</dc:title>
  <dc:creator>user</dc:creator>
  <cp:lastModifiedBy>user</cp:lastModifiedBy>
  <cp:revision>536</cp:revision>
  <dcterms:created xsi:type="dcterms:W3CDTF">2016-12-20T16:22:15Z</dcterms:created>
  <dcterms:modified xsi:type="dcterms:W3CDTF">2019-11-21T09:39:07Z</dcterms:modified>
</cp:coreProperties>
</file>