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CC05-54A1-DE46-A5D0-5191F7C7F34C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5665C-944F-4847-9771-A91D1373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לפני שנצלול לבעיות הטכניות שעמן מתמודד הסמינר, נדבר על העולם שהוליד אותן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לבסוף, אחרי עבודת המחקר התיאורטי, נכתב מימוש של מערכת בעלת הרכיבים המתוארים בעבודה.</a:t>
            </a:r>
          </a:p>
          <a:p>
            <a:pPr marL="0" algn="r" defTabSz="914400" rtl="1" eaLnBrk="1" latinLnBrk="0" hangingPunct="1"/>
            <a:r>
              <a:rPr lang="he-IL" dirty="0"/>
              <a:t>במימוש המערכת יושמו הגנות מפני פרצות מכל אחד מפרקי הסמינר.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המערכת שמלווה את הסמינר הנ"ל היא מערכת לביזור משימות בעלת 2 רכיבים – שרת המבצע את המשימות ולקוח אשר שולח בקשות למשימות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צד הלקוח של המערכת נכתב בשפת C</a:t>
            </a:r>
            <a:r>
              <a:rPr lang="en-US" dirty="0"/>
              <a:t>++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צד הלקוח הוא בעצם המשתמש של המערכת והוא מייצר משימות אשר הוא נדרש לשרת מרוחק כדי לבצען.</a:t>
            </a:r>
          </a:p>
          <a:p>
            <a:pPr marL="0" algn="r" defTabSz="914400" rtl="1" eaLnBrk="1" latinLnBrk="0" hangingPunct="1"/>
            <a:r>
              <a:rPr lang="he-IL" dirty="0"/>
              <a:t>לכן, הוא שולח לשרת את המשימות ומקבל חזרה את תוצאות הרצתן.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צד השרת של המערכת, אשר מקבל משימות מלקוחות מרובים ומטפל בהן כתוב בשפת פייתון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לפני שניגש לסכנות אשר יש להתמודד איתן כאשר מתכנתים בשפת C++, עלינו להבין את תכונות השפה מהן הן נובעות.</a:t>
            </a:r>
          </a:p>
          <a:p>
            <a:pPr marL="0" algn="r" defTabSz="914400" rtl="1" eaLnBrk="1" latinLnBrk="0" hangingPunct="1"/>
            <a:r>
              <a:rPr lang="he-IL" dirty="0"/>
              <a:t>שפת תכנות לא ספציפית היא שפת תכנות אשר אינה מיועדת לשימוש ספציפי וניתן לכתוב בה מערכות תוכנה ממגוון רכב של סוגים.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יתרון בולט של C++ שהפך אותה לשפה הנבחרת במגוון רחב של שימושים בעשורים האחרונים הוא השילוב בין יכולות של שפות סף כמו ניהול זיכרון ושימוש בטיפוסים המוכרים ע"י המכונה </a:t>
            </a:r>
            <a:r>
              <a:rPr lang="he-IL" dirty="0" err="1"/>
              <a:t>וקמפול</a:t>
            </a:r>
            <a:r>
              <a:rPr lang="he-IL" dirty="0"/>
              <a:t> לשפת מכונה לבין יכולות של עפות עיליות כמו האבסטרקציות המאפשרות תכנות מונחה עצמים.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C++ מאפשרת פיתוח תוך יישום מספר פרדיגמות תכנות, למשל OOP ותכנות פרוצדורלי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9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תוכנות אשר נכתבו בשפת C++ או שפות הדומות אליה מכילות אוסף של איומי אבטחה אשר נובעים מאופייה של שפת התכנות.</a:t>
            </a:r>
          </a:p>
          <a:p>
            <a:pPr marL="0" algn="r" defTabSz="914400" rtl="1" eaLnBrk="1" latinLnBrk="0" hangingPunct="1"/>
            <a:r>
              <a:rPr lang="he-IL" dirty="0"/>
              <a:t>הגורם העיקרי לקיומם של איומים אלה הוא העובדה שניהול הזיכרון שצורכת התוכנית מתבצע ע"י המתכנת.</a:t>
            </a:r>
          </a:p>
          <a:p>
            <a:pPr marL="0" algn="r" defTabSz="914400" rtl="1" eaLnBrk="1" latinLnBrk="0" hangingPunct="1"/>
            <a:r>
              <a:rPr lang="he-IL" dirty="0"/>
              <a:t>(אם צריך לפרט בע"פ)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0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אחת הבעיות מכך שעל המתכנת לבקש </a:t>
            </a:r>
            <a:r>
              <a:rPr lang="he-IL" dirty="0" err="1"/>
              <a:t>ממע"ה</a:t>
            </a:r>
            <a:r>
              <a:rPr lang="he-IL" dirty="0"/>
              <a:t> כמות ספציפית של תאי זיכרון, </a:t>
            </a:r>
            <a:r>
              <a:rPr lang="he-IL" dirty="0" err="1"/>
              <a:t>ושמע"ה</a:t>
            </a:r>
            <a:r>
              <a:rPr lang="he-IL" dirty="0"/>
              <a:t> אינה מוודאת שהגישות נשארות בתחום המוקצה, היא שבמידה והקלט מהמשתמש חורג מגבולות החוצץ שהוקצה ע"י מע"ה תתבצע גישה לאזור לא צפוי.</a:t>
            </a:r>
          </a:p>
          <a:p>
            <a:pPr marL="0" algn="r" defTabSz="914400" rtl="1" eaLnBrk="1" latinLnBrk="0" hangingPunct="1"/>
            <a:r>
              <a:rPr lang="he-IL" dirty="0"/>
              <a:t>גישה לאזור לא צפוי עשויה לאפשר למשתמש זדוני לדרוס או לקרוא ערכים אשר לא אמורה להיות לו גישה אליהם וכך לגרום לשינוי לא רצוי בהתנהגות המערכת.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שיטות ההתמודדות עם איום זה שהצגתי בסמינר הן:</a:t>
            </a:r>
          </a:p>
          <a:p>
            <a:pPr marL="171450" indent="-171450" algn="r" defTabSz="914400" rtl="1" eaLnBrk="1" latinLnBrk="0" hangingPunct="1">
              <a:buFontTx/>
              <a:buChar char="-"/>
            </a:pPr>
            <a:r>
              <a:rPr lang="he-IL" dirty="0"/>
              <a:t>שימוש בשפה עם ניהול זיכרון (לא ריאלי)</a:t>
            </a:r>
          </a:p>
          <a:p>
            <a:pPr marL="171450" indent="-171450" algn="r" defTabSz="914400" rtl="1" eaLnBrk="1" latinLnBrk="0" hangingPunct="1">
              <a:buFontTx/>
              <a:buChar char="-"/>
            </a:pPr>
            <a:r>
              <a:rPr lang="he-IL" dirty="0"/>
              <a:t>ווידוא שימוש בפונקציות ספריה בטוחות כמו </a:t>
            </a:r>
            <a:r>
              <a:rPr lang="en-US" dirty="0" err="1"/>
              <a:t>fgets</a:t>
            </a:r>
            <a:r>
              <a:rPr lang="he-IL" dirty="0"/>
              <a:t> במקום </a:t>
            </a:r>
            <a:r>
              <a:rPr lang="en-US" dirty="0"/>
              <a:t>gets</a:t>
            </a:r>
            <a:r>
              <a:rPr lang="he-IL" dirty="0"/>
              <a:t> (בד"כ מקבלות משתנה נוסף של אורך מקסימלי)</a:t>
            </a:r>
          </a:p>
          <a:p>
            <a:pPr marL="171450" indent="-171450" algn="r" defTabSz="914400" rtl="1" eaLnBrk="1" latinLnBrk="0" hangingPunct="1">
              <a:buFontTx/>
              <a:buChar char="-"/>
            </a:pPr>
            <a:r>
              <a:rPr lang="he-IL" dirty="0"/>
              <a:t>מנגנונים מובנים </a:t>
            </a:r>
            <a:r>
              <a:rPr lang="he-IL" dirty="0" err="1"/>
              <a:t>במע"ה</a:t>
            </a:r>
            <a:r>
              <a:rPr lang="he-IL" dirty="0"/>
              <a:t> מודרניות כמו </a:t>
            </a:r>
            <a:r>
              <a:rPr lang="en-US" dirty="0"/>
              <a:t>Non executable memory</a:t>
            </a:r>
            <a:r>
              <a:rPr lang="he-IL" dirty="0"/>
              <a:t> אשר מקשה מאוד על התוקף להכניס </a:t>
            </a:r>
            <a:r>
              <a:rPr lang="en-US" dirty="0"/>
              <a:t>shell code</a:t>
            </a:r>
            <a:r>
              <a:rPr lang="he-IL" dirty="0"/>
              <a:t> בקלט ולהריץ אותו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לקראת סוף המחצית הראשונה של המאה ה-20 נבנה המחשב הראשון אשר תמך בהרצת תוכנות מבוססות </a:t>
            </a:r>
            <a:r>
              <a:rPr lang="en-US" dirty="0"/>
              <a:t>instruction set</a:t>
            </a:r>
          </a:p>
          <a:p>
            <a:pPr marL="0" algn="r" defTabSz="914400" rtl="1" eaLnBrk="1" latinLnBrk="0" hangingPunct="1"/>
            <a:r>
              <a:rPr lang="he-IL" dirty="0"/>
              <a:t>לפי מחקר שנערך ב-2017 בארה"ב, כ-90% מהמשרות כללו עבודה עם מכשיר דיגיטלי כלשהו.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 err="1"/>
              <a:t>D</a:t>
            </a:r>
            <a:r>
              <a:rPr lang="en-US" dirty="0"/>
              <a:t>angling Pointer</a:t>
            </a:r>
            <a:r>
              <a:rPr lang="he-IL" dirty="0"/>
              <a:t> הוא המצב בו הסתיים השימוש המתוכנן במצביע אך נעשה באותו המצביע שימוש מאוחר יותר או כאשר מצביע נשאר בשימוש לאחר שהאובייקט שהוא נועד להצביע עליו כבר שוחרר.</a:t>
            </a:r>
          </a:p>
          <a:p>
            <a:pPr marL="0" algn="r" defTabSz="914400" rtl="1" eaLnBrk="1" latinLnBrk="0" hangingPunct="1"/>
            <a:r>
              <a:rPr lang="he-IL" dirty="0"/>
              <a:t>הסכנה במצב זה היא שהיא מאפשרת לתוקף מוכשר לבצע שינויים וגישות אל זיכרון שהוא לא אמור להיות מסוגל לגשת אליו (למשל אם המצביע נשאר וכעת הוא מצביע על זיכרון </a:t>
            </a:r>
            <a:r>
              <a:rPr lang="he-IL" dirty="0" err="1"/>
              <a:t>שאולקץ</a:t>
            </a:r>
            <a:r>
              <a:rPr lang="he-IL" dirty="0"/>
              <a:t> מחדש לשימוש אחר)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3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מאחר וגם זוהי חולשה שמקורה בניהול זיכרון, הרי שגם כאן חלק מהפתרונות שהוצגו קודם יסייעו.</a:t>
            </a:r>
          </a:p>
          <a:p>
            <a:pPr marL="0" algn="r" defTabSz="914400" rtl="1" eaLnBrk="1" latinLnBrk="0" hangingPunct="1"/>
            <a:r>
              <a:rPr lang="he-IL" dirty="0"/>
              <a:t>אמצעי נוסף להקשות על תוקפים לנצל חולשות מסוג זה הוא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Space Randomization technique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ASLR, כאשר מה שהן עושות זה לערבל את הכתובות בזיכרון אשר נעשה בהן שימוש בתוכנית ובכך מקשות על התוקף לנחש את הכתובת שחלקים מסוימים בתוכנה או ספריות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חיצונניות</a:t>
            </a:r>
            <a:r>
              <a:rPr lang="he-I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נטענו אליה.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מערכת התוכנה של אפליקציית מובייל פשוטה יחסית ייכתבו רכיבים בכ-4 שפות תכנות, ותתקיים תקשורת בין כל אותם הרכיבים השונים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לצערנו הבנת תהליכי זרימה וארכיטקטורות תוכנה היא בעיה קשה לבני אדם.</a:t>
            </a:r>
          </a:p>
          <a:p>
            <a:pPr marL="0" algn="r" defTabSz="914400" rtl="1" eaLnBrk="1" latinLnBrk="0" hangingPunct="1"/>
            <a:r>
              <a:rPr lang="he-IL" dirty="0"/>
              <a:t>לכן, כאשר מתכנתים מנסים להביא את אותן מערכות תוכנה מחזון למציאות, המימוש הסופי מכיל שגיאות תכנוניות ולוגיות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עכשיו סוף סוף נתחיל לגעת בעולם הבעיה של עבודת הסמינר הזו.</a:t>
            </a:r>
          </a:p>
          <a:p>
            <a:pPr marL="0" algn="r" defTabSz="914400" rtl="1" eaLnBrk="1" latinLnBrk="0" hangingPunct="1"/>
            <a:r>
              <a:rPr lang="he-IL" dirty="0"/>
              <a:t>בעקבות המימוש ה(ממש) לא מושלם של מערכת התוכנה, קיימות פרצות בחלקים מרכיביה או בתקשורת ביניהם.</a:t>
            </a:r>
          </a:p>
          <a:p>
            <a:pPr marL="0" algn="r" defTabSz="914400" rtl="1" eaLnBrk="1" latinLnBrk="0" hangingPunct="1"/>
            <a:r>
              <a:rPr lang="he-IL" dirty="0"/>
              <a:t>את הפרצות הללו גורם בעל כוונות זדון יכול לנצל לצורך פגיעה בגוף שכתב את התוכנה, משתמשי התוכנה או לצורך רווח כלכלי.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תכנות מערכות דפנסיבי, נושא הסמינר, הוא הגישה בפיתוח מערכות תוכנה תוך מודעות לעולם הבעייתי והמסוכן שבו הולכת "לחיות" המערכת העתידית ועם היערכות למניעת ניצול זדוני.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אחרי שהבנו את עולם הבעיה שהוליד את הצורך בגישת תכנות המערכות הדפנסיבי, נסקור את עבודת הסמינר עצמה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לאורך העבודה תלווה אותנו מערכת תוכנה במודל שרת לקוח ואנו נסקור את האיומים הנשקפים לה מגורמים זדוניים ונציע התמודדויות לאיומים המוצגים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חלק מהפרצות במערכות התוכנה מגיעות לא מאף רכיב במערכת, אלא מהתקשורת בין הרכיבים ובסביבות בהן רצה המערכת.</a:t>
            </a:r>
          </a:p>
          <a:p>
            <a:pPr marL="0" algn="r" defTabSz="914400" rtl="1" eaLnBrk="1" latinLnBrk="0" hangingPunct="1"/>
            <a:r>
              <a:rPr lang="he-IL" dirty="0"/>
              <a:t>גם פרצות אלה יש לקחת בחשבון בזמן תכנון ותכנות המערכת.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01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6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9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62EFCB-59F3-7646-8FE6-8494B7CC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>
                <a:solidFill>
                  <a:srgbClr val="FFFFFF"/>
                </a:solidFill>
              </a:rPr>
              <a:t>סמינר בתכנות מערכות דפנסיבי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4002-6818-604C-8818-81459621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0" indent="0" algn="ct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>
                <a:solidFill>
                  <a:schemeClr val="bg2"/>
                </a:solidFill>
              </a:rPr>
              <a:t>אלון שנקלר 206280547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6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פירוט מרכיבי המערכת והסכנות שמגיעות עימם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בחינה של פרצות ואיומים הטבועים בכל מערכת תוכנה מורכבת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1226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פירוט מרכיבי המערכת והסכנות שמגיעות עימם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בחינה של פרצות ואיומים הטבועים בכל מערכת תוכנה מורכבת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מימוש בסיסי של מערכת זו תוך יישום מסקנות מכל פרק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8762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המערכת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מערכת לביזור משימות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705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המערכת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מערכת לביזור משימות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/>
              <a:t>צד לקוח בשפת C</a:t>
            </a:r>
            <a:r>
              <a:rPr lang="en-US" dirty="0"/>
              <a:t>++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652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המערכת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מערכת לביזור משימות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/>
              <a:t>צד לקוח בשפת C</a:t>
            </a:r>
            <a:r>
              <a:rPr lang="en-US" dirty="0"/>
              <a:t>++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צד שרת בשפת </a:t>
            </a:r>
            <a:r>
              <a:rPr lang="en-US" dirty="0"/>
              <a:t>Python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3012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מאפייניה הייחודיים של 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שפת תכנות לא ספציפית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14976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מאפייניה הייחודיים של 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שפת תכנות לא ספציפית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שפת תכנות היברידית (משלבת תכונות של שפת סף ושפת עילית)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5236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מאפייניה הייחודיים של 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שפת תכנות לא ספציפית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שפת תכנות היברידית (משלבת תכונות של שפת סף ושפת עילית)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תמיכה במספר פרדיגמות תכנות</a:t>
            </a:r>
          </a:p>
          <a:p>
            <a:pPr lvl="1" algn="r" rtl="1">
              <a:spcBef>
                <a:spcPts val="1000"/>
              </a:spcBef>
            </a:pP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3104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איומי אבטחה הנובעים משימוש בשפת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ניהול זיכרון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675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איומי אבטחה הנובעים משימוש בשפת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ניהול זיכרון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דריסת חוצץ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5022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8381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איומי אבטחה הנובעים משימוש בשפת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ניהול זיכרון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דריסת חוצץ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התמודדות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7608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איומי אבטחה הנובעים משימוש בשפת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ניהול זיכרון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דריסת חוצץ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התמודדות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Dangling Pointers</a:t>
            </a: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223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איומי אבטחה הנובעים משימוש בשפת </a:t>
            </a:r>
            <a:r>
              <a:rPr lang="en-US" dirty="0"/>
              <a:t>C++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ניהול זיכרון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דריסת חוצץ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התמודדות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Dangling Pointers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התמודדות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7940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10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מערכות תוכנה הן מורכבות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4880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מערכות תוכנה הן מורכבות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מורכבות גוררת שגיאות ביישום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7120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יישום פגום + זדון = ניצול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8993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יישום פגום + זדון = ניצול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תכנות מערכות דפנסיבי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300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355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422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1127</Words>
  <Application>Microsoft Macintosh PowerPoint</Application>
  <PresentationFormat>Widescreen</PresentationFormat>
  <Paragraphs>145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</vt:lpstr>
      <vt:lpstr>סמינר בתכנות מערכות דפנסיבי</vt:lpstr>
      <vt:lpstr>עולם הבעיה</vt:lpstr>
      <vt:lpstr>עולם הבעיה</vt:lpstr>
      <vt:lpstr>עולם הבעיה</vt:lpstr>
      <vt:lpstr>עולם הבעיה</vt:lpstr>
      <vt:lpstr>עולם הבעיה</vt:lpstr>
      <vt:lpstr>עולם הבעיה</vt:lpstr>
      <vt:lpstr>עבודת הסמינר</vt:lpstr>
      <vt:lpstr>עבודת הסמינר</vt:lpstr>
      <vt:lpstr>עבודת הסמינר</vt:lpstr>
      <vt:lpstr>עבודת הסמינר</vt:lpstr>
      <vt:lpstr>המערכת</vt:lpstr>
      <vt:lpstr>המערכת</vt:lpstr>
      <vt:lpstr>המערכת</vt:lpstr>
      <vt:lpstr>חלק א' – צד לקוח בשפת C++</vt:lpstr>
      <vt:lpstr>חלק א' – צד לקוח בשפת C++</vt:lpstr>
      <vt:lpstr>חלק א' – צד לקוח בשפת C++</vt:lpstr>
      <vt:lpstr>חלק א' – צד לקוח בשפת C++</vt:lpstr>
      <vt:lpstr>חלק א' – צד לקוח בשפת C++</vt:lpstr>
      <vt:lpstr>חלק א' – צד לקוח בשפת C++</vt:lpstr>
      <vt:lpstr>חלק א' – צד לקוח בשפת C++</vt:lpstr>
      <vt:lpstr>חלק א' – צד לקוח בשפת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סמינר בתכנות מערכות דפנסיבי</dc:title>
  <dc:creator>Alon S</dc:creator>
  <cp:lastModifiedBy>Alon S</cp:lastModifiedBy>
  <cp:revision>62</cp:revision>
  <dcterms:created xsi:type="dcterms:W3CDTF">2019-01-26T10:18:20Z</dcterms:created>
  <dcterms:modified xsi:type="dcterms:W3CDTF">2019-01-26T12:06:05Z</dcterms:modified>
</cp:coreProperties>
</file>