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6"/>
    <p:restoredTop sz="94664"/>
  </p:normalViewPr>
  <p:slideViewPr>
    <p:cSldViewPr snapToGrid="0" snapToObjects="1">
      <p:cViewPr varScale="1">
        <p:scale>
          <a:sx n="143" d="100"/>
          <a:sy n="143" d="100"/>
        </p:scale>
        <p:origin x="736" y="208"/>
      </p:cViewPr>
      <p:guideLst/>
    </p:cSldViewPr>
  </p:slideViewPr>
  <p:notesTextViewPr>
    <p:cViewPr>
      <p:scale>
        <a:sx n="1" d="1"/>
        <a:sy n="1" d="1"/>
      </p:scale>
      <p:origin x="0" y="-3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ECC05-54A1-DE46-A5D0-5191F7C7F34C}"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5665C-944F-4847-9771-A91D1373447A}" type="slidenum">
              <a:rPr lang="en-US" smtClean="0"/>
              <a:t>‹#›</a:t>
            </a:fld>
            <a:endParaRPr lang="en-US"/>
          </a:p>
        </p:txBody>
      </p:sp>
    </p:spTree>
    <p:extLst>
      <p:ext uri="{BB962C8B-B14F-4D97-AF65-F5344CB8AC3E}">
        <p14:creationId xmlns:p14="http://schemas.microsoft.com/office/powerpoint/2010/main" val="169548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שנצלול לבעיות הטכניות שעמן מתמודד הסמינר, נדבר על העולם שהוליד אותן</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2</a:t>
            </a:fld>
            <a:endParaRPr lang="en-US"/>
          </a:p>
        </p:txBody>
      </p:sp>
    </p:spTree>
    <p:extLst>
      <p:ext uri="{BB962C8B-B14F-4D97-AF65-F5344CB8AC3E}">
        <p14:creationId xmlns:p14="http://schemas.microsoft.com/office/powerpoint/2010/main" val="274374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לבסוף, אחרי עבודת המחקר התיאורטי, נכתב מימוש של מערכת בעלת הרכיבים המתוארים בעבודה.</a:t>
            </a:r>
          </a:p>
          <a:p>
            <a:pPr marL="0" algn="r" defTabSz="914400" rtl="1" eaLnBrk="1" latinLnBrk="0" hangingPunct="1"/>
            <a:r>
              <a:rPr lang="he-IL" dirty="0"/>
              <a:t>במימוש המערכת יושמו הגנות מפני פרצות מכל אחד מפרקי הסמינר.</a:t>
            </a:r>
          </a:p>
        </p:txBody>
      </p:sp>
      <p:sp>
        <p:nvSpPr>
          <p:cNvPr id="4" name="Slide Number Placeholder 3"/>
          <p:cNvSpPr>
            <a:spLocks noGrp="1"/>
          </p:cNvSpPr>
          <p:nvPr>
            <p:ph type="sldNum" sz="quarter" idx="5"/>
          </p:nvPr>
        </p:nvSpPr>
        <p:spPr/>
        <p:txBody>
          <a:bodyPr/>
          <a:lstStyle/>
          <a:p>
            <a:fld id="{B615665C-944F-4847-9771-A91D1373447A}" type="slidenum">
              <a:rPr lang="en-US" smtClean="0"/>
              <a:t>11</a:t>
            </a:fld>
            <a:endParaRPr lang="en-US"/>
          </a:p>
        </p:txBody>
      </p:sp>
    </p:spTree>
    <p:extLst>
      <p:ext uri="{BB962C8B-B14F-4D97-AF65-F5344CB8AC3E}">
        <p14:creationId xmlns:p14="http://schemas.microsoft.com/office/powerpoint/2010/main" val="293965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המערכת שמלווה את הסמינר הנ"ל היא מערכת לביזור משימות בעלת 2 רכיבים – שרת המבצע את המשימות ולקוח אשר שולח בקשות למשימות</a:t>
            </a:r>
          </a:p>
        </p:txBody>
      </p:sp>
      <p:sp>
        <p:nvSpPr>
          <p:cNvPr id="4" name="Slide Number Placeholder 3"/>
          <p:cNvSpPr>
            <a:spLocks noGrp="1"/>
          </p:cNvSpPr>
          <p:nvPr>
            <p:ph type="sldNum" sz="quarter" idx="5"/>
          </p:nvPr>
        </p:nvSpPr>
        <p:spPr/>
        <p:txBody>
          <a:bodyPr/>
          <a:lstStyle/>
          <a:p>
            <a:fld id="{B615665C-944F-4847-9771-A91D1373447A}" type="slidenum">
              <a:rPr lang="en-US" smtClean="0"/>
              <a:t>12</a:t>
            </a:fld>
            <a:endParaRPr lang="en-US"/>
          </a:p>
        </p:txBody>
      </p:sp>
    </p:spTree>
    <p:extLst>
      <p:ext uri="{BB962C8B-B14F-4D97-AF65-F5344CB8AC3E}">
        <p14:creationId xmlns:p14="http://schemas.microsoft.com/office/powerpoint/2010/main" val="371371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הלקוח של המערכת נכתב בשפת C</a:t>
            </a:r>
            <a:r>
              <a:rPr lang="en-US" dirty="0"/>
              <a:t>++</a:t>
            </a:r>
            <a:r>
              <a:rPr lang="he-IL" dirty="0"/>
              <a:t>.</a:t>
            </a:r>
          </a:p>
          <a:p>
            <a:pPr marL="0" algn="r" defTabSz="914400" rtl="1" eaLnBrk="1" latinLnBrk="0" hangingPunct="1"/>
            <a:r>
              <a:rPr lang="he-IL" dirty="0"/>
              <a:t>צד הלקוח הוא בעצם המשתמש של המערכת והוא מייצר משימות אשר הוא נדרש לשרת מרוחק כדי לבצען.</a:t>
            </a:r>
          </a:p>
          <a:p>
            <a:pPr marL="0" algn="r" defTabSz="914400" rtl="1" eaLnBrk="1" latinLnBrk="0" hangingPunct="1"/>
            <a:r>
              <a:rPr lang="he-IL" dirty="0"/>
              <a:t>לכן, הוא שולח לשרת את המשימות ומקבל חזרה את תוצאות הרצתן.</a:t>
            </a:r>
          </a:p>
        </p:txBody>
      </p:sp>
      <p:sp>
        <p:nvSpPr>
          <p:cNvPr id="4" name="Slide Number Placeholder 3"/>
          <p:cNvSpPr>
            <a:spLocks noGrp="1"/>
          </p:cNvSpPr>
          <p:nvPr>
            <p:ph type="sldNum" sz="quarter" idx="5"/>
          </p:nvPr>
        </p:nvSpPr>
        <p:spPr/>
        <p:txBody>
          <a:bodyPr/>
          <a:lstStyle/>
          <a:p>
            <a:fld id="{B615665C-944F-4847-9771-A91D1373447A}" type="slidenum">
              <a:rPr lang="en-US" smtClean="0"/>
              <a:t>13</a:t>
            </a:fld>
            <a:endParaRPr lang="en-US"/>
          </a:p>
        </p:txBody>
      </p:sp>
    </p:spTree>
    <p:extLst>
      <p:ext uri="{BB962C8B-B14F-4D97-AF65-F5344CB8AC3E}">
        <p14:creationId xmlns:p14="http://schemas.microsoft.com/office/powerpoint/2010/main" val="191648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השרת של המערכת, אשר מקבל משימות מלקוחות מרובים ומטפל בהן כתוב בשפת פייתון</a:t>
            </a:r>
          </a:p>
        </p:txBody>
      </p:sp>
      <p:sp>
        <p:nvSpPr>
          <p:cNvPr id="4" name="Slide Number Placeholder 3"/>
          <p:cNvSpPr>
            <a:spLocks noGrp="1"/>
          </p:cNvSpPr>
          <p:nvPr>
            <p:ph type="sldNum" sz="quarter" idx="5"/>
          </p:nvPr>
        </p:nvSpPr>
        <p:spPr/>
        <p:txBody>
          <a:bodyPr/>
          <a:lstStyle/>
          <a:p>
            <a:fld id="{B615665C-944F-4847-9771-A91D1373447A}" type="slidenum">
              <a:rPr lang="en-US" smtClean="0"/>
              <a:t>14</a:t>
            </a:fld>
            <a:endParaRPr lang="en-US"/>
          </a:p>
        </p:txBody>
      </p:sp>
    </p:spTree>
    <p:extLst>
      <p:ext uri="{BB962C8B-B14F-4D97-AF65-F5344CB8AC3E}">
        <p14:creationId xmlns:p14="http://schemas.microsoft.com/office/powerpoint/2010/main" val="3468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שניגש לסכנות אשר יש להתמודד איתן כאשר מתכנתים בשפת C++, עלינו להבין את תכונות השפה מהן הן נובעות.</a:t>
            </a:r>
          </a:p>
          <a:p>
            <a:pPr marL="0" algn="r" defTabSz="914400" rtl="1" eaLnBrk="1" latinLnBrk="0" hangingPunct="1"/>
            <a:r>
              <a:rPr lang="he-IL" dirty="0"/>
              <a:t>שפת תכנות לא ספציפית היא שפת תכנות אשר אינה מיועדת לשימוש ספציפי וניתן לכתוב בה מערכות תוכנה ממגוון רכב של סוגים.</a:t>
            </a:r>
          </a:p>
        </p:txBody>
      </p:sp>
      <p:sp>
        <p:nvSpPr>
          <p:cNvPr id="4" name="Slide Number Placeholder 3"/>
          <p:cNvSpPr>
            <a:spLocks noGrp="1"/>
          </p:cNvSpPr>
          <p:nvPr>
            <p:ph type="sldNum" sz="quarter" idx="5"/>
          </p:nvPr>
        </p:nvSpPr>
        <p:spPr/>
        <p:txBody>
          <a:bodyPr/>
          <a:lstStyle/>
          <a:p>
            <a:fld id="{B615665C-944F-4847-9771-A91D1373447A}" type="slidenum">
              <a:rPr lang="en-US" smtClean="0"/>
              <a:t>15</a:t>
            </a:fld>
            <a:endParaRPr lang="en-US"/>
          </a:p>
        </p:txBody>
      </p:sp>
    </p:spTree>
    <p:extLst>
      <p:ext uri="{BB962C8B-B14F-4D97-AF65-F5344CB8AC3E}">
        <p14:creationId xmlns:p14="http://schemas.microsoft.com/office/powerpoint/2010/main" val="357114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יתרון בולט של C++ שהפך אותה לשפה הנבחרת במגוון רחב של שימושים בעשורים האחרונים הוא השילוב בין יכולות של שפות סף כמו ניהול זיכרון ושימוש בטיפוסים המוכרים ע"י המכונה </a:t>
            </a:r>
            <a:r>
              <a:rPr lang="he-IL" dirty="0" err="1"/>
              <a:t>וקמפול</a:t>
            </a:r>
            <a:r>
              <a:rPr lang="he-IL" dirty="0"/>
              <a:t> לשפת מכונה לבין יכולות של עפות עיליות כמו האבסטרקציות המאפשרות תכנות מונחה עצמים.</a:t>
            </a:r>
          </a:p>
        </p:txBody>
      </p:sp>
      <p:sp>
        <p:nvSpPr>
          <p:cNvPr id="4" name="Slide Number Placeholder 3"/>
          <p:cNvSpPr>
            <a:spLocks noGrp="1"/>
          </p:cNvSpPr>
          <p:nvPr>
            <p:ph type="sldNum" sz="quarter" idx="5"/>
          </p:nvPr>
        </p:nvSpPr>
        <p:spPr/>
        <p:txBody>
          <a:bodyPr/>
          <a:lstStyle/>
          <a:p>
            <a:fld id="{B615665C-944F-4847-9771-A91D1373447A}" type="slidenum">
              <a:rPr lang="en-US" smtClean="0"/>
              <a:t>16</a:t>
            </a:fld>
            <a:endParaRPr lang="en-US"/>
          </a:p>
        </p:txBody>
      </p:sp>
    </p:spTree>
    <p:extLst>
      <p:ext uri="{BB962C8B-B14F-4D97-AF65-F5344CB8AC3E}">
        <p14:creationId xmlns:p14="http://schemas.microsoft.com/office/powerpoint/2010/main" val="4947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C++ מאפשרת פיתוח תוך יישום מספר פרדיגמות תכנות, למשל OOP ותכנות פרוצדורלי</a:t>
            </a:r>
          </a:p>
        </p:txBody>
      </p:sp>
      <p:sp>
        <p:nvSpPr>
          <p:cNvPr id="4" name="Slide Number Placeholder 3"/>
          <p:cNvSpPr>
            <a:spLocks noGrp="1"/>
          </p:cNvSpPr>
          <p:nvPr>
            <p:ph type="sldNum" sz="quarter" idx="5"/>
          </p:nvPr>
        </p:nvSpPr>
        <p:spPr/>
        <p:txBody>
          <a:bodyPr/>
          <a:lstStyle/>
          <a:p>
            <a:fld id="{B615665C-944F-4847-9771-A91D1373447A}" type="slidenum">
              <a:rPr lang="en-US" smtClean="0"/>
              <a:t>17</a:t>
            </a:fld>
            <a:endParaRPr lang="en-US"/>
          </a:p>
        </p:txBody>
      </p:sp>
    </p:spTree>
    <p:extLst>
      <p:ext uri="{BB962C8B-B14F-4D97-AF65-F5344CB8AC3E}">
        <p14:creationId xmlns:p14="http://schemas.microsoft.com/office/powerpoint/2010/main" val="224960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תוכנות אשר נכתבו בשפת C++ או שפות הדומות אליה מכילות אוסף של איומי אבטחה אשר נובעים מאופייה של שפת התכנות.</a:t>
            </a:r>
          </a:p>
          <a:p>
            <a:pPr marL="0" algn="r" defTabSz="914400" rtl="1" eaLnBrk="1" latinLnBrk="0" hangingPunct="1"/>
            <a:r>
              <a:rPr lang="he-IL" dirty="0"/>
              <a:t>הגורם העיקרי לקיומם של איומים אלה הוא העובדה שניהול הזיכרון שצורכת התוכנית מתבצע ע"י המתכנת.</a:t>
            </a:r>
          </a:p>
          <a:p>
            <a:pPr marL="0" algn="r" defTabSz="914400" rtl="1" eaLnBrk="1" latinLnBrk="0" hangingPunct="1"/>
            <a:r>
              <a:rPr lang="he-IL" dirty="0"/>
              <a:t>(אם צריך לפרט בע"פ)</a:t>
            </a:r>
          </a:p>
        </p:txBody>
      </p:sp>
      <p:sp>
        <p:nvSpPr>
          <p:cNvPr id="4" name="Slide Number Placeholder 3"/>
          <p:cNvSpPr>
            <a:spLocks noGrp="1"/>
          </p:cNvSpPr>
          <p:nvPr>
            <p:ph type="sldNum" sz="quarter" idx="5"/>
          </p:nvPr>
        </p:nvSpPr>
        <p:spPr/>
        <p:txBody>
          <a:bodyPr/>
          <a:lstStyle/>
          <a:p>
            <a:fld id="{B615665C-944F-4847-9771-A91D1373447A}" type="slidenum">
              <a:rPr lang="en-US" smtClean="0"/>
              <a:t>18</a:t>
            </a:fld>
            <a:endParaRPr lang="en-US"/>
          </a:p>
        </p:txBody>
      </p:sp>
    </p:spTree>
    <p:extLst>
      <p:ext uri="{BB962C8B-B14F-4D97-AF65-F5344CB8AC3E}">
        <p14:creationId xmlns:p14="http://schemas.microsoft.com/office/powerpoint/2010/main" val="187556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הבעיות מכך שעל המתכנת לבקש </a:t>
            </a:r>
            <a:r>
              <a:rPr lang="he-IL" dirty="0" err="1"/>
              <a:t>ממע"ה</a:t>
            </a:r>
            <a:r>
              <a:rPr lang="he-IL" dirty="0"/>
              <a:t> כמות ספציפית של תאי זיכרון, </a:t>
            </a:r>
            <a:r>
              <a:rPr lang="he-IL" dirty="0" err="1"/>
              <a:t>ושמע"ה</a:t>
            </a:r>
            <a:r>
              <a:rPr lang="he-IL" dirty="0"/>
              <a:t> אינה מוודאת שהגישות נשארות בתחום המוקצה, היא שבמידה והקלט מהמשתמש חורג מגבולות החוצץ שהוקצה ע"י מע"ה תתבצע גישה לאזור לא צפוי.</a:t>
            </a:r>
          </a:p>
          <a:p>
            <a:pPr marL="0" algn="r" defTabSz="914400" rtl="1" eaLnBrk="1" latinLnBrk="0" hangingPunct="1"/>
            <a:r>
              <a:rPr lang="he-IL" dirty="0"/>
              <a:t>גישה לאזור לא צפוי עשויה לאפשר למשתמש זדוני לדרוס או לקרוא ערכים אשר לא אמורה להיות לו גישה אליהם וכך לגרום לשינוי לא רצוי בהתנהגות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19</a:t>
            </a:fld>
            <a:endParaRPr lang="en-US"/>
          </a:p>
        </p:txBody>
      </p:sp>
    </p:spTree>
    <p:extLst>
      <p:ext uri="{BB962C8B-B14F-4D97-AF65-F5344CB8AC3E}">
        <p14:creationId xmlns:p14="http://schemas.microsoft.com/office/powerpoint/2010/main" val="5034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שיטות ההתמודדות עם איום זה שהצגתי בסמינר הן:</a:t>
            </a:r>
          </a:p>
          <a:p>
            <a:pPr marL="171450" indent="-171450" algn="r" defTabSz="914400" rtl="1" eaLnBrk="1" latinLnBrk="0" hangingPunct="1">
              <a:buFontTx/>
              <a:buChar char="-"/>
            </a:pPr>
            <a:r>
              <a:rPr lang="he-IL" dirty="0"/>
              <a:t>שימוש בשפה עם ניהול זיכרון (לא ריאלי)</a:t>
            </a:r>
          </a:p>
          <a:p>
            <a:pPr marL="171450" indent="-171450" algn="r" defTabSz="914400" rtl="1" eaLnBrk="1" latinLnBrk="0" hangingPunct="1">
              <a:buFontTx/>
              <a:buChar char="-"/>
            </a:pPr>
            <a:r>
              <a:rPr lang="he-IL" dirty="0"/>
              <a:t>ווידוא שימוש בפונקציות ספריה בטוחות כמו </a:t>
            </a:r>
            <a:r>
              <a:rPr lang="en-US" dirty="0" err="1"/>
              <a:t>fgets</a:t>
            </a:r>
            <a:r>
              <a:rPr lang="he-IL" dirty="0"/>
              <a:t> במקום </a:t>
            </a:r>
            <a:r>
              <a:rPr lang="en-US" dirty="0"/>
              <a:t>gets</a:t>
            </a:r>
            <a:r>
              <a:rPr lang="he-IL" dirty="0"/>
              <a:t> (בד"כ מקבלות משתנה נוסף של אורך מקסימלי)</a:t>
            </a:r>
          </a:p>
          <a:p>
            <a:pPr marL="171450" indent="-171450" algn="r" defTabSz="914400" rtl="1" eaLnBrk="1" latinLnBrk="0" hangingPunct="1">
              <a:buFontTx/>
              <a:buChar char="-"/>
            </a:pPr>
            <a:r>
              <a:rPr lang="he-IL" dirty="0"/>
              <a:t>מנגנונים מובנים </a:t>
            </a:r>
            <a:r>
              <a:rPr lang="he-IL" dirty="0" err="1"/>
              <a:t>במע"ה</a:t>
            </a:r>
            <a:r>
              <a:rPr lang="he-IL" dirty="0"/>
              <a:t> מודרניות כמו </a:t>
            </a:r>
            <a:r>
              <a:rPr lang="en-US" dirty="0"/>
              <a:t>Non executable memory</a:t>
            </a:r>
            <a:r>
              <a:rPr lang="he-IL" dirty="0"/>
              <a:t> אשר מקשה מאוד על התוקף להכניס </a:t>
            </a:r>
            <a:r>
              <a:rPr lang="en-US" dirty="0"/>
              <a:t>shell code</a:t>
            </a:r>
            <a:r>
              <a:rPr lang="he-IL" dirty="0"/>
              <a:t> בקלט ולהריץ אותו</a:t>
            </a:r>
          </a:p>
        </p:txBody>
      </p:sp>
      <p:sp>
        <p:nvSpPr>
          <p:cNvPr id="4" name="Slide Number Placeholder 3"/>
          <p:cNvSpPr>
            <a:spLocks noGrp="1"/>
          </p:cNvSpPr>
          <p:nvPr>
            <p:ph type="sldNum" sz="quarter" idx="5"/>
          </p:nvPr>
        </p:nvSpPr>
        <p:spPr/>
        <p:txBody>
          <a:bodyPr/>
          <a:lstStyle/>
          <a:p>
            <a:fld id="{B615665C-944F-4847-9771-A91D1373447A}" type="slidenum">
              <a:rPr lang="en-US" smtClean="0"/>
              <a:t>20</a:t>
            </a:fld>
            <a:endParaRPr lang="en-US"/>
          </a:p>
        </p:txBody>
      </p:sp>
    </p:spTree>
    <p:extLst>
      <p:ext uri="{BB962C8B-B14F-4D97-AF65-F5344CB8AC3E}">
        <p14:creationId xmlns:p14="http://schemas.microsoft.com/office/powerpoint/2010/main" val="364700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לקראת סוף המחצית הראשונה של המאה ה-20 נבנה המחשב הראשון אשר תמך בהרצת תוכנות מבוססות </a:t>
            </a:r>
            <a:r>
              <a:rPr lang="en-US" dirty="0"/>
              <a:t>instruction set</a:t>
            </a:r>
          </a:p>
          <a:p>
            <a:pPr marL="0" algn="r" defTabSz="914400" rtl="1" eaLnBrk="1" latinLnBrk="0" hangingPunct="1"/>
            <a:r>
              <a:rPr lang="he-IL" dirty="0"/>
              <a:t>לפי מחקר שנערך ב-2017 בארה"ב, כ-90% מהמשרות כללו עבודה עם מכשיר דיגיטלי כלשהו.</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3</a:t>
            </a:fld>
            <a:endParaRPr lang="en-US"/>
          </a:p>
        </p:txBody>
      </p:sp>
    </p:spTree>
    <p:extLst>
      <p:ext uri="{BB962C8B-B14F-4D97-AF65-F5344CB8AC3E}">
        <p14:creationId xmlns:p14="http://schemas.microsoft.com/office/powerpoint/2010/main" val="52544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err="1"/>
              <a:t>D</a:t>
            </a:r>
            <a:r>
              <a:rPr lang="en-US" dirty="0"/>
              <a:t>angling Pointer</a:t>
            </a:r>
            <a:r>
              <a:rPr lang="he-IL" dirty="0"/>
              <a:t> הוא המצב בו הסתיים השימוש המתוכנן במצביע אך נעשה באותו המצביע שימוש מאוחר יותר או כאשר מצביע נשאר בשימוש לאחר שהאובייקט שהוא נועד להצביע עליו כבר שוחרר.</a:t>
            </a:r>
          </a:p>
          <a:p>
            <a:pPr marL="0" algn="r" defTabSz="914400" rtl="1" eaLnBrk="1" latinLnBrk="0" hangingPunct="1"/>
            <a:r>
              <a:rPr lang="he-IL" dirty="0"/>
              <a:t>הסכנה במצב זה היא שהיא מאפשרת לתוקף מוכשר לבצע שינויים וגישות אל זיכרון שהוא לא אמור להיות מסוגל לגשת אליו (למשל אם המצביע נשאר וכעת הוא מצביע על זיכרון </a:t>
            </a:r>
            <a:r>
              <a:rPr lang="he-IL" dirty="0" err="1"/>
              <a:t>שאולקץ</a:t>
            </a:r>
            <a:r>
              <a:rPr lang="he-IL" dirty="0"/>
              <a:t> מחדש לשימוש אחר)</a:t>
            </a:r>
          </a:p>
        </p:txBody>
      </p:sp>
      <p:sp>
        <p:nvSpPr>
          <p:cNvPr id="4" name="Slide Number Placeholder 3"/>
          <p:cNvSpPr>
            <a:spLocks noGrp="1"/>
          </p:cNvSpPr>
          <p:nvPr>
            <p:ph type="sldNum" sz="quarter" idx="5"/>
          </p:nvPr>
        </p:nvSpPr>
        <p:spPr/>
        <p:txBody>
          <a:bodyPr/>
          <a:lstStyle/>
          <a:p>
            <a:fld id="{B615665C-944F-4847-9771-A91D1373447A}" type="slidenum">
              <a:rPr lang="en-US" smtClean="0"/>
              <a:t>21</a:t>
            </a:fld>
            <a:endParaRPr lang="en-US"/>
          </a:p>
        </p:txBody>
      </p:sp>
    </p:spTree>
    <p:extLst>
      <p:ext uri="{BB962C8B-B14F-4D97-AF65-F5344CB8AC3E}">
        <p14:creationId xmlns:p14="http://schemas.microsoft.com/office/powerpoint/2010/main" val="68462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מאחר וגם זוהי חולשה שמקורה בניהול זיכרון, הרי שגם כאן חלק מהפתרונות שהוצגו קודם יסייעו.</a:t>
            </a:r>
          </a:p>
          <a:p>
            <a:pPr marL="0" algn="r" defTabSz="914400" rtl="1" eaLnBrk="1" latinLnBrk="0" hangingPunct="1"/>
            <a:r>
              <a:rPr lang="he-IL" dirty="0"/>
              <a:t>אמצעי נוסף להקשות על תוקפים לנצל חולשות מסוג זה הוא </a:t>
            </a:r>
            <a:r>
              <a:rPr lang="en-US" sz="1200" kern="1200" dirty="0">
                <a:solidFill>
                  <a:schemeClr val="tx1"/>
                </a:solidFill>
                <a:effectLst/>
                <a:latin typeface="+mn-lt"/>
                <a:ea typeface="+mn-ea"/>
                <a:cs typeface="+mn-cs"/>
              </a:rPr>
              <a:t>Address Space Randomization technique</a:t>
            </a:r>
            <a:r>
              <a:rPr lang="he-IL" sz="1200" kern="1200" dirty="0">
                <a:solidFill>
                  <a:schemeClr val="tx1"/>
                </a:solidFill>
                <a:effectLst/>
                <a:latin typeface="+mn-lt"/>
                <a:ea typeface="+mn-ea"/>
                <a:cs typeface="+mn-cs"/>
              </a:rPr>
              <a:t> או ASLR, כאשר מה שהן עושות זה לערבל את הכתובות בזיכרון אשר נעשה בהן שימוש בתוכנית ובכך מקשות על התוקף לנחש את הכתובת שחלקים מסוימים בתוכנה או ספריות חיצוניות נטענו אליה.</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22</a:t>
            </a:fld>
            <a:endParaRPr lang="en-US"/>
          </a:p>
        </p:txBody>
      </p:sp>
    </p:spTree>
    <p:extLst>
      <p:ext uri="{BB962C8B-B14F-4D97-AF65-F5344CB8AC3E}">
        <p14:creationId xmlns:p14="http://schemas.microsoft.com/office/powerpoint/2010/main" val="59488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פייתון היא שפת תכנות עילית מלאת אבסטרקציות אשר נכתבה במטרה לאפשר לכתוב קוד אשר קרבתו לתיאור הלוגי המילולי של האלגוריתם המתואר תהיה הגדולה ביותר</a:t>
            </a:r>
          </a:p>
        </p:txBody>
      </p:sp>
      <p:sp>
        <p:nvSpPr>
          <p:cNvPr id="4" name="Slide Number Placeholder 3"/>
          <p:cNvSpPr>
            <a:spLocks noGrp="1"/>
          </p:cNvSpPr>
          <p:nvPr>
            <p:ph type="sldNum" sz="quarter" idx="5"/>
          </p:nvPr>
        </p:nvSpPr>
        <p:spPr/>
        <p:txBody>
          <a:bodyPr/>
          <a:lstStyle/>
          <a:p>
            <a:fld id="{B615665C-944F-4847-9771-A91D1373447A}" type="slidenum">
              <a:rPr lang="en-US" smtClean="0"/>
              <a:t>23</a:t>
            </a:fld>
            <a:endParaRPr lang="en-US"/>
          </a:p>
        </p:txBody>
      </p:sp>
    </p:spTree>
    <p:extLst>
      <p:ext uri="{BB962C8B-B14F-4D97-AF65-F5344CB8AC3E}">
        <p14:creationId xmlns:p14="http://schemas.microsoft.com/office/powerpoint/2010/main" val="424857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בעקבות האבסטרקציות הרבות שמספקת השפה למתכנת היא רחוקה מדי משפת המכונה כדי להתקמפל ישירות אליה ולכן היא רצה בתוך סביבת הרצה אשר מתרגמת בזמן אמת תוך התקדמות הריצה את הפעולות הנדרשות לשפת מכונה.</a:t>
            </a:r>
          </a:p>
          <a:p>
            <a:pPr marL="0" algn="r" defTabSz="914400" rtl="1" eaLnBrk="1" latinLnBrk="0" hangingPunct="1"/>
            <a:r>
              <a:rPr lang="he-IL" dirty="0"/>
              <a:t>לעומת C++, </a:t>
            </a:r>
            <a:r>
              <a:rPr lang="he-IL" dirty="0" err="1"/>
              <a:t>בפייתון</a:t>
            </a:r>
            <a:r>
              <a:rPr lang="he-IL" dirty="0"/>
              <a:t> המתכנת אינו נדרש לנהל את הזיכרון בו משתמשת התוכנית והזיכרון מנוהל ע"י </a:t>
            </a:r>
            <a:r>
              <a:rPr lang="en-US" dirty="0"/>
              <a:t>Garbage Collector</a:t>
            </a:r>
            <a:r>
              <a:rPr lang="he-IL" dirty="0"/>
              <a:t> (לטוב ולרע) </a:t>
            </a:r>
          </a:p>
        </p:txBody>
      </p:sp>
      <p:sp>
        <p:nvSpPr>
          <p:cNvPr id="4" name="Slide Number Placeholder 3"/>
          <p:cNvSpPr>
            <a:spLocks noGrp="1"/>
          </p:cNvSpPr>
          <p:nvPr>
            <p:ph type="sldNum" sz="quarter" idx="5"/>
          </p:nvPr>
        </p:nvSpPr>
        <p:spPr/>
        <p:txBody>
          <a:bodyPr/>
          <a:lstStyle/>
          <a:p>
            <a:fld id="{B615665C-944F-4847-9771-A91D1373447A}" type="slidenum">
              <a:rPr lang="en-US" smtClean="0"/>
              <a:t>24</a:t>
            </a:fld>
            <a:endParaRPr lang="en-US"/>
          </a:p>
        </p:txBody>
      </p:sp>
    </p:spTree>
    <p:extLst>
      <p:ext uri="{BB962C8B-B14F-4D97-AF65-F5344CB8AC3E}">
        <p14:creationId xmlns:p14="http://schemas.microsoft.com/office/powerpoint/2010/main" val="2269260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מהאבסטרקציות המתאפשרת ע"י סביבת ההרצה </a:t>
            </a:r>
            <a:r>
              <a:rPr lang="he-IL" dirty="0" err="1"/>
              <a:t>הוירטואילית</a:t>
            </a:r>
            <a:r>
              <a:rPr lang="he-IL" dirty="0"/>
              <a:t> היא </a:t>
            </a:r>
            <a:r>
              <a:rPr lang="en-US" dirty="0"/>
              <a:t>Dynamic Typing</a:t>
            </a:r>
            <a:r>
              <a:rPr lang="he-IL" dirty="0"/>
              <a:t>.</a:t>
            </a:r>
          </a:p>
          <a:p>
            <a:pPr marL="0" algn="r" defTabSz="914400" rtl="1" eaLnBrk="1" latinLnBrk="0" hangingPunct="1"/>
            <a:r>
              <a:rPr lang="he-IL" dirty="0"/>
              <a:t>משמעותה של אבסטרקציה זו היא שאין צורך לציין מה הטיפוס של משתנה מסוים ולמעשה אותו המשתנה יכול להחזיק פיסות מידע מטיפוסים שונים לאורך מהלך התוכנית.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25</a:t>
            </a:fld>
            <a:endParaRPr lang="en-US"/>
          </a:p>
        </p:txBody>
      </p:sp>
    </p:spTree>
    <p:extLst>
      <p:ext uri="{BB962C8B-B14F-4D97-AF65-F5344CB8AC3E}">
        <p14:creationId xmlns:p14="http://schemas.microsoft.com/office/powerpoint/2010/main" val="333458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בשפת פייתון אין מנגנונים קשיחים של </a:t>
            </a:r>
            <a:r>
              <a:rPr lang="en-US" dirty="0"/>
              <a:t>Encapsulation</a:t>
            </a:r>
            <a:r>
              <a:rPr lang="he-IL" dirty="0"/>
              <a:t> של חלקי קוד שונים ולמעשה ניתן לגשת, לקרוא ולשנות את ערכו של כל משתנה אשר טעון בזיכרון של התוכנית בכל זמן שהוא.</a:t>
            </a:r>
          </a:p>
          <a:p>
            <a:pPr marL="0" algn="r" defTabSz="914400" rtl="1" eaLnBrk="1" latinLnBrk="0" hangingPunct="1"/>
            <a:r>
              <a:rPr lang="he-IL" dirty="0"/>
              <a:t>הסכנה כאן היא שתוקף יכול להכניס לספריה חיצונית שהמערכת שלנו עושה בה שימוש קוד אשר משמש להדלפת מידע או הרצת קוד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26</a:t>
            </a:fld>
            <a:endParaRPr lang="en-US"/>
          </a:p>
        </p:txBody>
      </p:sp>
    </p:spTree>
    <p:extLst>
      <p:ext uri="{BB962C8B-B14F-4D97-AF65-F5344CB8AC3E}">
        <p14:creationId xmlns:p14="http://schemas.microsoft.com/office/powerpoint/2010/main" val="2241985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למעשה הגישה הרשמית היא שזהו אינו באג אלא פיצ'ר של השפה, והוא מאפשר פעולות שימושיות כמו </a:t>
            </a:r>
            <a:r>
              <a:rPr lang="en-US" dirty="0"/>
              <a:t>monkey patching</a:t>
            </a:r>
            <a:r>
              <a:rPr lang="he-IL" dirty="0"/>
              <a:t>.</a:t>
            </a:r>
          </a:p>
          <a:p>
            <a:pPr marL="0" algn="r" defTabSz="914400" rtl="1" eaLnBrk="1" latinLnBrk="0" hangingPunct="1"/>
            <a:r>
              <a:rPr lang="he-IL" dirty="0"/>
              <a:t>ההתמודדות הנפוצה עם חשש זה היא ביקורת של צוות הפיתוח על הספריות החיצוניות אשר הוא עושה בהן שימוש.</a:t>
            </a:r>
          </a:p>
          <a:p>
            <a:pPr marL="0" algn="r" defTabSz="914400" rtl="1" eaLnBrk="1" latinLnBrk="0" hangingPunct="1"/>
            <a:r>
              <a:rPr lang="he-IL" dirty="0"/>
              <a:t>ספריות שעברת על הקוד שלהן (מה שאפשרי כי פייתון אינה מתקמפלת) או ספריות אשר הינן פופולאריות מאוד, נחשבות בטוחות.</a:t>
            </a:r>
          </a:p>
          <a:p>
            <a:pPr marL="0" algn="r" defTabSz="914400" rtl="1" eaLnBrk="1" latinLnBrk="0" hangingPunct="1"/>
            <a:r>
              <a:rPr lang="he-IL" dirty="0"/>
              <a:t>אבל לא תמיד!</a:t>
            </a:r>
            <a:r>
              <a:rPr lang="en-US" dirty="0"/>
              <a:t> </a:t>
            </a:r>
            <a:r>
              <a:rPr lang="he-IL" dirty="0"/>
              <a:t> </a:t>
            </a:r>
            <a:r>
              <a:rPr lang="en-US" dirty="0"/>
              <a:t>https://</a:t>
            </a:r>
            <a:r>
              <a:rPr lang="en-US" dirty="0" err="1"/>
              <a:t>github.com</a:t>
            </a:r>
            <a:r>
              <a:rPr lang="en-US" dirty="0"/>
              <a:t>/</a:t>
            </a:r>
            <a:r>
              <a:rPr lang="en-US" dirty="0" err="1"/>
              <a:t>dominictarr</a:t>
            </a:r>
            <a:r>
              <a:rPr lang="en-US" dirty="0"/>
              <a:t>/event-stream/issues/116</a:t>
            </a:r>
            <a:endParaRPr lang="he-IL" dirty="0"/>
          </a:p>
          <a:p>
            <a:pPr marL="0" algn="r" defTabSz="914400" rtl="1" eaLnBrk="1" latinLnBrk="0" hangingPunct="1"/>
            <a:r>
              <a:rPr lang="he-IL" dirty="0"/>
              <a:t>חבילת JS פופולארית שהוכנס אליה קוד זדוני שגונב מטבעות </a:t>
            </a:r>
            <a:r>
              <a:rPr lang="he-IL" dirty="0" err="1"/>
              <a:t>וירטואלים</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27</a:t>
            </a:fld>
            <a:endParaRPr lang="en-US"/>
          </a:p>
        </p:txBody>
      </p:sp>
    </p:spTree>
    <p:extLst>
      <p:ext uri="{BB962C8B-B14F-4D97-AF65-F5344CB8AC3E}">
        <p14:creationId xmlns:p14="http://schemas.microsoft.com/office/powerpoint/2010/main" val="42284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מנגנון הסריאליזציה\דה-סריאליזציה (להסביר אם צריך) המובנה של פייתון מכיל חולשה אשר מאפשרת הרצת קוד זדוני במהלך דה-</a:t>
            </a:r>
            <a:r>
              <a:rPr lang="he-IL" dirty="0" err="1"/>
              <a:t>סריאלזציה</a:t>
            </a:r>
            <a:r>
              <a:rPr lang="he-IL" dirty="0"/>
              <a:t> של מחרוזת זדונית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28</a:t>
            </a:fld>
            <a:endParaRPr lang="en-US"/>
          </a:p>
        </p:txBody>
      </p:sp>
    </p:spTree>
    <p:extLst>
      <p:ext uri="{BB962C8B-B14F-4D97-AF65-F5344CB8AC3E}">
        <p14:creationId xmlns:p14="http://schemas.microsoft.com/office/powerpoint/2010/main" val="395528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הדרך להתמודד עם איום זה היא פשוט לא להשתמש ב-</a:t>
            </a:r>
            <a:r>
              <a:rPr lang="en-US" dirty="0"/>
              <a:t>pickle</a:t>
            </a:r>
            <a:r>
              <a:rPr lang="he-IL" dirty="0"/>
              <a:t> לצורך סריאליזציה כאשר הצד השני אינו אמין (כלומר לא IPC בשרת מאובטח)</a:t>
            </a:r>
          </a:p>
          <a:p>
            <a:pPr marL="0" algn="r" defTabSz="914400" rtl="1" eaLnBrk="1" latinLnBrk="0" hangingPunct="1"/>
            <a:r>
              <a:rPr lang="he-IL" dirty="0"/>
              <a:t>זהו פתרון פשוט מאוד מאחר וקיימות שיטות מרובות לביצוע סריאליזציה אשר מוכרות כבטוחות. (אם כי קיימות יכולות של </a:t>
            </a:r>
            <a:r>
              <a:rPr lang="en-US" dirty="0"/>
              <a:t>pickle</a:t>
            </a:r>
            <a:r>
              <a:rPr lang="he-IL" dirty="0"/>
              <a:t> שקשה להגיע אליהן בשיטות אחרות)</a:t>
            </a:r>
          </a:p>
        </p:txBody>
      </p:sp>
      <p:sp>
        <p:nvSpPr>
          <p:cNvPr id="4" name="Slide Number Placeholder 3"/>
          <p:cNvSpPr>
            <a:spLocks noGrp="1"/>
          </p:cNvSpPr>
          <p:nvPr>
            <p:ph type="sldNum" sz="quarter" idx="5"/>
          </p:nvPr>
        </p:nvSpPr>
        <p:spPr/>
        <p:txBody>
          <a:bodyPr/>
          <a:lstStyle/>
          <a:p>
            <a:fld id="{B615665C-944F-4847-9771-A91D1373447A}" type="slidenum">
              <a:rPr lang="en-US" smtClean="0"/>
              <a:t>29</a:t>
            </a:fld>
            <a:endParaRPr lang="en-US"/>
          </a:p>
        </p:txBody>
      </p:sp>
    </p:spTree>
    <p:extLst>
      <p:ext uri="{BB962C8B-B14F-4D97-AF65-F5344CB8AC3E}">
        <p14:creationId xmlns:p14="http://schemas.microsoft.com/office/powerpoint/2010/main" val="6104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כדי לקיים תקשורת בין רכיבים מרוחקים אנו צריכים תווך תקשורתי.</a:t>
            </a:r>
          </a:p>
          <a:p>
            <a:pPr marL="0" algn="r" defTabSz="914400" rtl="1" eaLnBrk="1" latinLnBrk="0" hangingPunct="1"/>
            <a:r>
              <a:rPr lang="he-IL" dirty="0"/>
              <a:t>התווך התקשורתי הנפוץ ביותר לתקשורת בין מחשבים הוא רשת האינטרנט אשר מבוססת על פרוטוקול IP.</a:t>
            </a:r>
          </a:p>
        </p:txBody>
      </p:sp>
      <p:sp>
        <p:nvSpPr>
          <p:cNvPr id="4" name="Slide Number Placeholder 3"/>
          <p:cNvSpPr>
            <a:spLocks noGrp="1"/>
          </p:cNvSpPr>
          <p:nvPr>
            <p:ph type="sldNum" sz="quarter" idx="5"/>
          </p:nvPr>
        </p:nvSpPr>
        <p:spPr/>
        <p:txBody>
          <a:bodyPr/>
          <a:lstStyle/>
          <a:p>
            <a:fld id="{B615665C-944F-4847-9771-A91D1373447A}" type="slidenum">
              <a:rPr lang="en-US" smtClean="0"/>
              <a:t>30</a:t>
            </a:fld>
            <a:endParaRPr lang="en-US"/>
          </a:p>
        </p:txBody>
      </p:sp>
    </p:spTree>
    <p:extLst>
      <p:ext uri="{BB962C8B-B14F-4D97-AF65-F5344CB8AC3E}">
        <p14:creationId xmlns:p14="http://schemas.microsoft.com/office/powerpoint/2010/main" val="403031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מערכת התוכנה של אפליקציית מובייל פשוטה יחסית ייכתבו רכיבים בכ-4 שפות תכנות, ותתקיים תקשורת בין כל אותם הרכיבים השונים</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4</a:t>
            </a:fld>
            <a:endParaRPr lang="en-US"/>
          </a:p>
        </p:txBody>
      </p:sp>
    </p:spTree>
    <p:extLst>
      <p:ext uri="{BB962C8B-B14F-4D97-AF65-F5344CB8AC3E}">
        <p14:creationId xmlns:p14="http://schemas.microsoft.com/office/powerpoint/2010/main" val="2826284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רשת האינטרנט מספקת לנו תווך אמין לצורך תקשורת בין הרכיבים השונים.</a:t>
            </a:r>
          </a:p>
          <a:p>
            <a:pPr marL="0" algn="r" defTabSz="914400" rtl="1" eaLnBrk="1" latinLnBrk="0" hangingPunct="1"/>
            <a:r>
              <a:rPr lang="he-IL" dirty="0"/>
              <a:t>כדי לנהל את הבקשות במערכת שלנו, נשתמש בפרוטוקול HTTP אשר מיועד למערכות שרת לקוח כמו שלנו.</a:t>
            </a:r>
          </a:p>
        </p:txBody>
      </p:sp>
      <p:sp>
        <p:nvSpPr>
          <p:cNvPr id="4" name="Slide Number Placeholder 3"/>
          <p:cNvSpPr>
            <a:spLocks noGrp="1"/>
          </p:cNvSpPr>
          <p:nvPr>
            <p:ph type="sldNum" sz="quarter" idx="5"/>
          </p:nvPr>
        </p:nvSpPr>
        <p:spPr/>
        <p:txBody>
          <a:bodyPr/>
          <a:lstStyle/>
          <a:p>
            <a:fld id="{B615665C-944F-4847-9771-A91D1373447A}" type="slidenum">
              <a:rPr lang="en-US" smtClean="0"/>
              <a:t>31</a:t>
            </a:fld>
            <a:endParaRPr lang="en-US"/>
          </a:p>
        </p:txBody>
      </p:sp>
    </p:spTree>
    <p:extLst>
      <p:ext uri="{BB962C8B-B14F-4D97-AF65-F5344CB8AC3E}">
        <p14:creationId xmlns:p14="http://schemas.microsoft.com/office/powerpoint/2010/main" val="3360162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מעצם העובדה שאנחנו מתקשרים מעל תווך אינטרנטי אנחנו חשופים למספר תקיפות.</a:t>
            </a:r>
          </a:p>
          <a:p>
            <a:pPr marL="0" algn="r" defTabSz="914400" rtl="1" eaLnBrk="1" latinLnBrk="0" hangingPunct="1"/>
            <a:r>
              <a:rPr lang="he-IL" dirty="0"/>
              <a:t>הראשונה היא תקיפת התחזות בה תוקף זדוני מבצע תקשורת עם השרת כאילו היה לקוח או עם לקוח כאילו היה השרת.</a:t>
            </a:r>
          </a:p>
          <a:p>
            <a:pPr marL="0" algn="r" defTabSz="914400" rtl="1" eaLnBrk="1" latinLnBrk="0" hangingPunct="1"/>
            <a:r>
              <a:rPr lang="he-IL" dirty="0"/>
              <a:t>וריאציה של תקיפה זו היא MITM בה התוקף מתחזה לשרת מול הלקוח וללקוח מול השרת וכך הוא יכול להאזין ולשנות את השיחה ביניהם.</a:t>
            </a:r>
          </a:p>
          <a:p>
            <a:pPr marL="0" algn="r" defTabSz="914400" rtl="1" eaLnBrk="1" latinLnBrk="0" hangingPunct="1"/>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32</a:t>
            </a:fld>
            <a:endParaRPr lang="en-US"/>
          </a:p>
        </p:txBody>
      </p:sp>
    </p:spTree>
    <p:extLst>
      <p:ext uri="{BB962C8B-B14F-4D97-AF65-F5344CB8AC3E}">
        <p14:creationId xmlns:p14="http://schemas.microsoft.com/office/powerpoint/2010/main" val="181313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קיימים פרוטוקולים רבים לתקשורת עם וידוא זהות אמין של שני הצדדים המתקשרים.</a:t>
            </a:r>
          </a:p>
          <a:p>
            <a:pPr marL="0" algn="r" defTabSz="914400" rtl="1" eaLnBrk="1" latinLnBrk="0" hangingPunct="1"/>
            <a:r>
              <a:rPr lang="he-IL" dirty="0"/>
              <a:t>למשל לפרוטוקול HTTP קיימת הרחבה הנקראת HTTPS אשר מאפשרת הוספת שלבים של אימות זהות השרת והלקוח לפני תחילת התקשורת </a:t>
            </a:r>
            <a:r>
              <a:rPr lang="he-IL" dirty="0" err="1"/>
              <a:t>ביניהים</a:t>
            </a:r>
            <a:r>
              <a:rPr lang="he-IL" dirty="0"/>
              <a:t>.</a:t>
            </a:r>
          </a:p>
          <a:p>
            <a:pPr marL="0" algn="r" defTabSz="914400" rtl="1" eaLnBrk="1" latinLnBrk="0" hangingPunct="1"/>
            <a:r>
              <a:rPr lang="he-IL" dirty="0"/>
              <a:t>פרוטוקולים אלה מבוססים על שיטות קריפטוגרפיות אסימטריות ועל מודל האמון באינטרנט.</a:t>
            </a:r>
          </a:p>
        </p:txBody>
      </p:sp>
      <p:sp>
        <p:nvSpPr>
          <p:cNvPr id="4" name="Slide Number Placeholder 3"/>
          <p:cNvSpPr>
            <a:spLocks noGrp="1"/>
          </p:cNvSpPr>
          <p:nvPr>
            <p:ph type="sldNum" sz="quarter" idx="5"/>
          </p:nvPr>
        </p:nvSpPr>
        <p:spPr/>
        <p:txBody>
          <a:bodyPr/>
          <a:lstStyle/>
          <a:p>
            <a:fld id="{B615665C-944F-4847-9771-A91D1373447A}" type="slidenum">
              <a:rPr lang="en-US" smtClean="0"/>
              <a:t>33</a:t>
            </a:fld>
            <a:endParaRPr lang="en-US"/>
          </a:p>
        </p:txBody>
      </p:sp>
    </p:spTree>
    <p:extLst>
      <p:ext uri="{BB962C8B-B14F-4D97-AF65-F5344CB8AC3E}">
        <p14:creationId xmlns:p14="http://schemas.microsoft.com/office/powerpoint/2010/main" val="1478046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ברשת האינטרנט ברוב המקרים לא קיים חיבור רשתי ישיר בין רכיבים שונים של אותה המערכת.</a:t>
            </a:r>
          </a:p>
          <a:p>
            <a:pPr marL="0" algn="r" defTabSz="914400" rtl="1" eaLnBrk="1" latinLnBrk="0" hangingPunct="1"/>
            <a:r>
              <a:rPr lang="he-IL" dirty="0"/>
              <a:t>לכן, התקשורת בין הרכיבים השונים עוברת מעל נתבי אינטרנט לא ידועים, אשר עשויים להיות זדוניים (תוקף זדוני אף יכול להשפיע על כך באמצעות כיפוף תעבורה)</a:t>
            </a:r>
          </a:p>
          <a:p>
            <a:pPr marL="0" algn="r" defTabSz="914400" rtl="1" eaLnBrk="1" latinLnBrk="0" hangingPunct="1"/>
            <a:r>
              <a:rPr lang="he-IL" dirty="0"/>
              <a:t>כאשר התקשורת עוברת דרך רכיב זדוני ניתן להאזין לה ולגנוב מידע העובר בה.</a:t>
            </a:r>
          </a:p>
        </p:txBody>
      </p:sp>
      <p:sp>
        <p:nvSpPr>
          <p:cNvPr id="4" name="Slide Number Placeholder 3"/>
          <p:cNvSpPr>
            <a:spLocks noGrp="1"/>
          </p:cNvSpPr>
          <p:nvPr>
            <p:ph type="sldNum" sz="quarter" idx="5"/>
          </p:nvPr>
        </p:nvSpPr>
        <p:spPr/>
        <p:txBody>
          <a:bodyPr/>
          <a:lstStyle/>
          <a:p>
            <a:fld id="{B615665C-944F-4847-9771-A91D1373447A}" type="slidenum">
              <a:rPr lang="en-US" smtClean="0"/>
              <a:t>34</a:t>
            </a:fld>
            <a:endParaRPr lang="en-US"/>
          </a:p>
        </p:txBody>
      </p:sp>
    </p:spTree>
    <p:extLst>
      <p:ext uri="{BB962C8B-B14F-4D97-AF65-F5344CB8AC3E}">
        <p14:creationId xmlns:p14="http://schemas.microsoft.com/office/powerpoint/2010/main" val="1904917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קיימות מספר שיטות להתמודד עם איום זה:</a:t>
            </a:r>
          </a:p>
          <a:p>
            <a:pPr marL="171450" indent="-171450" algn="r" defTabSz="914400" rtl="1" eaLnBrk="1" latinLnBrk="0" hangingPunct="1">
              <a:buFontTx/>
              <a:buChar char="-"/>
            </a:pPr>
            <a:r>
              <a:rPr lang="he-IL" dirty="0"/>
              <a:t>הקמת חיבור </a:t>
            </a:r>
            <a:r>
              <a:rPr lang="he-IL" dirty="0" err="1"/>
              <a:t>נל"נ</a:t>
            </a:r>
            <a:r>
              <a:rPr lang="he-IL" dirty="0"/>
              <a:t> או שימוש ברשת פרטית (למשל במערכות צבאיות)</a:t>
            </a:r>
          </a:p>
          <a:p>
            <a:pPr marL="171450" indent="-171450" algn="r" defTabSz="914400" rtl="1" eaLnBrk="1" latinLnBrk="0" hangingPunct="1">
              <a:buFontTx/>
              <a:buChar char="-"/>
            </a:pPr>
            <a:r>
              <a:rPr lang="he-IL" dirty="0"/>
              <a:t>הצפנת התעבורה – קיימות שיטות הצפנה רבות, ופרוטוקול HTTPS שציינו מקודם תומך במספר רב שלהן כאשר ההתנהגות </a:t>
            </a:r>
            <a:r>
              <a:rPr lang="he-IL" dirty="0" err="1"/>
              <a:t>הדיפולטית</a:t>
            </a:r>
            <a:r>
              <a:rPr lang="he-IL" dirty="0"/>
              <a:t> שלו היא תיאום מפתח הצפנה סימטרית באמצעות שימוש במפתח ההצפנה הא-סימטרית שהיה בשימוש </a:t>
            </a:r>
            <a:r>
              <a:rPr lang="he-IL"/>
              <a:t>בשלב האימות שהוזכר קודם.</a:t>
            </a:r>
            <a:endParaRPr lang="he-IL" dirty="0"/>
          </a:p>
          <a:p>
            <a:pPr marL="171450" indent="-171450" algn="r" defTabSz="914400" rtl="1" eaLnBrk="1" latinLnBrk="0" hangingPunct="1">
              <a:buFontTx/>
              <a:buChar char="-"/>
            </a:pP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35</a:t>
            </a:fld>
            <a:endParaRPr lang="en-US"/>
          </a:p>
        </p:txBody>
      </p:sp>
    </p:spTree>
    <p:extLst>
      <p:ext uri="{BB962C8B-B14F-4D97-AF65-F5344CB8AC3E}">
        <p14:creationId xmlns:p14="http://schemas.microsoft.com/office/powerpoint/2010/main" val="68072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לצערנו הבנת תהליכי זרימה וארכיטקטורות תוכנה היא בעיה קשה לבני אדם.</a:t>
            </a:r>
          </a:p>
          <a:p>
            <a:pPr marL="0" algn="r" defTabSz="914400" rtl="1" eaLnBrk="1" latinLnBrk="0" hangingPunct="1"/>
            <a:r>
              <a:rPr lang="he-IL" dirty="0"/>
              <a:t>לכן, כאשר מתכנתים מנסים להביא את אותן מערכות תוכנה מחזון למציאות, המימוש הסופי מכיל שגיאות תכנוניות ולוגיות</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5</a:t>
            </a:fld>
            <a:endParaRPr lang="en-US"/>
          </a:p>
        </p:txBody>
      </p:sp>
    </p:spTree>
    <p:extLst>
      <p:ext uri="{BB962C8B-B14F-4D97-AF65-F5344CB8AC3E}">
        <p14:creationId xmlns:p14="http://schemas.microsoft.com/office/powerpoint/2010/main" val="253341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עכשיו סוף סוף נתחיל לגעת בעולם הבעיה של עבודת הסמינר הזו.</a:t>
            </a:r>
          </a:p>
          <a:p>
            <a:pPr marL="0" algn="r" defTabSz="914400" rtl="1" eaLnBrk="1" latinLnBrk="0" hangingPunct="1"/>
            <a:r>
              <a:rPr lang="he-IL" dirty="0"/>
              <a:t>בעקבות המימוש ה(ממש) לא מושלם של מערכת התוכנה, קיימות פרצות בחלקים מרכיביה או בתקשורת ביניהם.</a:t>
            </a:r>
          </a:p>
          <a:p>
            <a:pPr marL="0" algn="r" defTabSz="914400" rtl="1" eaLnBrk="1" latinLnBrk="0" hangingPunct="1"/>
            <a:r>
              <a:rPr lang="he-IL" dirty="0"/>
              <a:t>את הפרצות הללו גורם בעל כוונות זדון יכול לנצל לצורך פגיעה בגוף שכתב את התוכנה, משתמשי התוכנה או לצורך רווח כלכלי.</a:t>
            </a:r>
          </a:p>
        </p:txBody>
      </p:sp>
      <p:sp>
        <p:nvSpPr>
          <p:cNvPr id="4" name="Slide Number Placeholder 3"/>
          <p:cNvSpPr>
            <a:spLocks noGrp="1"/>
          </p:cNvSpPr>
          <p:nvPr>
            <p:ph type="sldNum" sz="quarter" idx="5"/>
          </p:nvPr>
        </p:nvSpPr>
        <p:spPr/>
        <p:txBody>
          <a:bodyPr/>
          <a:lstStyle/>
          <a:p>
            <a:fld id="{B615665C-944F-4847-9771-A91D1373447A}" type="slidenum">
              <a:rPr lang="en-US" smtClean="0"/>
              <a:t>6</a:t>
            </a:fld>
            <a:endParaRPr lang="en-US"/>
          </a:p>
        </p:txBody>
      </p:sp>
    </p:spTree>
    <p:extLst>
      <p:ext uri="{BB962C8B-B14F-4D97-AF65-F5344CB8AC3E}">
        <p14:creationId xmlns:p14="http://schemas.microsoft.com/office/powerpoint/2010/main" val="143648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תכנות מערכות דפנסיבי, נושא הסמינר, הוא הגישה בפיתוח מערכות תוכנה תוך מודעות לעולם הבעייתי והמסוכן שבו הולכת "לחיות" המערכת העתידית ועם היערכות למניעת ניצול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7</a:t>
            </a:fld>
            <a:endParaRPr lang="en-US"/>
          </a:p>
        </p:txBody>
      </p:sp>
    </p:spTree>
    <p:extLst>
      <p:ext uri="{BB962C8B-B14F-4D97-AF65-F5344CB8AC3E}">
        <p14:creationId xmlns:p14="http://schemas.microsoft.com/office/powerpoint/2010/main" val="39822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אחרי שהבנו את עולם הבעיה שהוליד את הצורך בגישת תכנות המערכות הדפנסיבי, נסקור את עבודת הסמינר עצמה</a:t>
            </a:r>
          </a:p>
        </p:txBody>
      </p:sp>
      <p:sp>
        <p:nvSpPr>
          <p:cNvPr id="4" name="Slide Number Placeholder 3"/>
          <p:cNvSpPr>
            <a:spLocks noGrp="1"/>
          </p:cNvSpPr>
          <p:nvPr>
            <p:ph type="sldNum" sz="quarter" idx="5"/>
          </p:nvPr>
        </p:nvSpPr>
        <p:spPr/>
        <p:txBody>
          <a:bodyPr/>
          <a:lstStyle/>
          <a:p>
            <a:fld id="{B615665C-944F-4847-9771-A91D1373447A}" type="slidenum">
              <a:rPr lang="en-US" smtClean="0"/>
              <a:t>8</a:t>
            </a:fld>
            <a:endParaRPr lang="en-US"/>
          </a:p>
        </p:txBody>
      </p:sp>
    </p:spTree>
    <p:extLst>
      <p:ext uri="{BB962C8B-B14F-4D97-AF65-F5344CB8AC3E}">
        <p14:creationId xmlns:p14="http://schemas.microsoft.com/office/powerpoint/2010/main" val="41657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לאורך העבודה תלווה אותנו מערכת תוכנה במודל שרת לקוח ואנו נסקור את האיומים הנשקפים לה מגורמים זדוניים ונציע התמודדויות לאיומים המוצגים</a:t>
            </a:r>
          </a:p>
        </p:txBody>
      </p:sp>
      <p:sp>
        <p:nvSpPr>
          <p:cNvPr id="4" name="Slide Number Placeholder 3"/>
          <p:cNvSpPr>
            <a:spLocks noGrp="1"/>
          </p:cNvSpPr>
          <p:nvPr>
            <p:ph type="sldNum" sz="quarter" idx="5"/>
          </p:nvPr>
        </p:nvSpPr>
        <p:spPr/>
        <p:txBody>
          <a:bodyPr/>
          <a:lstStyle/>
          <a:p>
            <a:fld id="{B615665C-944F-4847-9771-A91D1373447A}" type="slidenum">
              <a:rPr lang="en-US" smtClean="0"/>
              <a:t>9</a:t>
            </a:fld>
            <a:endParaRPr lang="en-US"/>
          </a:p>
        </p:txBody>
      </p:sp>
    </p:spTree>
    <p:extLst>
      <p:ext uri="{BB962C8B-B14F-4D97-AF65-F5344CB8AC3E}">
        <p14:creationId xmlns:p14="http://schemas.microsoft.com/office/powerpoint/2010/main" val="65560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חלק מהפרצות במערכות התוכנה מגיעות לא מאף רכיב במערכת, אלא מהתקשורת בין הרכיבים ובסביבות בהן רצה המערכת.</a:t>
            </a:r>
          </a:p>
          <a:p>
            <a:pPr marL="0" algn="r" defTabSz="914400" rtl="1" eaLnBrk="1" latinLnBrk="0" hangingPunct="1"/>
            <a:r>
              <a:rPr lang="he-IL" dirty="0"/>
              <a:t>גם פרצות אלה יש לקחת בחשבון בזמן תכנון ותכנות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10</a:t>
            </a:fld>
            <a:endParaRPr lang="en-US"/>
          </a:p>
        </p:txBody>
      </p:sp>
    </p:spTree>
    <p:extLst>
      <p:ext uri="{BB962C8B-B14F-4D97-AF65-F5344CB8AC3E}">
        <p14:creationId xmlns:p14="http://schemas.microsoft.com/office/powerpoint/2010/main" val="3131052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46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611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0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63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1465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598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30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1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11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1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7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44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4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84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90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865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1/26/19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4000090"/>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3062EFCB-59F3-7646-8FE6-8494B7CCE509}"/>
              </a:ext>
            </a:extLst>
          </p:cNvPr>
          <p:cNvSpPr>
            <a:spLocks noGrp="1"/>
          </p:cNvSpPr>
          <p:nvPr>
            <p:ph type="ctrTitle"/>
          </p:nvPr>
        </p:nvSpPr>
        <p:spPr>
          <a:xfrm>
            <a:off x="2667000" y="2328334"/>
            <a:ext cx="6858000" cy="1367896"/>
          </a:xfrm>
        </p:spPr>
        <p:txBody>
          <a:bodyPr>
            <a:normAutofit/>
          </a:bodyPr>
          <a:lstStyle/>
          <a:p>
            <a:pPr algn="ctr" defTabSz="914400" rtl="1" eaLnBrk="1" latinLnBrk="0" hangingPunct="1">
              <a:spcBef>
                <a:spcPct val="0"/>
              </a:spcBef>
              <a:buNone/>
            </a:pPr>
            <a:r>
              <a:rPr lang="he-IL">
                <a:solidFill>
                  <a:srgbClr val="FFFFFF"/>
                </a:solidFill>
              </a:rPr>
              <a:t>סמינר בתכנות מערכות דפנסיבי</a:t>
            </a:r>
            <a:endParaRPr lang="en-US">
              <a:solidFill>
                <a:srgbClr val="FFFFFF"/>
              </a:solidFill>
            </a:endParaRPr>
          </a:p>
        </p:txBody>
      </p:sp>
      <p:sp>
        <p:nvSpPr>
          <p:cNvPr id="3" name="Subtitle 2">
            <a:extLst>
              <a:ext uri="{FF2B5EF4-FFF2-40B4-BE49-F238E27FC236}">
                <a16:creationId xmlns:a16="http://schemas.microsoft.com/office/drawing/2014/main" id="{5B524002-6818-604C-8818-81459621AD0A}"/>
              </a:ext>
            </a:extLst>
          </p:cNvPr>
          <p:cNvSpPr>
            <a:spLocks noGrp="1"/>
          </p:cNvSpPr>
          <p:nvPr>
            <p:ph type="subTitle" idx="1"/>
          </p:nvPr>
        </p:nvSpPr>
        <p:spPr>
          <a:xfrm>
            <a:off x="2667001" y="3602038"/>
            <a:ext cx="6857999" cy="953029"/>
          </a:xfrm>
        </p:spPr>
        <p:txBody>
          <a:bodyPr>
            <a:normAutofit/>
          </a:bodyPr>
          <a:lstStyle/>
          <a:p>
            <a:pPr marL="0" indent="0" algn="ctr" defTabSz="914400" rtl="1" eaLnBrk="1" latinLnBrk="0" hangingPunct="1">
              <a:spcBef>
                <a:spcPts val="1000"/>
              </a:spcBef>
              <a:buFont typeface="Arial" panose="020B0604020202020204" pitchFamily="34" charset="0"/>
              <a:buNone/>
            </a:pPr>
            <a:r>
              <a:rPr lang="he-IL">
                <a:solidFill>
                  <a:schemeClr val="bg2"/>
                </a:solidFill>
              </a:rPr>
              <a:t>אלון שנקלר 206280547</a:t>
            </a:r>
            <a:endParaRPr lang="en-US">
              <a:solidFill>
                <a:schemeClr val="bg2"/>
              </a:solidFill>
            </a:endParaRPr>
          </a:p>
        </p:txBody>
      </p:sp>
    </p:spTree>
    <p:extLst>
      <p:ext uri="{BB962C8B-B14F-4D97-AF65-F5344CB8AC3E}">
        <p14:creationId xmlns:p14="http://schemas.microsoft.com/office/powerpoint/2010/main" val="36703688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12261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a:p>
            <a:pPr lvl="1" algn="r" rtl="1">
              <a:spcBef>
                <a:spcPts val="1000"/>
              </a:spcBef>
            </a:pPr>
            <a:r>
              <a:rPr lang="he-IL" dirty="0"/>
              <a:t>מימוש בסיסי של מערכת זו תוך יישום מסקנות מכל פרק</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587623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770512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66522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algn="r" rtl="1"/>
            <a:endParaRPr lang="he-IL" dirty="0"/>
          </a:p>
          <a:p>
            <a:pPr algn="r" rtl="1"/>
            <a:r>
              <a:rPr lang="he-IL" dirty="0"/>
              <a:t>צד שרת בשפת </a:t>
            </a:r>
            <a:r>
              <a:rPr lang="en-US" dirty="0"/>
              <a:t>Python</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301295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3149766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552363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a:p>
            <a:pPr lvl="1" algn="r" rtl="1">
              <a:spcBef>
                <a:spcPts val="1000"/>
              </a:spcBef>
            </a:pPr>
            <a:r>
              <a:rPr lang="he-IL" dirty="0"/>
              <a:t>תמיכה במספר פרדיגמות תכנות</a:t>
            </a:r>
          </a:p>
          <a:p>
            <a:pPr lvl="1" algn="r" rtl="1">
              <a:spcBef>
                <a:spcPts val="1000"/>
              </a:spcBef>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931044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675202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5502286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48381685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760831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223586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5794029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0488853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667779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r>
              <a:rPr lang="en-US" dirty="0"/>
              <a:t>Dynamically typed</a:t>
            </a:r>
            <a:endParaRPr lang="he-IL" dirty="0"/>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9676397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697292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360605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0161634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6646414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4100693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הרכיבים במערכת שלנו מתקשרים מעל רשת IP</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4057949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הרכיבים במערכת שלנו מתקשרים מעל רשת IP</a:t>
            </a:r>
          </a:p>
          <a:p>
            <a:pPr algn="r" rtl="1"/>
            <a:r>
              <a:rPr lang="he-IL" dirty="0"/>
              <a:t>הפרוטוקול האפליקטיבי להעברת מידע הוא HTTP</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7167594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124742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15327559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lvl="1" algn="r" rtl="1"/>
            <a:r>
              <a:rPr lang="he-IL" dirty="0"/>
              <a:t>ציתות וגניבת מידע</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89148602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lvl="1" algn="r" rtl="1"/>
            <a:r>
              <a:rPr lang="he-IL" dirty="0"/>
              <a:t>ציתות וגניבת מידע</a:t>
            </a:r>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01493341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4880082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מורכבות גוררת שגיאות ביישום</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712086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0899372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תכנות מערכות דפנסיבי</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30097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35513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942277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2023</Words>
  <Application>Microsoft Macintosh PowerPoint</Application>
  <PresentationFormat>Widescreen</PresentationFormat>
  <Paragraphs>242</Paragraphs>
  <Slides>35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Tw Cen MT</vt:lpstr>
      <vt:lpstr>Circuit</vt:lpstr>
      <vt:lpstr>סמינר בתכנות מערכות דפנסיבי</vt:lpstr>
      <vt:lpstr>עולם הבעיה</vt:lpstr>
      <vt:lpstr>עולם הבעיה</vt:lpstr>
      <vt:lpstr>עולם הבעיה</vt:lpstr>
      <vt:lpstr>עולם הבעיה</vt:lpstr>
      <vt:lpstr>עולם הבעיה</vt:lpstr>
      <vt:lpstr>עולם הבעיה</vt:lpstr>
      <vt:lpstr>עבודת הסמינר</vt:lpstr>
      <vt:lpstr>עבודת הסמינר</vt:lpstr>
      <vt:lpstr>עבודת הסמינר</vt:lpstr>
      <vt:lpstr>עבודת הסמינר</vt:lpstr>
      <vt:lpstr>המערכת</vt:lpstr>
      <vt:lpstr>המערכת</vt:lpstr>
      <vt:lpstr>המערכת</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ג' – תקשורת בין הרכיבים</vt:lpstr>
      <vt:lpstr>חלק ג' – תקשורת בין הרכיבים</vt:lpstr>
      <vt:lpstr>חלק ג' – תקשורת בין הרכיבים</vt:lpstr>
      <vt:lpstr>חלק ג' – תקשורת בין הרכיבים</vt:lpstr>
      <vt:lpstr>חלק ג' – תקשורת בין הרכיבים</vt:lpstr>
      <vt:lpstr>חלק ג' – תקשורת בין הרכיבים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סמינר בתכנות מערכות דפנסיבי</dc:title>
  <dc:creator>Alon S</dc:creator>
  <cp:lastModifiedBy>Alon S</cp:lastModifiedBy>
  <cp:revision>111</cp:revision>
  <dcterms:created xsi:type="dcterms:W3CDTF">2019-01-26T10:18:20Z</dcterms:created>
  <dcterms:modified xsi:type="dcterms:W3CDTF">2019-01-26T12:52:49Z</dcterms:modified>
</cp:coreProperties>
</file>