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A029F50-EF4A-4A1E-8174-DB2E9803B580}">
          <p14:sldIdLst>
            <p14:sldId id="326"/>
            <p14:sldId id="327"/>
            <p14:sldId id="328"/>
          </p14:sldIdLst>
        </p14:section>
        <p14:section name="Related Work (SLAM)" id="{3375BE86-73E6-42D1-9F8F-C3350BB86A33}">
          <p14:sldIdLst>
            <p14:sldId id="329"/>
          </p14:sldIdLst>
        </p14:section>
        <p14:section name="Methods" id="{30C14FAB-D16C-477C-B854-AB22C578C632}">
          <p14:sldIdLst>
            <p14:sldId id="330"/>
            <p14:sldId id="331"/>
          </p14:sldIdLst>
        </p14:section>
        <p14:section name="Planing" id="{4938D09F-7386-4CD4-A2D4-C3F7CB5E83A3}">
          <p14:sldIdLst>
            <p14:sldId id="332"/>
            <p14:sldId id="333"/>
            <p14:sldId id="334"/>
            <p14:sldId id="335"/>
            <p14:sldId id="336"/>
            <p14:sldId id="33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53E152-F115-08FD-47BA-9A76032AF7A0}" name="Alon Spinner" initials="AS" userId="Alon Spinn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9FF"/>
    <a:srgbClr val="30C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6" autoAdjust="0"/>
  </p:normalViewPr>
  <p:slideViewPr>
    <p:cSldViewPr snapToGrid="0">
      <p:cViewPr varScale="1">
        <p:scale>
          <a:sx n="70" d="100"/>
          <a:sy n="70" d="100"/>
        </p:scale>
        <p:origin x="512"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8502C-62B7-4354-8386-9460B48F9555}" type="datetimeFigureOut">
              <a:rPr lang="en-IL" smtClean="0"/>
              <a:t>08/06/2022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2CEF2-90AD-4B3C-952B-C78CFED6D10D}" type="slidenum">
              <a:rPr lang="en-IL" smtClean="0"/>
              <a:t>‹#›</a:t>
            </a:fld>
            <a:endParaRPr lang="en-IL"/>
          </a:p>
        </p:txBody>
      </p:sp>
    </p:spTree>
    <p:extLst>
      <p:ext uri="{BB962C8B-B14F-4D97-AF65-F5344CB8AC3E}">
        <p14:creationId xmlns:p14="http://schemas.microsoft.com/office/powerpoint/2010/main" val="1485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2F2CEF2-90AD-4B3C-952B-C78CFED6D10D}" type="slidenum">
              <a:rPr lang="en-IL" smtClean="0"/>
              <a:t>7</a:t>
            </a:fld>
            <a:endParaRPr lang="en-IL"/>
          </a:p>
        </p:txBody>
      </p:sp>
    </p:spTree>
    <p:extLst>
      <p:ext uri="{BB962C8B-B14F-4D97-AF65-F5344CB8AC3E}">
        <p14:creationId xmlns:p14="http://schemas.microsoft.com/office/powerpoint/2010/main" val="139006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D7EF-CDE6-49CD-93EF-ACE7C193D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E912E9C-EBE1-44FA-AEA8-8D5608117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042335E-8358-4360-AFE6-FF1C135B9637}"/>
              </a:ext>
            </a:extLst>
          </p:cNvPr>
          <p:cNvSpPr>
            <a:spLocks noGrp="1"/>
          </p:cNvSpPr>
          <p:nvPr>
            <p:ph type="dt" sz="half" idx="10"/>
          </p:nvPr>
        </p:nvSpPr>
        <p:spPr/>
        <p:txBody>
          <a:bodyPr/>
          <a:lstStyle/>
          <a:p>
            <a:fld id="{CD58A1FB-453A-4C06-8A8F-212EA91A08F3}" type="datetime8">
              <a:rPr lang="en-IL" smtClean="0"/>
              <a:t>08/06/2022 8:49</a:t>
            </a:fld>
            <a:endParaRPr lang="en-IL"/>
          </a:p>
        </p:txBody>
      </p:sp>
      <p:sp>
        <p:nvSpPr>
          <p:cNvPr id="5" name="Footer Placeholder 4">
            <a:extLst>
              <a:ext uri="{FF2B5EF4-FFF2-40B4-BE49-F238E27FC236}">
                <a16:creationId xmlns:a16="http://schemas.microsoft.com/office/drawing/2014/main" id="{500D7174-022C-4D04-A21F-941A767C1F2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A2B518E-B81D-4309-B862-BF66C1B553E0}"/>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213055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C115-A262-4A77-B6D4-B9941B0709C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4FB8C93-9DF2-48A7-860F-EFEDF3AC4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4ECE32-6394-4AE2-819A-2F6F6E3D6636}"/>
              </a:ext>
            </a:extLst>
          </p:cNvPr>
          <p:cNvSpPr>
            <a:spLocks noGrp="1"/>
          </p:cNvSpPr>
          <p:nvPr>
            <p:ph type="dt" sz="half" idx="10"/>
          </p:nvPr>
        </p:nvSpPr>
        <p:spPr/>
        <p:txBody>
          <a:bodyPr/>
          <a:lstStyle/>
          <a:p>
            <a:fld id="{BBC42D46-953D-4093-8E5E-3186632D28E1}" type="datetime8">
              <a:rPr lang="en-IL" smtClean="0"/>
              <a:t>08/06/2022 8:49</a:t>
            </a:fld>
            <a:endParaRPr lang="en-IL"/>
          </a:p>
        </p:txBody>
      </p:sp>
      <p:sp>
        <p:nvSpPr>
          <p:cNvPr id="5" name="Footer Placeholder 4">
            <a:extLst>
              <a:ext uri="{FF2B5EF4-FFF2-40B4-BE49-F238E27FC236}">
                <a16:creationId xmlns:a16="http://schemas.microsoft.com/office/drawing/2014/main" id="{C09630A9-2AF4-4611-ACB5-E518E48598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CF31B9B-E27B-4EAD-B228-0CD0143F5C7C}"/>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7509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90F087-BA28-4C07-8101-D40FAD3FB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EF4AEFB-7E65-4894-91AC-D8B413681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5238E96-38B8-499E-9604-2197231BA829}"/>
              </a:ext>
            </a:extLst>
          </p:cNvPr>
          <p:cNvSpPr>
            <a:spLocks noGrp="1"/>
          </p:cNvSpPr>
          <p:nvPr>
            <p:ph type="dt" sz="half" idx="10"/>
          </p:nvPr>
        </p:nvSpPr>
        <p:spPr/>
        <p:txBody>
          <a:bodyPr/>
          <a:lstStyle/>
          <a:p>
            <a:fld id="{7E6353A2-59D4-452B-A69D-CB052AA16907}" type="datetime8">
              <a:rPr lang="en-IL" smtClean="0"/>
              <a:t>08/06/2022 8:49</a:t>
            </a:fld>
            <a:endParaRPr lang="en-IL"/>
          </a:p>
        </p:txBody>
      </p:sp>
      <p:sp>
        <p:nvSpPr>
          <p:cNvPr id="5" name="Footer Placeholder 4">
            <a:extLst>
              <a:ext uri="{FF2B5EF4-FFF2-40B4-BE49-F238E27FC236}">
                <a16:creationId xmlns:a16="http://schemas.microsoft.com/office/drawing/2014/main" id="{29BE54A6-E118-4E5E-9594-7C616BB806E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2419CD-B80E-4342-AF4F-E7CC4A4ACC8A}"/>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1488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FA96-4EBC-41FD-B854-45A6C77B6E3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88664B8-7CE1-4D35-993E-D11A0C63D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199BA38-BE24-4516-B9DB-F0A91ACB8CAA}"/>
              </a:ext>
            </a:extLst>
          </p:cNvPr>
          <p:cNvSpPr>
            <a:spLocks noGrp="1"/>
          </p:cNvSpPr>
          <p:nvPr>
            <p:ph type="dt" sz="half" idx="10"/>
          </p:nvPr>
        </p:nvSpPr>
        <p:spPr/>
        <p:txBody>
          <a:bodyPr/>
          <a:lstStyle/>
          <a:p>
            <a:fld id="{EDF3C340-9F2C-4C46-9386-7AF4D5BFA317}" type="datetime8">
              <a:rPr lang="en-IL" smtClean="0"/>
              <a:t>08/06/2022 8:49</a:t>
            </a:fld>
            <a:endParaRPr lang="en-IL"/>
          </a:p>
        </p:txBody>
      </p:sp>
      <p:sp>
        <p:nvSpPr>
          <p:cNvPr id="5" name="Footer Placeholder 4">
            <a:extLst>
              <a:ext uri="{FF2B5EF4-FFF2-40B4-BE49-F238E27FC236}">
                <a16:creationId xmlns:a16="http://schemas.microsoft.com/office/drawing/2014/main" id="{0472C358-86C6-4BFA-A8CE-33D947CF3C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7F5069-244D-4BC3-B1FC-23D3E3DC7EE7}"/>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91007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A437-5417-4EDD-A8D8-1552DF33F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B106443-F7FF-4E36-8204-8A68BFC00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DC23C-F613-4800-9681-27D958EDCF01}"/>
              </a:ext>
            </a:extLst>
          </p:cNvPr>
          <p:cNvSpPr>
            <a:spLocks noGrp="1"/>
          </p:cNvSpPr>
          <p:nvPr>
            <p:ph type="dt" sz="half" idx="10"/>
          </p:nvPr>
        </p:nvSpPr>
        <p:spPr/>
        <p:txBody>
          <a:bodyPr/>
          <a:lstStyle/>
          <a:p>
            <a:fld id="{A0EA2B1B-1765-4C52-8046-832DFFEC5B33}" type="datetime8">
              <a:rPr lang="en-IL" smtClean="0"/>
              <a:t>08/06/2022 8:49</a:t>
            </a:fld>
            <a:endParaRPr lang="en-IL"/>
          </a:p>
        </p:txBody>
      </p:sp>
      <p:sp>
        <p:nvSpPr>
          <p:cNvPr id="5" name="Footer Placeholder 4">
            <a:extLst>
              <a:ext uri="{FF2B5EF4-FFF2-40B4-BE49-F238E27FC236}">
                <a16:creationId xmlns:a16="http://schemas.microsoft.com/office/drawing/2014/main" id="{68267845-1658-432A-8249-44FE1689E6F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5D1AD4-564B-444D-8BD4-5133EF7510C9}"/>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17407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0780-CADC-4874-953C-B81992E7B9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196ED82-4E1D-42E3-8964-51C82AFFE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7139E53A-E095-4C5C-9F77-D68367593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85A080B-16E8-4020-80D9-F9D4B2E38537}"/>
              </a:ext>
            </a:extLst>
          </p:cNvPr>
          <p:cNvSpPr>
            <a:spLocks noGrp="1"/>
          </p:cNvSpPr>
          <p:nvPr>
            <p:ph type="dt" sz="half" idx="10"/>
          </p:nvPr>
        </p:nvSpPr>
        <p:spPr/>
        <p:txBody>
          <a:bodyPr/>
          <a:lstStyle/>
          <a:p>
            <a:fld id="{4D7821B8-2EFD-46F5-B2B4-F6D7FFB0A1FB}" type="datetime8">
              <a:rPr lang="en-IL" smtClean="0"/>
              <a:t>08/06/2022 8:49</a:t>
            </a:fld>
            <a:endParaRPr lang="en-IL"/>
          </a:p>
        </p:txBody>
      </p:sp>
      <p:sp>
        <p:nvSpPr>
          <p:cNvPr id="6" name="Footer Placeholder 5">
            <a:extLst>
              <a:ext uri="{FF2B5EF4-FFF2-40B4-BE49-F238E27FC236}">
                <a16:creationId xmlns:a16="http://schemas.microsoft.com/office/drawing/2014/main" id="{810BD69A-8DE6-4A79-BF84-EE9A5C6835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AB29C3-BB2A-429C-B3F3-10FC1C32FFF8}"/>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50579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BA68-F417-4242-AB17-8B6896E7BCB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4387087-B73B-4B74-939C-7EC68BF51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35624-AC15-4DC4-8034-3D4ADAE3E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5E7C18C-4956-4DC8-99C1-49F7496A7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6E96B-5C19-4D23-BC6B-FDC544952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F7AF289-4986-4C8E-AA13-9330687A677F}"/>
              </a:ext>
            </a:extLst>
          </p:cNvPr>
          <p:cNvSpPr>
            <a:spLocks noGrp="1"/>
          </p:cNvSpPr>
          <p:nvPr>
            <p:ph type="dt" sz="half" idx="10"/>
          </p:nvPr>
        </p:nvSpPr>
        <p:spPr/>
        <p:txBody>
          <a:bodyPr/>
          <a:lstStyle/>
          <a:p>
            <a:fld id="{8BDAC509-8313-4D34-A5E4-190FBA890714}" type="datetime8">
              <a:rPr lang="en-IL" smtClean="0"/>
              <a:t>08/06/2022 8:49</a:t>
            </a:fld>
            <a:endParaRPr lang="en-IL"/>
          </a:p>
        </p:txBody>
      </p:sp>
      <p:sp>
        <p:nvSpPr>
          <p:cNvPr id="8" name="Footer Placeholder 7">
            <a:extLst>
              <a:ext uri="{FF2B5EF4-FFF2-40B4-BE49-F238E27FC236}">
                <a16:creationId xmlns:a16="http://schemas.microsoft.com/office/drawing/2014/main" id="{2FA3DDCC-7B6A-4E02-8DDD-4BBA6214372C}"/>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85A054C-ED52-40D0-BBAE-B132CE3CC5F1}"/>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246719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5A12-C18D-4E16-B7B3-919E4EEECD2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3850237-95FC-4383-8561-F12AA078293C}"/>
              </a:ext>
            </a:extLst>
          </p:cNvPr>
          <p:cNvSpPr>
            <a:spLocks noGrp="1"/>
          </p:cNvSpPr>
          <p:nvPr>
            <p:ph type="dt" sz="half" idx="10"/>
          </p:nvPr>
        </p:nvSpPr>
        <p:spPr/>
        <p:txBody>
          <a:bodyPr/>
          <a:lstStyle/>
          <a:p>
            <a:fld id="{A343688F-81F2-4DF7-8A63-9388C228F82F}" type="datetime8">
              <a:rPr lang="en-IL" smtClean="0"/>
              <a:t>08/06/2022 8:49</a:t>
            </a:fld>
            <a:endParaRPr lang="en-IL"/>
          </a:p>
        </p:txBody>
      </p:sp>
      <p:sp>
        <p:nvSpPr>
          <p:cNvPr id="4" name="Footer Placeholder 3">
            <a:extLst>
              <a:ext uri="{FF2B5EF4-FFF2-40B4-BE49-F238E27FC236}">
                <a16:creationId xmlns:a16="http://schemas.microsoft.com/office/drawing/2014/main" id="{6A21781B-E34E-45E8-81DC-9C25D4E908A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FDE28E-A227-4F08-A73E-A42DA237DA0E}"/>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2284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1CCCE-7671-4476-B259-A12AEEFE52B4}"/>
              </a:ext>
            </a:extLst>
          </p:cNvPr>
          <p:cNvSpPr>
            <a:spLocks noGrp="1"/>
          </p:cNvSpPr>
          <p:nvPr>
            <p:ph type="dt" sz="half" idx="10"/>
          </p:nvPr>
        </p:nvSpPr>
        <p:spPr/>
        <p:txBody>
          <a:bodyPr/>
          <a:lstStyle/>
          <a:p>
            <a:fld id="{D89F33E2-9BCE-4CAF-947E-F2E3502203AF}" type="datetime8">
              <a:rPr lang="en-IL" smtClean="0"/>
              <a:t>08/06/2022 8:49</a:t>
            </a:fld>
            <a:endParaRPr lang="en-IL"/>
          </a:p>
        </p:txBody>
      </p:sp>
      <p:sp>
        <p:nvSpPr>
          <p:cNvPr id="3" name="Footer Placeholder 2">
            <a:extLst>
              <a:ext uri="{FF2B5EF4-FFF2-40B4-BE49-F238E27FC236}">
                <a16:creationId xmlns:a16="http://schemas.microsoft.com/office/drawing/2014/main" id="{80E50E37-EC55-428C-A987-6C460BEFC3D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677C2DF-F69A-4169-BE3C-95FB2A3CF0E3}"/>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944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6A53-1897-4501-8707-DA7C0DB3A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C086309-619C-4E42-8FE0-59E60A20C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001EBF7-A094-4D90-9846-D1420F52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BB36D-D246-4231-A07B-B7AD6FC2D7DB}"/>
              </a:ext>
            </a:extLst>
          </p:cNvPr>
          <p:cNvSpPr>
            <a:spLocks noGrp="1"/>
          </p:cNvSpPr>
          <p:nvPr>
            <p:ph type="dt" sz="half" idx="10"/>
          </p:nvPr>
        </p:nvSpPr>
        <p:spPr/>
        <p:txBody>
          <a:bodyPr/>
          <a:lstStyle/>
          <a:p>
            <a:fld id="{C82FFF50-B0A3-4D7F-9A0A-2BF17ADCD2E3}" type="datetime8">
              <a:rPr lang="en-IL" smtClean="0"/>
              <a:t>08/06/2022 8:49</a:t>
            </a:fld>
            <a:endParaRPr lang="en-IL"/>
          </a:p>
        </p:txBody>
      </p:sp>
      <p:sp>
        <p:nvSpPr>
          <p:cNvPr id="6" name="Footer Placeholder 5">
            <a:extLst>
              <a:ext uri="{FF2B5EF4-FFF2-40B4-BE49-F238E27FC236}">
                <a16:creationId xmlns:a16="http://schemas.microsoft.com/office/drawing/2014/main" id="{047A5A05-E07D-4D91-99F0-394BBC02434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6DF07BC-D321-4670-8EAF-81D5BAFB0782}"/>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31167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6FB5-04E1-40A9-B6D8-F820CFEEC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87529DC-78C8-4EE5-9EDD-437643F1E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395BEAF-BEDE-4B00-8999-2ABFE4985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6FA76-4FB9-433C-A23B-97060D4DB7B7}"/>
              </a:ext>
            </a:extLst>
          </p:cNvPr>
          <p:cNvSpPr>
            <a:spLocks noGrp="1"/>
          </p:cNvSpPr>
          <p:nvPr>
            <p:ph type="dt" sz="half" idx="10"/>
          </p:nvPr>
        </p:nvSpPr>
        <p:spPr/>
        <p:txBody>
          <a:bodyPr/>
          <a:lstStyle/>
          <a:p>
            <a:fld id="{0F50824E-E528-4343-A440-FC331B536273}" type="datetime8">
              <a:rPr lang="en-IL" smtClean="0"/>
              <a:t>08/06/2022 8:49</a:t>
            </a:fld>
            <a:endParaRPr lang="en-IL"/>
          </a:p>
        </p:txBody>
      </p:sp>
      <p:sp>
        <p:nvSpPr>
          <p:cNvPr id="6" name="Footer Placeholder 5">
            <a:extLst>
              <a:ext uri="{FF2B5EF4-FFF2-40B4-BE49-F238E27FC236}">
                <a16:creationId xmlns:a16="http://schemas.microsoft.com/office/drawing/2014/main" id="{B1CCEE56-4A42-415D-A7A0-C3C03481CA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B09207-B17F-45DA-8493-2627F0E3544E}"/>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282415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8ECAE-2082-4C5D-974F-57E8C5BEC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8ABF9D3-2DAB-4BE2-8E47-5F97FA51E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7BB6E71-B810-4DCD-A201-C64FACF81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DBB54-1346-421F-A1A2-17A7AD885EF8}" type="datetime8">
              <a:rPr lang="en-IL" smtClean="0"/>
              <a:t>08/06/2022 8:49</a:t>
            </a:fld>
            <a:endParaRPr lang="en-IL"/>
          </a:p>
        </p:txBody>
      </p:sp>
      <p:sp>
        <p:nvSpPr>
          <p:cNvPr id="5" name="Footer Placeholder 4">
            <a:extLst>
              <a:ext uri="{FF2B5EF4-FFF2-40B4-BE49-F238E27FC236}">
                <a16:creationId xmlns:a16="http://schemas.microsoft.com/office/drawing/2014/main" id="{D26F9EF2-CF32-486F-9F1F-752166DD8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DD49FAE-6179-441E-96E4-98A4D7CA0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BD0CC-423F-4B58-AFF5-83B6DD233671}" type="slidenum">
              <a:rPr lang="en-IL" smtClean="0"/>
              <a:t>‹#›</a:t>
            </a:fld>
            <a:endParaRPr lang="en-IL"/>
          </a:p>
        </p:txBody>
      </p:sp>
    </p:spTree>
    <p:extLst>
      <p:ext uri="{BB962C8B-B14F-4D97-AF65-F5344CB8AC3E}">
        <p14:creationId xmlns:p14="http://schemas.microsoft.com/office/powerpoint/2010/main" val="222594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9F9D3-418E-4240-84C8-52A8AD6C8A83}"/>
              </a:ext>
            </a:extLst>
          </p:cNvPr>
          <p:cNvSpPr txBox="1"/>
          <p:nvPr/>
        </p:nvSpPr>
        <p:spPr>
          <a:xfrm>
            <a:off x="4400274" y="5227783"/>
            <a:ext cx="3272050" cy="769441"/>
          </a:xfrm>
          <a:prstGeom prst="rect">
            <a:avLst/>
          </a:prstGeom>
          <a:noFill/>
        </p:spPr>
        <p:txBody>
          <a:bodyPr wrap="none" rtlCol="0">
            <a:spAutoFit/>
          </a:bodyPr>
          <a:lstStyle/>
          <a:p>
            <a:r>
              <a:rPr lang="en-US" sz="4400" dirty="0"/>
              <a:t>Dan and Alon</a:t>
            </a:r>
            <a:endParaRPr lang="en-IL" sz="4400" dirty="0"/>
          </a:p>
        </p:txBody>
      </p:sp>
      <p:grpSp>
        <p:nvGrpSpPr>
          <p:cNvPr id="9" name="Group 8">
            <a:extLst>
              <a:ext uri="{FF2B5EF4-FFF2-40B4-BE49-F238E27FC236}">
                <a16:creationId xmlns:a16="http://schemas.microsoft.com/office/drawing/2014/main" id="{9FADF10A-2ACF-46FD-82DC-6AB497DC0BB3}"/>
              </a:ext>
            </a:extLst>
          </p:cNvPr>
          <p:cNvGrpSpPr/>
          <p:nvPr/>
        </p:nvGrpSpPr>
        <p:grpSpPr>
          <a:xfrm>
            <a:off x="1371827" y="1213009"/>
            <a:ext cx="9328944" cy="2215991"/>
            <a:chOff x="2216727" y="1801091"/>
            <a:chExt cx="9328944" cy="2215991"/>
          </a:xfrm>
        </p:grpSpPr>
        <p:sp>
          <p:nvSpPr>
            <p:cNvPr id="10" name="TextBox 9">
              <a:extLst>
                <a:ext uri="{FF2B5EF4-FFF2-40B4-BE49-F238E27FC236}">
                  <a16:creationId xmlns:a16="http://schemas.microsoft.com/office/drawing/2014/main" id="{D049E188-E585-4476-82D4-3FC060532333}"/>
                </a:ext>
              </a:extLst>
            </p:cNvPr>
            <p:cNvSpPr txBox="1"/>
            <p:nvPr/>
          </p:nvSpPr>
          <p:spPr>
            <a:xfrm>
              <a:off x="2216727" y="1801091"/>
              <a:ext cx="8997015" cy="1569660"/>
            </a:xfrm>
            <a:prstGeom prst="rect">
              <a:avLst/>
            </a:prstGeom>
            <a:noFill/>
          </p:spPr>
          <p:txBody>
            <a:bodyPr wrap="none" rtlCol="0">
              <a:spAutoFit/>
            </a:bodyPr>
            <a:lstStyle/>
            <a:p>
              <a:pPr algn="ctr"/>
              <a:r>
                <a:rPr lang="en-US" sz="3200" dirty="0"/>
                <a:t>Planning in the Continuous Domain: a Generalized</a:t>
              </a:r>
            </a:p>
            <a:p>
              <a:pPr algn="ctr"/>
              <a:r>
                <a:rPr lang="en-US" sz="3200" dirty="0"/>
                <a:t>Belief Space Approach for Autonomous Navigation in</a:t>
              </a:r>
            </a:p>
            <a:p>
              <a:pPr algn="ctr"/>
              <a:r>
                <a:rPr lang="en-US" sz="3200" dirty="0"/>
                <a:t>Unknown Environments</a:t>
              </a:r>
              <a:endParaRPr lang="en-IL" sz="3200" dirty="0"/>
            </a:p>
          </p:txBody>
        </p:sp>
        <p:sp>
          <p:nvSpPr>
            <p:cNvPr id="12" name="TextBox 11">
              <a:extLst>
                <a:ext uri="{FF2B5EF4-FFF2-40B4-BE49-F238E27FC236}">
                  <a16:creationId xmlns:a16="http://schemas.microsoft.com/office/drawing/2014/main" id="{AB46966B-E7F5-4DF2-B770-E8EBB2620C28}"/>
                </a:ext>
              </a:extLst>
            </p:cNvPr>
            <p:cNvSpPr txBox="1"/>
            <p:nvPr/>
          </p:nvSpPr>
          <p:spPr>
            <a:xfrm>
              <a:off x="2404178" y="3370751"/>
              <a:ext cx="9141493" cy="646331"/>
            </a:xfrm>
            <a:prstGeom prst="rect">
              <a:avLst/>
            </a:prstGeom>
            <a:noFill/>
          </p:spPr>
          <p:txBody>
            <a:bodyPr wrap="square" rtlCol="0">
              <a:spAutoFit/>
            </a:bodyPr>
            <a:lstStyle/>
            <a:p>
              <a:pPr algn="ctr"/>
              <a:r>
                <a:rPr lang="en-US" dirty="0">
                  <a:solidFill>
                    <a:schemeClr val="bg2">
                      <a:lumMod val="50000"/>
                    </a:schemeClr>
                  </a:solidFill>
                </a:rPr>
                <a:t>Vadim </a:t>
              </a:r>
              <a:r>
                <a:rPr lang="en-US" dirty="0" err="1">
                  <a:solidFill>
                    <a:schemeClr val="bg2">
                      <a:lumMod val="50000"/>
                    </a:schemeClr>
                  </a:solidFill>
                </a:rPr>
                <a:t>Indelman</a:t>
              </a:r>
              <a:r>
                <a:rPr lang="en-US" dirty="0">
                  <a:solidFill>
                    <a:schemeClr val="bg2">
                      <a:lumMod val="50000"/>
                    </a:schemeClr>
                  </a:solidFill>
                </a:rPr>
                <a:t>, Luca </a:t>
              </a:r>
              <a:r>
                <a:rPr lang="en-US" dirty="0" err="1">
                  <a:solidFill>
                    <a:schemeClr val="bg2">
                      <a:lumMod val="50000"/>
                    </a:schemeClr>
                  </a:solidFill>
                </a:rPr>
                <a:t>Carlone</a:t>
              </a:r>
              <a:r>
                <a:rPr lang="en-US" dirty="0">
                  <a:solidFill>
                    <a:schemeClr val="bg2">
                      <a:lumMod val="50000"/>
                    </a:schemeClr>
                  </a:solidFill>
                </a:rPr>
                <a:t> , and Frank </a:t>
              </a:r>
              <a:r>
                <a:rPr lang="en-US" dirty="0" err="1">
                  <a:solidFill>
                    <a:schemeClr val="bg2">
                      <a:lumMod val="50000"/>
                    </a:schemeClr>
                  </a:solidFill>
                </a:rPr>
                <a:t>Dellaert</a:t>
              </a:r>
              <a:endParaRPr lang="en-US" dirty="0">
                <a:solidFill>
                  <a:schemeClr val="bg2">
                    <a:lumMod val="50000"/>
                  </a:schemeClr>
                </a:solidFill>
              </a:endParaRPr>
            </a:p>
            <a:p>
              <a:pPr algn="ctr"/>
              <a:r>
                <a:rPr lang="en-US" dirty="0">
                  <a:solidFill>
                    <a:schemeClr val="bg2">
                      <a:lumMod val="50000"/>
                    </a:schemeClr>
                  </a:solidFill>
                </a:rPr>
                <a:t>International Journal of Robotics Research </a:t>
              </a:r>
              <a:r>
                <a:rPr lang="en-US" b="0" i="1" dirty="0">
                  <a:solidFill>
                    <a:srgbClr val="373737"/>
                  </a:solidFill>
                  <a:effectLst/>
                  <a:latin typeface="Helvetica Neue"/>
                </a:rPr>
                <a:t>- </a:t>
              </a:r>
              <a:r>
                <a:rPr lang="en-US" dirty="0">
                  <a:solidFill>
                    <a:schemeClr val="bg2">
                      <a:lumMod val="50000"/>
                    </a:schemeClr>
                  </a:solidFill>
                </a:rPr>
                <a:t>2015</a:t>
              </a:r>
              <a:endParaRPr lang="en-IL" dirty="0">
                <a:solidFill>
                  <a:schemeClr val="bg2">
                    <a:lumMod val="50000"/>
                  </a:schemeClr>
                </a:solidFill>
              </a:endParaRPr>
            </a:p>
          </p:txBody>
        </p:sp>
      </p:grpSp>
      <p:sp>
        <p:nvSpPr>
          <p:cNvPr id="2" name="Slide Number Placeholder 1">
            <a:extLst>
              <a:ext uri="{FF2B5EF4-FFF2-40B4-BE49-F238E27FC236}">
                <a16:creationId xmlns:a16="http://schemas.microsoft.com/office/drawing/2014/main" id="{3C55CA7C-F343-4793-AAAC-28FDE1F0EEEA}"/>
              </a:ext>
            </a:extLst>
          </p:cNvPr>
          <p:cNvSpPr>
            <a:spLocks noGrp="1"/>
          </p:cNvSpPr>
          <p:nvPr>
            <p:ph type="sldNum" sz="quarter" idx="12"/>
          </p:nvPr>
        </p:nvSpPr>
        <p:spPr/>
        <p:txBody>
          <a:bodyPr/>
          <a:lstStyle/>
          <a:p>
            <a:fld id="{16DBD0CC-423F-4B58-AFF5-83B6DD233671}" type="slidenum">
              <a:rPr lang="en-IL" smtClean="0"/>
              <a:t>1</a:t>
            </a:fld>
            <a:endParaRPr lang="en-IL"/>
          </a:p>
        </p:txBody>
      </p:sp>
    </p:spTree>
    <p:extLst>
      <p:ext uri="{BB962C8B-B14F-4D97-AF65-F5344CB8AC3E}">
        <p14:creationId xmlns:p14="http://schemas.microsoft.com/office/powerpoint/2010/main" val="414625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A6B5-41CC-60AB-D9FD-47872C3722A6}"/>
              </a:ext>
            </a:extLst>
          </p:cNvPr>
          <p:cNvSpPr>
            <a:spLocks noGrp="1"/>
          </p:cNvSpPr>
          <p:nvPr>
            <p:ph type="title"/>
          </p:nvPr>
        </p:nvSpPr>
        <p:spPr/>
        <p:txBody>
          <a:bodyPr/>
          <a:lstStyle/>
          <a:p>
            <a:pPr algn="ctr"/>
            <a:r>
              <a:rPr lang="en-US" dirty="0"/>
              <a:t>Planning in the GBS</a:t>
            </a:r>
            <a:endParaRPr lang="en-IL" dirty="0"/>
          </a:p>
        </p:txBody>
      </p:sp>
      <p:sp>
        <p:nvSpPr>
          <p:cNvPr id="3" name="Content Placeholder 2">
            <a:extLst>
              <a:ext uri="{FF2B5EF4-FFF2-40B4-BE49-F238E27FC236}">
                <a16:creationId xmlns:a16="http://schemas.microsoft.com/office/drawing/2014/main" id="{539DCCCC-482E-735A-B371-7480405887BF}"/>
              </a:ext>
            </a:extLst>
          </p:cNvPr>
          <p:cNvSpPr>
            <a:spLocks noGrp="1"/>
          </p:cNvSpPr>
          <p:nvPr>
            <p:ph idx="1"/>
          </p:nvPr>
        </p:nvSpPr>
        <p:spPr/>
        <p:txBody>
          <a:bodyPr/>
          <a:lstStyle/>
          <a:p>
            <a:r>
              <a:rPr lang="en-US" dirty="0"/>
              <a:t>The expectation is a linear operator so we can rewrite the objective function as:</a:t>
            </a:r>
          </a:p>
          <a:p>
            <a:endParaRPr lang="en-US" dirty="0"/>
          </a:p>
          <a:p>
            <a:endParaRPr lang="en-US" dirty="0"/>
          </a:p>
          <a:p>
            <a:endParaRPr lang="en-US" dirty="0"/>
          </a:p>
          <a:p>
            <a:r>
              <a:rPr lang="en-US" dirty="0"/>
              <a:t>In order to optimize the objective function ,as written in the paper, we resort to an iterative optimization approach, starting from known initial guess on the controls. </a:t>
            </a:r>
          </a:p>
          <a:p>
            <a:pPr marL="0" indent="0">
              <a:buNone/>
            </a:pPr>
            <a:endParaRPr lang="en-US" dirty="0"/>
          </a:p>
          <a:p>
            <a:pPr marL="0" indent="0">
              <a:buNone/>
            </a:pPr>
            <a:endParaRPr lang="en-IL" b="1" dirty="0"/>
          </a:p>
        </p:txBody>
      </p:sp>
      <p:sp>
        <p:nvSpPr>
          <p:cNvPr id="4" name="Slide Number Placeholder 3">
            <a:extLst>
              <a:ext uri="{FF2B5EF4-FFF2-40B4-BE49-F238E27FC236}">
                <a16:creationId xmlns:a16="http://schemas.microsoft.com/office/drawing/2014/main" id="{F4C28F9E-EB89-1A17-3B39-7F48097BDA94}"/>
              </a:ext>
            </a:extLst>
          </p:cNvPr>
          <p:cNvSpPr>
            <a:spLocks noGrp="1"/>
          </p:cNvSpPr>
          <p:nvPr>
            <p:ph type="sldNum" sz="quarter" idx="12"/>
          </p:nvPr>
        </p:nvSpPr>
        <p:spPr/>
        <p:txBody>
          <a:bodyPr/>
          <a:lstStyle/>
          <a:p>
            <a:fld id="{16DBD0CC-423F-4B58-AFF5-83B6DD233671}" type="slidenum">
              <a:rPr lang="en-IL" smtClean="0"/>
              <a:t>10</a:t>
            </a:fld>
            <a:endParaRPr lang="en-IL"/>
          </a:p>
        </p:txBody>
      </p:sp>
      <p:pic>
        <p:nvPicPr>
          <p:cNvPr id="6" name="Picture 5">
            <a:extLst>
              <a:ext uri="{FF2B5EF4-FFF2-40B4-BE49-F238E27FC236}">
                <a16:creationId xmlns:a16="http://schemas.microsoft.com/office/drawing/2014/main" id="{9F7A27CB-7C65-FDAC-2002-0FDCC786AEF5}"/>
              </a:ext>
            </a:extLst>
          </p:cNvPr>
          <p:cNvPicPr>
            <a:picLocks noChangeAspect="1"/>
          </p:cNvPicPr>
          <p:nvPr/>
        </p:nvPicPr>
        <p:blipFill>
          <a:blip r:embed="rId2"/>
          <a:stretch>
            <a:fillRect/>
          </a:stretch>
        </p:blipFill>
        <p:spPr>
          <a:xfrm>
            <a:off x="683078" y="2890222"/>
            <a:ext cx="10825843" cy="1077556"/>
          </a:xfrm>
          <a:prstGeom prst="rect">
            <a:avLst/>
          </a:prstGeom>
        </p:spPr>
      </p:pic>
    </p:spTree>
    <p:extLst>
      <p:ext uri="{BB962C8B-B14F-4D97-AF65-F5344CB8AC3E}">
        <p14:creationId xmlns:p14="http://schemas.microsoft.com/office/powerpoint/2010/main" val="227192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4D1A-365C-2CF5-6A2E-A22A4D522F3C}"/>
              </a:ext>
            </a:extLst>
          </p:cNvPr>
          <p:cNvSpPr>
            <a:spLocks noGrp="1"/>
          </p:cNvSpPr>
          <p:nvPr>
            <p:ph type="title"/>
          </p:nvPr>
        </p:nvSpPr>
        <p:spPr/>
        <p:txBody>
          <a:bodyPr/>
          <a:lstStyle/>
          <a:p>
            <a:pPr algn="ctr"/>
            <a:r>
              <a:rPr lang="en-US" dirty="0"/>
              <a:t>Planning in the GBS</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791EB0-B81A-6640-E5E3-13F40A6910D6}"/>
                  </a:ext>
                </a:extLst>
              </p:cNvPr>
              <p:cNvSpPr>
                <a:spLocks noGrp="1"/>
              </p:cNvSpPr>
              <p:nvPr>
                <p:ph idx="1"/>
              </p:nvPr>
            </p:nvSpPr>
            <p:spPr>
              <a:xfrm>
                <a:off x="838200" y="1419251"/>
                <a:ext cx="10515600" cy="4351338"/>
              </a:xfrm>
            </p:spPr>
            <p:txBody>
              <a:bodyPr/>
              <a:lstStyle/>
              <a:p>
                <a:r>
                  <a:rPr lang="en-US" dirty="0"/>
                  <a:t>The optimization approach can be described as a dual-layer inference:</a:t>
                </a:r>
              </a:p>
              <a:p>
                <a:pPr lvl="1"/>
                <a:r>
                  <a:rPr lang="en-US" sz="2000" dirty="0"/>
                  <a:t>The inner layer preforms inference to calculate the generalized belief </a:t>
                </a:r>
                <a14:m>
                  <m:oMath xmlns:m="http://schemas.openxmlformats.org/officeDocument/2006/math">
                    <m:r>
                      <a:rPr lang="en-US" sz="2000" b="0" i="1" smtClean="0">
                        <a:latin typeface="Cambria Math" panose="02040503050406030204" pitchFamily="18" charset="0"/>
                      </a:rPr>
                      <m:t>𝑔𝑏</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Sub>
                      </m:e>
                    </m:d>
                    <m:r>
                      <a:rPr lang="en-US" sz="2000" b="0" i="1" smtClean="0">
                        <a:latin typeface="Cambria Math" panose="02040503050406030204" pitchFamily="18" charset="0"/>
                      </a:rPr>
                      <m:t>, </m:t>
                    </m:r>
                  </m:oMath>
                </a14:m>
                <a:r>
                  <a:rPr lang="en-US" sz="2000" dirty="0"/>
                  <a:t>at each of the look ahead steps for given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𝑢</m:t>
                        </m:r>
                      </m:e>
                      <m:sub>
                        <m:r>
                          <a:rPr lang="en-US" sz="2000">
                            <a:latin typeface="Cambria Math" panose="02040503050406030204" pitchFamily="18" charset="0"/>
                          </a:rPr>
                          <m:t>𝑘</m:t>
                        </m:r>
                        <m:r>
                          <a:rPr lang="en-US" sz="2000">
                            <a:latin typeface="Cambria Math" panose="02040503050406030204" pitchFamily="18" charset="0"/>
                          </a:rPr>
                          <m:t>:</m:t>
                        </m:r>
                        <m:r>
                          <a:rPr lang="en-US" sz="2000">
                            <a:latin typeface="Cambria Math" panose="02040503050406030204" pitchFamily="18" charset="0"/>
                          </a:rPr>
                          <m:t>𝑘</m:t>
                        </m:r>
                        <m:r>
                          <a:rPr lang="en-US" sz="2000">
                            <a:latin typeface="Cambria Math" panose="02040503050406030204" pitchFamily="18" charset="0"/>
                          </a:rPr>
                          <m:t>+</m:t>
                        </m:r>
                        <m:r>
                          <a:rPr lang="en-US" sz="2000">
                            <a:latin typeface="Cambria Math" panose="02040503050406030204" pitchFamily="18" charset="0"/>
                          </a:rPr>
                          <m:t>𝐿</m:t>
                        </m:r>
                        <m:r>
                          <a:rPr lang="en-US" sz="2000">
                            <a:latin typeface="Cambria Math" panose="02040503050406030204" pitchFamily="18" charset="0"/>
                          </a:rPr>
                          <m:t>−</m:t>
                        </m:r>
                        <m:r>
                          <a:rPr lang="en-US" sz="2000">
                            <a:latin typeface="Cambria Math" panose="02040503050406030204" pitchFamily="18" charset="0"/>
                          </a:rPr>
                          <m:t>1</m:t>
                        </m:r>
                      </m:sub>
                    </m:sSub>
                  </m:oMath>
                </a14:m>
                <a:endParaRPr lang="en-US" sz="2000" dirty="0"/>
              </a:p>
              <a:p>
                <a:pPr lvl="1"/>
                <a:r>
                  <a:rPr lang="en-US" sz="2000" dirty="0"/>
                  <a:t>The outer layer preforms inference over the control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𝐿</m:t>
                        </m:r>
                        <m:r>
                          <a:rPr lang="en-US" sz="2000" b="0" i="1" smtClean="0">
                            <a:latin typeface="Cambria Math" panose="02040503050406030204" pitchFamily="18" charset="0"/>
                          </a:rPr>
                          <m:t>−</m:t>
                        </m:r>
                        <m:r>
                          <a:rPr lang="en-US" sz="2000" b="0" i="1" smtClean="0">
                            <a:latin typeface="Cambria Math" panose="02040503050406030204" pitchFamily="18" charset="0"/>
                          </a:rPr>
                          <m:t>1</m:t>
                        </m:r>
                      </m:sub>
                    </m:sSub>
                    <m:r>
                      <a:rPr lang="en-US" sz="2000" b="0" i="0" smtClean="0">
                        <a:latin typeface="Cambria Math" panose="02040503050406030204" pitchFamily="18" charset="0"/>
                      </a:rPr>
                      <m:t>,</m:t>
                    </m:r>
                  </m:oMath>
                </a14:m>
                <a:r>
                  <a:rPr lang="en-US" sz="2000" dirty="0"/>
                  <a:t> minimizing the objective function</a:t>
                </a:r>
              </a:p>
              <a:p>
                <a:pPr lvl="1"/>
                <a:r>
                  <a:rPr lang="en-US" sz="2000" dirty="0"/>
                  <a:t>In the picture we can see illustration</a:t>
                </a:r>
              </a:p>
              <a:p>
                <a:pPr marL="457200" lvl="1" indent="0">
                  <a:buNone/>
                </a:pPr>
                <a:r>
                  <a:rPr lang="en-US" sz="2000" dirty="0"/>
                  <a:t>    of  the dual-layer inference planning 	</a:t>
                </a:r>
              </a:p>
              <a:p>
                <a:pPr marL="457200" lvl="1" indent="0">
                  <a:buNone/>
                </a:pPr>
                <a:r>
                  <a:rPr lang="en-US" sz="2000" dirty="0"/>
                  <a:t>    approach</a:t>
                </a: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AE791EB0-B81A-6640-E5E3-13F40A6910D6}"/>
                  </a:ext>
                </a:extLst>
              </p:cNvPr>
              <p:cNvSpPr>
                <a:spLocks noGrp="1" noRot="1" noChangeAspect="1" noMove="1" noResize="1" noEditPoints="1" noAdjustHandles="1" noChangeArrowheads="1" noChangeShapeType="1" noTextEdit="1"/>
              </p:cNvSpPr>
              <p:nvPr>
                <p:ph idx="1"/>
              </p:nvPr>
            </p:nvSpPr>
            <p:spPr>
              <a:xfrm>
                <a:off x="838200" y="1419251"/>
                <a:ext cx="10515600" cy="4351338"/>
              </a:xfrm>
              <a:blipFill>
                <a:blip r:embed="rId2"/>
                <a:stretch>
                  <a:fillRect l="-1043" t="-2381" r="-928"/>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10437B19-405C-F642-0C4E-29F8BA56A77A}"/>
              </a:ext>
            </a:extLst>
          </p:cNvPr>
          <p:cNvSpPr>
            <a:spLocks noGrp="1"/>
          </p:cNvSpPr>
          <p:nvPr>
            <p:ph type="sldNum" sz="quarter" idx="12"/>
          </p:nvPr>
        </p:nvSpPr>
        <p:spPr/>
        <p:txBody>
          <a:bodyPr/>
          <a:lstStyle/>
          <a:p>
            <a:fld id="{16DBD0CC-423F-4B58-AFF5-83B6DD233671}" type="slidenum">
              <a:rPr lang="en-IL" smtClean="0"/>
              <a:t>11</a:t>
            </a:fld>
            <a:endParaRPr lang="en-IL"/>
          </a:p>
        </p:txBody>
      </p:sp>
      <p:pic>
        <p:nvPicPr>
          <p:cNvPr id="8" name="Picture 7">
            <a:extLst>
              <a:ext uri="{FF2B5EF4-FFF2-40B4-BE49-F238E27FC236}">
                <a16:creationId xmlns:a16="http://schemas.microsoft.com/office/drawing/2014/main" id="{E4F29592-9F6E-5E79-2344-49F53E9DCE20}"/>
              </a:ext>
            </a:extLst>
          </p:cNvPr>
          <p:cNvPicPr>
            <a:picLocks noChangeAspect="1"/>
          </p:cNvPicPr>
          <p:nvPr/>
        </p:nvPicPr>
        <p:blipFill>
          <a:blip r:embed="rId3"/>
          <a:stretch>
            <a:fillRect/>
          </a:stretch>
        </p:blipFill>
        <p:spPr>
          <a:xfrm>
            <a:off x="5410774" y="3214691"/>
            <a:ext cx="6689785" cy="3414710"/>
          </a:xfrm>
          <a:prstGeom prst="rect">
            <a:avLst/>
          </a:prstGeom>
        </p:spPr>
      </p:pic>
    </p:spTree>
    <p:extLst>
      <p:ext uri="{BB962C8B-B14F-4D97-AF65-F5344CB8AC3E}">
        <p14:creationId xmlns:p14="http://schemas.microsoft.com/office/powerpoint/2010/main" val="9809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2B7F-8604-F308-B7C8-FE2D3B60D67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13A682E0-A244-E257-2FA8-0B09D03215E7}"/>
              </a:ext>
            </a:extLst>
          </p:cNvPr>
          <p:cNvSpPr>
            <a:spLocks noGrp="1"/>
          </p:cNvSpPr>
          <p:nvPr>
            <p:ph idx="1"/>
          </p:nvPr>
        </p:nvSpPr>
        <p:spPr/>
        <p:txBody>
          <a:bodyPr/>
          <a:lstStyle/>
          <a:p>
            <a:endParaRPr lang="en-IL"/>
          </a:p>
        </p:txBody>
      </p:sp>
      <p:sp>
        <p:nvSpPr>
          <p:cNvPr id="4" name="Slide Number Placeholder 3">
            <a:extLst>
              <a:ext uri="{FF2B5EF4-FFF2-40B4-BE49-F238E27FC236}">
                <a16:creationId xmlns:a16="http://schemas.microsoft.com/office/drawing/2014/main" id="{F6F4FF17-8CCF-DFBD-731F-875C2D202840}"/>
              </a:ext>
            </a:extLst>
          </p:cNvPr>
          <p:cNvSpPr>
            <a:spLocks noGrp="1"/>
          </p:cNvSpPr>
          <p:nvPr>
            <p:ph type="sldNum" sz="quarter" idx="12"/>
          </p:nvPr>
        </p:nvSpPr>
        <p:spPr/>
        <p:txBody>
          <a:bodyPr/>
          <a:lstStyle/>
          <a:p>
            <a:fld id="{16DBD0CC-423F-4B58-AFF5-83B6DD233671}" type="slidenum">
              <a:rPr lang="en-IL" smtClean="0"/>
              <a:t>12</a:t>
            </a:fld>
            <a:endParaRPr lang="en-IL"/>
          </a:p>
        </p:txBody>
      </p:sp>
    </p:spTree>
    <p:extLst>
      <p:ext uri="{BB962C8B-B14F-4D97-AF65-F5344CB8AC3E}">
        <p14:creationId xmlns:p14="http://schemas.microsoft.com/office/powerpoint/2010/main" val="397711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98A116-C760-F1F5-CEBC-9CDDE46C4B98}"/>
              </a:ext>
            </a:extLst>
          </p:cNvPr>
          <p:cNvSpPr>
            <a:spLocks noGrp="1"/>
          </p:cNvSpPr>
          <p:nvPr>
            <p:ph type="sldNum" sz="quarter" idx="12"/>
          </p:nvPr>
        </p:nvSpPr>
        <p:spPr/>
        <p:txBody>
          <a:bodyPr/>
          <a:lstStyle/>
          <a:p>
            <a:fld id="{16DBD0CC-423F-4B58-AFF5-83B6DD233671}" type="slidenum">
              <a:rPr lang="en-IL" smtClean="0"/>
              <a:t>2</a:t>
            </a:fld>
            <a:endParaRPr lang="en-IL"/>
          </a:p>
        </p:txBody>
      </p:sp>
      <p:pic>
        <p:nvPicPr>
          <p:cNvPr id="5" name="videoplayback">
            <a:hlinkClick r:id="" action="ppaction://media"/>
            <a:extLst>
              <a:ext uri="{FF2B5EF4-FFF2-40B4-BE49-F238E27FC236}">
                <a16:creationId xmlns:a16="http://schemas.microsoft.com/office/drawing/2014/main" id="{F0199992-58E2-9682-1717-5D10D240241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225141" y="674700"/>
            <a:ext cx="8930154" cy="5023212"/>
          </a:xfrm>
          <a:prstGeom prst="rect">
            <a:avLst/>
          </a:prstGeom>
        </p:spPr>
      </p:pic>
      <p:pic>
        <p:nvPicPr>
          <p:cNvPr id="7" name="Picture 6">
            <a:extLst>
              <a:ext uri="{FF2B5EF4-FFF2-40B4-BE49-F238E27FC236}">
                <a16:creationId xmlns:a16="http://schemas.microsoft.com/office/drawing/2014/main" id="{42DD28B5-F4A3-4782-4F1D-0A22A0F10859}"/>
              </a:ext>
            </a:extLst>
          </p:cNvPr>
          <p:cNvPicPr>
            <a:picLocks noChangeAspect="1"/>
          </p:cNvPicPr>
          <p:nvPr/>
        </p:nvPicPr>
        <p:blipFill>
          <a:blip r:embed="rId5"/>
          <a:stretch>
            <a:fillRect/>
          </a:stretch>
        </p:blipFill>
        <p:spPr>
          <a:xfrm>
            <a:off x="-1901" y="3429000"/>
            <a:ext cx="2077212" cy="1276253"/>
          </a:xfrm>
          <a:prstGeom prst="rect">
            <a:avLst/>
          </a:prstGeom>
        </p:spPr>
      </p:pic>
    </p:spTree>
    <p:extLst>
      <p:ext uri="{BB962C8B-B14F-4D97-AF65-F5344CB8AC3E}">
        <p14:creationId xmlns:p14="http://schemas.microsoft.com/office/powerpoint/2010/main" val="297371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37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C18A0B-6546-7C69-354A-655D1D58FC78}"/>
              </a:ext>
            </a:extLst>
          </p:cNvPr>
          <p:cNvSpPr>
            <a:spLocks noGrp="1"/>
          </p:cNvSpPr>
          <p:nvPr>
            <p:ph type="sldNum" sz="quarter" idx="12"/>
          </p:nvPr>
        </p:nvSpPr>
        <p:spPr/>
        <p:txBody>
          <a:bodyPr/>
          <a:lstStyle/>
          <a:p>
            <a:fld id="{16DBD0CC-423F-4B58-AFF5-83B6DD233671}" type="slidenum">
              <a:rPr lang="en-IL" smtClean="0"/>
              <a:t>3</a:t>
            </a:fld>
            <a:endParaRPr lang="en-IL"/>
          </a:p>
        </p:txBody>
      </p:sp>
      <p:sp>
        <p:nvSpPr>
          <p:cNvPr id="5" name="TextBox 4">
            <a:extLst>
              <a:ext uri="{FF2B5EF4-FFF2-40B4-BE49-F238E27FC236}">
                <a16:creationId xmlns:a16="http://schemas.microsoft.com/office/drawing/2014/main" id="{70A1717E-7D0D-9BF6-513D-46570E2A1E63}"/>
              </a:ext>
            </a:extLst>
          </p:cNvPr>
          <p:cNvSpPr txBox="1"/>
          <p:nvPr/>
        </p:nvSpPr>
        <p:spPr>
          <a:xfrm>
            <a:off x="827315" y="874455"/>
            <a:ext cx="3624942" cy="2554545"/>
          </a:xfrm>
          <a:prstGeom prst="rect">
            <a:avLst/>
          </a:prstGeom>
          <a:noFill/>
        </p:spPr>
        <p:txBody>
          <a:bodyPr wrap="square" rtlCol="1">
            <a:spAutoFit/>
          </a:bodyPr>
          <a:lstStyle/>
          <a:p>
            <a:r>
              <a:rPr lang="en-US" sz="3200" u="sng" dirty="0"/>
              <a:t>Mission</a:t>
            </a:r>
          </a:p>
          <a:p>
            <a:pPr marL="457200" indent="-457200">
              <a:buFont typeface="Arial" panose="020B0604020202020204" pitchFamily="34" charset="0"/>
              <a:buChar char="•"/>
            </a:pPr>
            <a:r>
              <a:rPr lang="en-US" sz="3200" dirty="0"/>
              <a:t>Reach goals without exceeding uncertainty level</a:t>
            </a:r>
          </a:p>
        </p:txBody>
      </p:sp>
      <p:sp>
        <p:nvSpPr>
          <p:cNvPr id="6" name="TextBox 5">
            <a:extLst>
              <a:ext uri="{FF2B5EF4-FFF2-40B4-BE49-F238E27FC236}">
                <a16:creationId xmlns:a16="http://schemas.microsoft.com/office/drawing/2014/main" id="{F18D7FF4-56B6-69A7-F2CA-881102295208}"/>
              </a:ext>
            </a:extLst>
          </p:cNvPr>
          <p:cNvSpPr txBox="1"/>
          <p:nvPr/>
        </p:nvSpPr>
        <p:spPr>
          <a:xfrm>
            <a:off x="5479262" y="874455"/>
            <a:ext cx="6361678" cy="1569660"/>
          </a:xfrm>
          <a:prstGeom prst="rect">
            <a:avLst/>
          </a:prstGeom>
          <a:noFill/>
        </p:spPr>
        <p:txBody>
          <a:bodyPr wrap="none" rtlCol="1">
            <a:spAutoFit/>
          </a:bodyPr>
          <a:lstStyle/>
          <a:p>
            <a:r>
              <a:rPr lang="en-US" sz="3200" u="sng" dirty="0"/>
              <a:t>Assumptions</a:t>
            </a:r>
          </a:p>
          <a:p>
            <a:pPr marL="457200" indent="-457200">
              <a:buFont typeface="Arial" panose="020B0604020202020204" pitchFamily="34" charset="0"/>
              <a:buChar char="•"/>
            </a:pPr>
            <a:r>
              <a:rPr lang="en-US" sz="3200" dirty="0"/>
              <a:t>Unknown Environments </a:t>
            </a:r>
          </a:p>
          <a:p>
            <a:pPr marL="457200" indent="-457200">
              <a:buFont typeface="Arial" panose="020B0604020202020204" pitchFamily="34" charset="0"/>
              <a:buChar char="•"/>
            </a:pPr>
            <a:r>
              <a:rPr lang="en-US" sz="3200" dirty="0"/>
              <a:t>Maximum Likelihood observations</a:t>
            </a:r>
            <a:endParaRPr lang="he-IL" sz="3200" dirty="0"/>
          </a:p>
        </p:txBody>
      </p:sp>
    </p:spTree>
    <p:extLst>
      <p:ext uri="{BB962C8B-B14F-4D97-AF65-F5344CB8AC3E}">
        <p14:creationId xmlns:p14="http://schemas.microsoft.com/office/powerpoint/2010/main" val="409669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D59266-F2C5-5003-916F-0F535269E3D6}"/>
              </a:ext>
            </a:extLst>
          </p:cNvPr>
          <p:cNvSpPr>
            <a:spLocks noGrp="1"/>
          </p:cNvSpPr>
          <p:nvPr>
            <p:ph type="sldNum" sz="quarter" idx="12"/>
          </p:nvPr>
        </p:nvSpPr>
        <p:spPr/>
        <p:txBody>
          <a:bodyPr/>
          <a:lstStyle/>
          <a:p>
            <a:fld id="{16DBD0CC-423F-4B58-AFF5-83B6DD233671}" type="slidenum">
              <a:rPr lang="en-IL" smtClean="0"/>
              <a:t>4</a:t>
            </a:fld>
            <a:endParaRPr lang="en-IL"/>
          </a:p>
        </p:txBody>
      </p:sp>
      <p:pic>
        <p:nvPicPr>
          <p:cNvPr id="6" name="Picture 5">
            <a:extLst>
              <a:ext uri="{FF2B5EF4-FFF2-40B4-BE49-F238E27FC236}">
                <a16:creationId xmlns:a16="http://schemas.microsoft.com/office/drawing/2014/main" id="{65E343FF-81C3-8B9A-19A5-5E64CE646F5F}"/>
              </a:ext>
            </a:extLst>
          </p:cNvPr>
          <p:cNvPicPr>
            <a:picLocks noChangeAspect="1"/>
          </p:cNvPicPr>
          <p:nvPr/>
        </p:nvPicPr>
        <p:blipFill>
          <a:blip r:embed="rId2"/>
          <a:stretch>
            <a:fillRect/>
          </a:stretch>
        </p:blipFill>
        <p:spPr>
          <a:xfrm>
            <a:off x="6531428" y="1624012"/>
            <a:ext cx="5800725" cy="3762375"/>
          </a:xfrm>
          <a:prstGeom prst="rect">
            <a:avLst/>
          </a:prstGeom>
        </p:spPr>
      </p:pic>
      <p:pic>
        <p:nvPicPr>
          <p:cNvPr id="8" name="Picture 7">
            <a:extLst>
              <a:ext uri="{FF2B5EF4-FFF2-40B4-BE49-F238E27FC236}">
                <a16:creationId xmlns:a16="http://schemas.microsoft.com/office/drawing/2014/main" id="{ECF49772-D89E-8B19-5397-CF9D541117CE}"/>
              </a:ext>
            </a:extLst>
          </p:cNvPr>
          <p:cNvPicPr>
            <a:picLocks noChangeAspect="1"/>
          </p:cNvPicPr>
          <p:nvPr/>
        </p:nvPicPr>
        <p:blipFill>
          <a:blip r:embed="rId3"/>
          <a:stretch>
            <a:fillRect/>
          </a:stretch>
        </p:blipFill>
        <p:spPr>
          <a:xfrm>
            <a:off x="170771" y="654049"/>
            <a:ext cx="7144430" cy="1108184"/>
          </a:xfrm>
          <a:prstGeom prst="rect">
            <a:avLst/>
          </a:prstGeom>
        </p:spPr>
      </p:pic>
      <p:pic>
        <p:nvPicPr>
          <p:cNvPr id="10" name="Picture 9">
            <a:extLst>
              <a:ext uri="{FF2B5EF4-FFF2-40B4-BE49-F238E27FC236}">
                <a16:creationId xmlns:a16="http://schemas.microsoft.com/office/drawing/2014/main" id="{585BCFF6-AA28-923B-1B4B-3977EDC8D3ED}"/>
              </a:ext>
            </a:extLst>
          </p:cNvPr>
          <p:cNvPicPr>
            <a:picLocks noChangeAspect="1"/>
          </p:cNvPicPr>
          <p:nvPr/>
        </p:nvPicPr>
        <p:blipFill>
          <a:blip r:embed="rId4"/>
          <a:stretch>
            <a:fillRect/>
          </a:stretch>
        </p:blipFill>
        <p:spPr>
          <a:xfrm>
            <a:off x="866775" y="2448605"/>
            <a:ext cx="5229225" cy="828675"/>
          </a:xfrm>
          <a:prstGeom prst="rect">
            <a:avLst/>
          </a:prstGeom>
        </p:spPr>
      </p:pic>
    </p:spTree>
    <p:extLst>
      <p:ext uri="{BB962C8B-B14F-4D97-AF65-F5344CB8AC3E}">
        <p14:creationId xmlns:p14="http://schemas.microsoft.com/office/powerpoint/2010/main" val="420277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8E4BAD-2C84-3F7E-9871-5B62D45C7629}"/>
              </a:ext>
            </a:extLst>
          </p:cNvPr>
          <p:cNvSpPr>
            <a:spLocks noGrp="1"/>
          </p:cNvSpPr>
          <p:nvPr>
            <p:ph type="sldNum" sz="quarter" idx="12"/>
          </p:nvPr>
        </p:nvSpPr>
        <p:spPr/>
        <p:txBody>
          <a:bodyPr/>
          <a:lstStyle/>
          <a:p>
            <a:fld id="{16DBD0CC-423F-4B58-AFF5-83B6DD233671}" type="slidenum">
              <a:rPr lang="en-IL" smtClean="0"/>
              <a:t>5</a:t>
            </a:fld>
            <a:endParaRPr lang="en-IL"/>
          </a:p>
        </p:txBody>
      </p:sp>
      <p:pic>
        <p:nvPicPr>
          <p:cNvPr id="6" name="Picture 5">
            <a:extLst>
              <a:ext uri="{FF2B5EF4-FFF2-40B4-BE49-F238E27FC236}">
                <a16:creationId xmlns:a16="http://schemas.microsoft.com/office/drawing/2014/main" id="{3E15B96D-21C3-32EE-7F25-A70D1D34D01D}"/>
              </a:ext>
            </a:extLst>
          </p:cNvPr>
          <p:cNvPicPr>
            <a:picLocks noChangeAspect="1"/>
          </p:cNvPicPr>
          <p:nvPr/>
        </p:nvPicPr>
        <p:blipFill>
          <a:blip r:embed="rId2"/>
          <a:stretch>
            <a:fillRect/>
          </a:stretch>
        </p:blipFill>
        <p:spPr>
          <a:xfrm>
            <a:off x="1257300" y="990600"/>
            <a:ext cx="8724900" cy="2438400"/>
          </a:xfrm>
          <a:prstGeom prst="rect">
            <a:avLst/>
          </a:prstGeom>
        </p:spPr>
      </p:pic>
      <p:pic>
        <p:nvPicPr>
          <p:cNvPr id="8" name="Picture 7">
            <a:extLst>
              <a:ext uri="{FF2B5EF4-FFF2-40B4-BE49-F238E27FC236}">
                <a16:creationId xmlns:a16="http://schemas.microsoft.com/office/drawing/2014/main" id="{8A4399E5-FC8B-4102-298F-EF33FD976866}"/>
              </a:ext>
            </a:extLst>
          </p:cNvPr>
          <p:cNvPicPr>
            <a:picLocks noChangeAspect="1"/>
          </p:cNvPicPr>
          <p:nvPr/>
        </p:nvPicPr>
        <p:blipFill>
          <a:blip r:embed="rId3"/>
          <a:stretch>
            <a:fillRect/>
          </a:stretch>
        </p:blipFill>
        <p:spPr>
          <a:xfrm>
            <a:off x="2119312" y="4040640"/>
            <a:ext cx="7953375" cy="1019175"/>
          </a:xfrm>
          <a:prstGeom prst="rect">
            <a:avLst/>
          </a:prstGeom>
        </p:spPr>
      </p:pic>
      <p:pic>
        <p:nvPicPr>
          <p:cNvPr id="10" name="Picture 9">
            <a:extLst>
              <a:ext uri="{FF2B5EF4-FFF2-40B4-BE49-F238E27FC236}">
                <a16:creationId xmlns:a16="http://schemas.microsoft.com/office/drawing/2014/main" id="{867173D8-1F05-9F15-7C1E-BD0AFB365917}"/>
              </a:ext>
            </a:extLst>
          </p:cNvPr>
          <p:cNvPicPr>
            <a:picLocks noChangeAspect="1"/>
          </p:cNvPicPr>
          <p:nvPr/>
        </p:nvPicPr>
        <p:blipFill>
          <a:blip r:embed="rId4"/>
          <a:stretch>
            <a:fillRect/>
          </a:stretch>
        </p:blipFill>
        <p:spPr>
          <a:xfrm>
            <a:off x="1695449" y="5265170"/>
            <a:ext cx="8801100" cy="885825"/>
          </a:xfrm>
          <a:prstGeom prst="rect">
            <a:avLst/>
          </a:prstGeom>
        </p:spPr>
      </p:pic>
    </p:spTree>
    <p:extLst>
      <p:ext uri="{BB962C8B-B14F-4D97-AF65-F5344CB8AC3E}">
        <p14:creationId xmlns:p14="http://schemas.microsoft.com/office/powerpoint/2010/main" val="183505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3C5DD9-E08C-9E8D-7A8D-7529F98163D6}"/>
              </a:ext>
            </a:extLst>
          </p:cNvPr>
          <p:cNvSpPr>
            <a:spLocks noGrp="1"/>
          </p:cNvSpPr>
          <p:nvPr>
            <p:ph type="sldNum" sz="quarter" idx="12"/>
          </p:nvPr>
        </p:nvSpPr>
        <p:spPr/>
        <p:txBody>
          <a:bodyPr/>
          <a:lstStyle/>
          <a:p>
            <a:fld id="{16DBD0CC-423F-4B58-AFF5-83B6DD233671}" type="slidenum">
              <a:rPr lang="en-IL" smtClean="0"/>
              <a:t>6</a:t>
            </a:fld>
            <a:endParaRPr lang="en-IL"/>
          </a:p>
        </p:txBody>
      </p:sp>
      <p:pic>
        <p:nvPicPr>
          <p:cNvPr id="6" name="Picture 5">
            <a:extLst>
              <a:ext uri="{FF2B5EF4-FFF2-40B4-BE49-F238E27FC236}">
                <a16:creationId xmlns:a16="http://schemas.microsoft.com/office/drawing/2014/main" id="{DAD140C9-D1F1-3819-2455-375E99DCEB20}"/>
              </a:ext>
            </a:extLst>
          </p:cNvPr>
          <p:cNvPicPr>
            <a:picLocks noChangeAspect="1"/>
          </p:cNvPicPr>
          <p:nvPr/>
        </p:nvPicPr>
        <p:blipFill>
          <a:blip r:embed="rId2"/>
          <a:stretch>
            <a:fillRect/>
          </a:stretch>
        </p:blipFill>
        <p:spPr>
          <a:xfrm>
            <a:off x="1527401" y="125413"/>
            <a:ext cx="9420225" cy="4619625"/>
          </a:xfrm>
          <a:prstGeom prst="rect">
            <a:avLst/>
          </a:prstGeom>
        </p:spPr>
      </p:pic>
      <p:pic>
        <p:nvPicPr>
          <p:cNvPr id="8" name="Picture 7">
            <a:extLst>
              <a:ext uri="{FF2B5EF4-FFF2-40B4-BE49-F238E27FC236}">
                <a16:creationId xmlns:a16="http://schemas.microsoft.com/office/drawing/2014/main" id="{AA9D8F9C-3A34-D6C8-F404-D817A7A9033B}"/>
              </a:ext>
            </a:extLst>
          </p:cNvPr>
          <p:cNvPicPr>
            <a:picLocks noChangeAspect="1"/>
          </p:cNvPicPr>
          <p:nvPr/>
        </p:nvPicPr>
        <p:blipFill>
          <a:blip r:embed="rId3"/>
          <a:stretch>
            <a:fillRect/>
          </a:stretch>
        </p:blipFill>
        <p:spPr>
          <a:xfrm>
            <a:off x="3689575" y="4929187"/>
            <a:ext cx="4467225" cy="838200"/>
          </a:xfrm>
          <a:prstGeom prst="rect">
            <a:avLst/>
          </a:prstGeom>
        </p:spPr>
      </p:pic>
      <p:pic>
        <p:nvPicPr>
          <p:cNvPr id="9" name="Picture 8">
            <a:extLst>
              <a:ext uri="{FF2B5EF4-FFF2-40B4-BE49-F238E27FC236}">
                <a16:creationId xmlns:a16="http://schemas.microsoft.com/office/drawing/2014/main" id="{DD23F7BA-DB90-CE7F-A938-2669268EEFCD}"/>
              </a:ext>
            </a:extLst>
          </p:cNvPr>
          <p:cNvPicPr>
            <a:picLocks noChangeAspect="1"/>
          </p:cNvPicPr>
          <p:nvPr/>
        </p:nvPicPr>
        <p:blipFill>
          <a:blip r:embed="rId4"/>
          <a:stretch>
            <a:fillRect/>
          </a:stretch>
        </p:blipFill>
        <p:spPr>
          <a:xfrm>
            <a:off x="3775300" y="5951536"/>
            <a:ext cx="4381500" cy="752475"/>
          </a:xfrm>
          <a:prstGeom prst="rect">
            <a:avLst/>
          </a:prstGeom>
        </p:spPr>
      </p:pic>
    </p:spTree>
    <p:extLst>
      <p:ext uri="{BB962C8B-B14F-4D97-AF65-F5344CB8AC3E}">
        <p14:creationId xmlns:p14="http://schemas.microsoft.com/office/powerpoint/2010/main" val="114913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8805-F705-98DE-0500-E002FD2B085B}"/>
              </a:ext>
            </a:extLst>
          </p:cNvPr>
          <p:cNvSpPr>
            <a:spLocks noGrp="1"/>
          </p:cNvSpPr>
          <p:nvPr>
            <p:ph type="title"/>
          </p:nvPr>
        </p:nvSpPr>
        <p:spPr/>
        <p:txBody>
          <a:bodyPr/>
          <a:lstStyle/>
          <a:p>
            <a:pPr algn="ctr"/>
            <a:r>
              <a:rPr lang="en-US" dirty="0"/>
              <a:t>Planning in the GBS</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2A5E41-55B3-3A4E-984B-E8B457142952}"/>
                  </a:ext>
                </a:extLst>
              </p:cNvPr>
              <p:cNvSpPr>
                <a:spLocks noGrp="1"/>
              </p:cNvSpPr>
              <p:nvPr>
                <p:ph idx="1"/>
              </p:nvPr>
            </p:nvSpPr>
            <p:spPr>
              <a:xfrm>
                <a:off x="270445" y="1810132"/>
                <a:ext cx="10986554" cy="4546218"/>
              </a:xfrm>
            </p:spPr>
            <p:txBody>
              <a:bodyPr>
                <a:normAutofit/>
              </a:bodyPr>
              <a:lstStyle/>
              <a:p>
                <a:pPr algn="l"/>
                <a:r>
                  <a:rPr lang="en-US" b="0" i="0" u="none" strike="noStrike" baseline="0" dirty="0">
                    <a:latin typeface="SFRM1000"/>
                  </a:rPr>
                  <a:t>At planning time </a:t>
                </a:r>
                <a14:m>
                  <m:oMath xmlns:m="http://schemas.openxmlformats.org/officeDocument/2006/math">
                    <m:sSub>
                      <m:sSubPr>
                        <m:ctrlPr>
                          <a:rPr lang="en-US" b="0" i="1" u="none" strike="noStrike" baseline="0" smtClean="0">
                            <a:latin typeface="Cambria Math" panose="02040503050406030204" pitchFamily="18" charset="0"/>
                          </a:rPr>
                        </m:ctrlPr>
                      </m:sSubPr>
                      <m:e>
                        <m:r>
                          <a:rPr lang="en-US" b="0" i="1" u="none" strike="noStrike" baseline="0" smtClean="0">
                            <a:latin typeface="Cambria Math" panose="02040503050406030204" pitchFamily="18" charset="0"/>
                          </a:rPr>
                          <m:t>𝑡</m:t>
                        </m:r>
                      </m:e>
                      <m:sub>
                        <m:r>
                          <a:rPr lang="en-US" b="0" i="1" u="none" strike="noStrike" baseline="0" smtClean="0">
                            <a:latin typeface="Cambria Math" panose="02040503050406030204" pitchFamily="18" charset="0"/>
                          </a:rPr>
                          <m:t>𝑘</m:t>
                        </m:r>
                      </m:sub>
                    </m:sSub>
                  </m:oMath>
                </a14:m>
                <a:r>
                  <a:rPr lang="en-US" b="0" i="0" u="none" strike="noStrike" baseline="0" dirty="0">
                    <a:latin typeface="SFRM1000"/>
                  </a:rPr>
                  <a:t>, the</a:t>
                </a:r>
                <a:r>
                  <a:rPr lang="en-US" b="0" i="0" u="none" strike="noStrike" dirty="0">
                    <a:latin typeface="SFRM1000"/>
                  </a:rPr>
                  <a:t> optimal control minimizes an objective</a:t>
                </a:r>
              </a:p>
              <a:p>
                <a:pPr marL="0" indent="0" algn="l">
                  <a:buNone/>
                </a:pPr>
                <a:r>
                  <a:rPr lang="en-US" b="0" i="0" u="none" strike="noStrike" dirty="0">
                    <a:latin typeface="SFRM1000"/>
                  </a:rPr>
                  <a:t>   </a:t>
                </a:r>
                <a14:m>
                  <m:oMath xmlns:m="http://schemas.openxmlformats.org/officeDocument/2006/math">
                    <m:sSub>
                      <m:sSubPr>
                        <m:ctrlPr>
                          <a:rPr lang="en-US" b="0" i="1" u="none" strike="noStrike" smtClean="0">
                            <a:latin typeface="Cambria Math" panose="02040503050406030204" pitchFamily="18" charset="0"/>
                          </a:rPr>
                        </m:ctrlPr>
                      </m:sSubPr>
                      <m:e>
                        <m:r>
                          <a:rPr lang="en-US" b="0" i="1" u="none" strike="noStrike" smtClean="0">
                            <a:latin typeface="Cambria Math" panose="02040503050406030204" pitchFamily="18" charset="0"/>
                          </a:rPr>
                          <m:t>𝐽</m:t>
                        </m:r>
                      </m:e>
                      <m:sub>
                        <m:r>
                          <a:rPr lang="en-US" b="0" i="1" u="none" strike="noStrike" smtClean="0">
                            <a:latin typeface="Cambria Math" panose="02040503050406030204" pitchFamily="18" charset="0"/>
                          </a:rPr>
                          <m:t>𝑘</m:t>
                        </m:r>
                      </m:sub>
                    </m:sSub>
                    <m:r>
                      <a:rPr lang="en-US" b="0" i="1" u="none" strike="noStrike" smtClean="0">
                        <a:latin typeface="Cambria Math" panose="02040503050406030204" pitchFamily="18" charset="0"/>
                      </a:rPr>
                      <m:t>(</m:t>
                    </m:r>
                    <m:sSub>
                      <m:sSubPr>
                        <m:ctrlPr>
                          <a:rPr lang="en-US" b="0" i="1" u="none" strike="noStrike" smtClean="0">
                            <a:latin typeface="Cambria Math" panose="02040503050406030204" pitchFamily="18" charset="0"/>
                          </a:rPr>
                        </m:ctrlPr>
                      </m:sSubPr>
                      <m:e>
                        <m:r>
                          <a:rPr lang="en-US" b="0" i="1" u="none" strike="noStrike" smtClean="0">
                            <a:latin typeface="Cambria Math" panose="02040503050406030204" pitchFamily="18" charset="0"/>
                          </a:rPr>
                          <m:t>𝑢</m:t>
                        </m:r>
                      </m:e>
                      <m:sub>
                        <m:r>
                          <a:rPr lang="en-US" b="0" i="1" u="none" strike="noStrike" smtClean="0">
                            <a:latin typeface="Cambria Math" panose="02040503050406030204" pitchFamily="18" charset="0"/>
                          </a:rPr>
                          <m:t>𝑘</m:t>
                        </m:r>
                        <m:r>
                          <a:rPr lang="en-US" b="0" i="1" u="none" strike="noStrike" smtClean="0">
                            <a:latin typeface="Cambria Math" panose="02040503050406030204" pitchFamily="18" charset="0"/>
                          </a:rPr>
                          <m:t>:</m:t>
                        </m:r>
                        <m:r>
                          <a:rPr lang="en-US" b="0" i="1" u="none" strike="noStrike" smtClean="0">
                            <a:latin typeface="Cambria Math" panose="02040503050406030204" pitchFamily="18" charset="0"/>
                          </a:rPr>
                          <m:t>𝑘</m:t>
                        </m:r>
                        <m:r>
                          <a:rPr lang="en-US" b="0" i="1" u="none" strike="noStrike" smtClean="0">
                            <a:latin typeface="Cambria Math" panose="02040503050406030204" pitchFamily="18" charset="0"/>
                          </a:rPr>
                          <m:t>+</m:t>
                        </m:r>
                        <m:r>
                          <a:rPr lang="en-US" b="0" i="1" u="none" strike="noStrike" smtClean="0">
                            <a:latin typeface="Cambria Math" panose="02040503050406030204" pitchFamily="18" charset="0"/>
                          </a:rPr>
                          <m:t>𝐿</m:t>
                        </m:r>
                        <m:r>
                          <a:rPr lang="en-US" b="0" i="1" u="none" strike="noStrike" smtClean="0">
                            <a:latin typeface="Cambria Math" panose="02040503050406030204" pitchFamily="18" charset="0"/>
                          </a:rPr>
                          <m:t>−</m:t>
                        </m:r>
                        <m:r>
                          <a:rPr lang="en-US" b="0" i="1" u="none" strike="noStrike" smtClean="0">
                            <a:latin typeface="Cambria Math" panose="02040503050406030204" pitchFamily="18" charset="0"/>
                          </a:rPr>
                          <m:t>1</m:t>
                        </m:r>
                      </m:sub>
                    </m:sSub>
                  </m:oMath>
                </a14:m>
                <a:r>
                  <a:rPr lang="en-US" b="0" i="0" u="none" strike="noStrike" baseline="0" dirty="0">
                    <a:latin typeface="SFRM1000"/>
                  </a:rPr>
                  <a:t>) for </a:t>
                </a:r>
                <a14:m>
                  <m:oMath xmlns:m="http://schemas.openxmlformats.org/officeDocument/2006/math">
                    <m:r>
                      <a:rPr lang="en-US" b="0" i="1" u="none" strike="noStrike" baseline="0" smtClean="0">
                        <a:latin typeface="Cambria Math" panose="02040503050406030204" pitchFamily="18" charset="0"/>
                      </a:rPr>
                      <m:t>𝐿</m:t>
                    </m:r>
                  </m:oMath>
                </a14:m>
                <a:r>
                  <a:rPr lang="en-US" b="0" i="0" u="none" strike="noStrike" baseline="0" dirty="0">
                    <a:latin typeface="SFRM1000"/>
                  </a:rPr>
                  <a:t> look</a:t>
                </a:r>
                <a:r>
                  <a:rPr lang="en-US" b="0" i="0" u="none" strike="noStrike" dirty="0">
                    <a:latin typeface="SFRM1000"/>
                  </a:rPr>
                  <a:t> ahead steps:</a:t>
                </a:r>
                <a:endParaRPr lang="en-US" b="0" i="0" u="none" strike="noStrike" baseline="0" dirty="0">
                  <a:latin typeface="SFRM1000"/>
                </a:endParaRPr>
              </a:p>
              <a:p>
                <a:pPr marL="0" indent="0" algn="l">
                  <a:buNone/>
                </a:pPr>
                <a:endParaRPr lang="en-US" dirty="0">
                  <a:latin typeface="SFRM1000"/>
                </a:endParaRPr>
              </a:p>
              <a:p>
                <a:pPr marL="0" indent="0" algn="l">
                  <a:buNone/>
                </a:pPr>
                <a:endParaRPr lang="en-US" sz="2200" dirty="0">
                  <a:latin typeface="SFRM1000"/>
                  <a:ea typeface="Cambria Math" panose="02040503050406030204" pitchFamily="18" charset="0"/>
                </a:endParaRPr>
              </a:p>
              <a:p>
                <a:pPr marL="0" indent="0" algn="l">
                  <a:buNone/>
                </a:pPr>
                <a:endParaRPr lang="en-US" sz="2200" dirty="0">
                  <a:latin typeface="SFRM1000"/>
                  <a:ea typeface="Cambria Math" panose="02040503050406030204" pitchFamily="18" charset="0"/>
                </a:endParaRPr>
              </a:p>
              <a:p>
                <a:pPr marL="0" indent="0" algn="l">
                  <a:buNone/>
                </a:pPr>
                <a:endParaRPr lang="en-US" sz="2200" dirty="0">
                  <a:latin typeface="SFRM1000"/>
                  <a:ea typeface="Cambria Math" panose="02040503050406030204" pitchFamily="18" charset="0"/>
                </a:endParaRPr>
              </a:p>
              <a:p>
                <a:pPr marL="457200" lvl="1" indent="0">
                  <a:buNone/>
                </a:pPr>
                <a:r>
                  <a:rPr lang="en-US" sz="1800" dirty="0">
                    <a:latin typeface="SFRM1000"/>
                    <a:ea typeface="Cambria Math" panose="02040503050406030204" pitchFamily="18" charset="0"/>
                  </a:rPr>
                  <a:t>reminder: </a:t>
                </a:r>
              </a:p>
              <a:p>
                <a:pPr marL="0" indent="0" algn="l">
                  <a:buNone/>
                </a:pPr>
                <a:endParaRPr lang="en-US" sz="2200" dirty="0">
                  <a:latin typeface="SFRM1000"/>
                  <a:ea typeface="Cambria Math" panose="02040503050406030204" pitchFamily="18" charset="0"/>
                </a:endParaRPr>
              </a:p>
              <a:p>
                <a:pPr lvl="1"/>
                <a:r>
                  <a:rPr lang="en-US" sz="1800" dirty="0">
                    <a:latin typeface="SFRM1000"/>
                    <a:ea typeface="Cambria Math" panose="02040503050406030204" pitchFamily="18" charset="0"/>
                  </a:rPr>
                  <a:t>The objective involves </a:t>
                </a:r>
                <a14:m>
                  <m:oMath xmlns:m="http://schemas.openxmlformats.org/officeDocument/2006/math">
                    <m:r>
                      <a:rPr lang="en-US" sz="1800" b="0" i="1" smtClean="0">
                        <a:latin typeface="Cambria Math" panose="02040503050406030204" pitchFamily="18" charset="0"/>
                        <a:ea typeface="Cambria Math" panose="02040503050406030204" pitchFamily="18" charset="0"/>
                      </a:rPr>
                      <m:t>𝐿</m:t>
                    </m:r>
                    <m:r>
                      <a:rPr lang="en-US" sz="1800" b="0" i="0" smtClean="0">
                        <a:latin typeface="Cambria Math" panose="02040503050406030204" pitchFamily="18" charset="0"/>
                        <a:ea typeface="Cambria Math" panose="02040503050406030204" pitchFamily="18" charset="0"/>
                      </a:rPr>
                      <m:t> </m:t>
                    </m:r>
                  </m:oMath>
                </a14:m>
                <a:r>
                  <a:rPr lang="en-US" sz="1800" dirty="0">
                    <a:latin typeface="SFRM1000"/>
                    <a:ea typeface="Cambria Math" panose="02040503050406030204" pitchFamily="18" charset="0"/>
                  </a:rPr>
                  <a:t>immediate cost functions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𝑙</m:t>
                        </m:r>
                      </m:sub>
                    </m:sSub>
                  </m:oMath>
                </a14:m>
                <a:r>
                  <a:rPr lang="en-US" sz="1800" dirty="0">
                    <a:latin typeface="SFRM1000"/>
                    <a:ea typeface="Cambria Math" panose="02040503050406030204" pitchFamily="18" charset="0"/>
                  </a:rPr>
                  <a:t>, one for each look-ahead step.</a:t>
                </a:r>
              </a:p>
              <a:p>
                <a:pPr lvl="1"/>
                <a:r>
                  <a:rPr lang="en-US" sz="1800" dirty="0">
                    <a:latin typeface="SFRM1000"/>
                    <a:ea typeface="Cambria Math" panose="02040503050406030204" pitchFamily="18" charset="0"/>
                  </a:rPr>
                  <a:t>The subscript </a:t>
                </a:r>
                <a14:m>
                  <m:oMath xmlns:m="http://schemas.openxmlformats.org/officeDocument/2006/math">
                    <m:r>
                      <a:rPr lang="en-US" sz="1800" b="0" i="1" smtClean="0">
                        <a:latin typeface="Cambria Math" panose="02040503050406030204" pitchFamily="18" charset="0"/>
                        <a:ea typeface="Cambria Math" panose="02040503050406030204" pitchFamily="18" charset="0"/>
                      </a:rPr>
                      <m:t>𝑘</m:t>
                    </m:r>
                  </m:oMath>
                </a14:m>
                <a:r>
                  <a:rPr lang="en-US" sz="1800" dirty="0">
                    <a:latin typeface="SFRM1000"/>
                    <a:ea typeface="Cambria Math" panose="02040503050406030204" pitchFamily="18" charset="0"/>
                  </a:rPr>
                  <a:t> in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𝐽</m:t>
                        </m:r>
                      </m:e>
                      <m:sub>
                        <m:r>
                          <a:rPr lang="en-US" sz="1800" b="0" i="1" smtClean="0">
                            <a:latin typeface="Cambria Math" panose="02040503050406030204" pitchFamily="18" charset="0"/>
                            <a:ea typeface="Cambria Math" panose="02040503050406030204" pitchFamily="18" charset="0"/>
                          </a:rPr>
                          <m:t>𝑘</m:t>
                        </m:r>
                      </m:sub>
                    </m:sSub>
                  </m:oMath>
                </a14:m>
                <a:r>
                  <a:rPr lang="en-US" sz="1800" dirty="0">
                    <a:latin typeface="SFRM1000"/>
                    <a:ea typeface="Cambria Math" panose="02040503050406030204" pitchFamily="18" charset="0"/>
                  </a:rPr>
                  <a:t> to remark that the objective function depends on the generalized belief </a:t>
                </a:r>
                <a14:m>
                  <m:oMath xmlns:m="http://schemas.openxmlformats.org/officeDocument/2006/math">
                    <m:r>
                      <a:rPr lang="en-US" sz="1800" b="0" i="1" smtClean="0">
                        <a:latin typeface="Cambria Math" panose="02040503050406030204" pitchFamily="18" charset="0"/>
                        <a:ea typeface="Cambria Math" panose="02040503050406030204" pitchFamily="18" charset="0"/>
                      </a:rPr>
                      <m:t>𝑔𝑏</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m:t>
                    </m:r>
                  </m:oMath>
                </a14:m>
                <a:r>
                  <a:rPr lang="en-US" sz="1800" dirty="0">
                    <a:latin typeface="SFRM1000"/>
                    <a:ea typeface="Cambria Math" panose="02040503050406030204" pitchFamily="18" charset="0"/>
                  </a:rPr>
                  <a:t> at planning time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𝑡</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m:t>
                    </m:r>
                  </m:oMath>
                </a14:m>
                <a:endParaRPr lang="en-US" sz="1800" dirty="0">
                  <a:latin typeface="SFRM100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762A5E41-55B3-3A4E-984B-E8B457142952}"/>
                  </a:ext>
                </a:extLst>
              </p:cNvPr>
              <p:cNvSpPr>
                <a:spLocks noGrp="1" noRot="1" noChangeAspect="1" noMove="1" noResize="1" noEditPoints="1" noAdjustHandles="1" noChangeArrowheads="1" noChangeShapeType="1" noTextEdit="1"/>
              </p:cNvSpPr>
              <p:nvPr>
                <p:ph idx="1"/>
              </p:nvPr>
            </p:nvSpPr>
            <p:spPr>
              <a:xfrm>
                <a:off x="270445" y="1810132"/>
                <a:ext cx="10986554" cy="4546218"/>
              </a:xfrm>
              <a:blipFill>
                <a:blip r:embed="rId3"/>
                <a:stretch>
                  <a:fillRect l="-998" t="-2279"/>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8ADD4313-FF8A-78CC-99DD-869D60CA4FB7}"/>
              </a:ext>
            </a:extLst>
          </p:cNvPr>
          <p:cNvSpPr>
            <a:spLocks noGrp="1"/>
          </p:cNvSpPr>
          <p:nvPr>
            <p:ph type="sldNum" sz="quarter" idx="12"/>
          </p:nvPr>
        </p:nvSpPr>
        <p:spPr/>
        <p:txBody>
          <a:bodyPr/>
          <a:lstStyle/>
          <a:p>
            <a:fld id="{16DBD0CC-423F-4B58-AFF5-83B6DD233671}" type="slidenum">
              <a:rPr lang="en-IL" smtClean="0"/>
              <a:t>7</a:t>
            </a:fld>
            <a:endParaRPr lang="en-IL"/>
          </a:p>
        </p:txBody>
      </p:sp>
      <p:pic>
        <p:nvPicPr>
          <p:cNvPr id="10" name="Picture 9">
            <a:extLst>
              <a:ext uri="{FF2B5EF4-FFF2-40B4-BE49-F238E27FC236}">
                <a16:creationId xmlns:a16="http://schemas.microsoft.com/office/drawing/2014/main" id="{8B01ECD2-B166-3FB8-1F2E-680288CD2D93}"/>
              </a:ext>
            </a:extLst>
          </p:cNvPr>
          <p:cNvPicPr>
            <a:picLocks noChangeAspect="1"/>
          </p:cNvPicPr>
          <p:nvPr/>
        </p:nvPicPr>
        <p:blipFill>
          <a:blip r:embed="rId4"/>
          <a:stretch>
            <a:fillRect/>
          </a:stretch>
        </p:blipFill>
        <p:spPr>
          <a:xfrm>
            <a:off x="2365848" y="4398865"/>
            <a:ext cx="6173061" cy="685896"/>
          </a:xfrm>
          <a:prstGeom prst="rect">
            <a:avLst/>
          </a:prstGeom>
        </p:spPr>
      </p:pic>
      <p:pic>
        <p:nvPicPr>
          <p:cNvPr id="12" name="Picture 11">
            <a:extLst>
              <a:ext uri="{FF2B5EF4-FFF2-40B4-BE49-F238E27FC236}">
                <a16:creationId xmlns:a16="http://schemas.microsoft.com/office/drawing/2014/main" id="{1E34773F-D8B5-60BC-4543-0EDCAE165648}"/>
              </a:ext>
            </a:extLst>
          </p:cNvPr>
          <p:cNvPicPr>
            <a:picLocks noChangeAspect="1"/>
          </p:cNvPicPr>
          <p:nvPr/>
        </p:nvPicPr>
        <p:blipFill>
          <a:blip r:embed="rId5"/>
          <a:stretch>
            <a:fillRect/>
          </a:stretch>
        </p:blipFill>
        <p:spPr>
          <a:xfrm>
            <a:off x="529850" y="2704416"/>
            <a:ext cx="11296891" cy="1291541"/>
          </a:xfrm>
          <a:prstGeom prst="rect">
            <a:avLst/>
          </a:prstGeom>
        </p:spPr>
      </p:pic>
    </p:spTree>
    <p:extLst>
      <p:ext uri="{BB962C8B-B14F-4D97-AF65-F5344CB8AC3E}">
        <p14:creationId xmlns:p14="http://schemas.microsoft.com/office/powerpoint/2010/main" val="249134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3111-665A-5F88-4A59-0E1CEB8D197E}"/>
              </a:ext>
            </a:extLst>
          </p:cNvPr>
          <p:cNvSpPr>
            <a:spLocks noGrp="1"/>
          </p:cNvSpPr>
          <p:nvPr>
            <p:ph type="title"/>
          </p:nvPr>
        </p:nvSpPr>
        <p:spPr/>
        <p:txBody>
          <a:bodyPr/>
          <a:lstStyle/>
          <a:p>
            <a:pPr algn="ctr"/>
            <a:r>
              <a:rPr lang="en-US" dirty="0"/>
              <a:t>Planning in the GBS</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6F0385-311E-6342-96C7-BEFD6B1FD746}"/>
                  </a:ext>
                </a:extLst>
              </p:cNvPr>
              <p:cNvSpPr>
                <a:spLocks noGrp="1"/>
              </p:cNvSpPr>
              <p:nvPr>
                <p:ph idx="1"/>
              </p:nvPr>
            </p:nvSpPr>
            <p:spPr/>
            <p:txBody>
              <a:bodyPr/>
              <a:lstStyle/>
              <a:p>
                <a:r>
                  <a:rPr lang="en-US" dirty="0"/>
                  <a:t>We can see in the objective that the expectation is taken to account for all the possible observations during the planning lag. Since these are not given at planning time and are stochastic, each immediate cost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𝑙</m:t>
                        </m:r>
                      </m:sub>
                    </m:sSub>
                  </m:oMath>
                </a14:m>
                <a:r>
                  <a:rPr lang="en-US" dirty="0"/>
                  <a:t> may involve ant subset of states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sub>
                      <m:sup>
                        <m:r>
                          <a:rPr lang="en-US" b="0" i="1" smtClean="0">
                            <a:latin typeface="Cambria Math" panose="02040503050406030204" pitchFamily="18" charset="0"/>
                          </a:rPr>
                          <m:t>𝑐</m:t>
                        </m:r>
                      </m:sup>
                    </m:sSubSup>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dirty="0">
                    <a:ea typeface="Cambria Math" panose="02040503050406030204" pitchFamily="18" charset="0"/>
                  </a:rPr>
                  <a:t>Therefore, the immediate cost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𝑙</m:t>
                        </m:r>
                      </m:sub>
                    </m:sSub>
                  </m:oMath>
                </a14:m>
                <a:r>
                  <a:rPr lang="en-US" dirty="0"/>
                  <a:t> can be written as:</a:t>
                </a:r>
              </a:p>
            </p:txBody>
          </p:sp>
        </mc:Choice>
        <mc:Fallback xmlns="">
          <p:sp>
            <p:nvSpPr>
              <p:cNvPr id="3" name="Content Placeholder 2">
                <a:extLst>
                  <a:ext uri="{FF2B5EF4-FFF2-40B4-BE49-F238E27FC236}">
                    <a16:creationId xmlns:a16="http://schemas.microsoft.com/office/drawing/2014/main" id="{D76F0385-311E-6342-96C7-BEFD6B1FD74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C837EADC-FE2A-B22F-8ACA-F51448580ECD}"/>
              </a:ext>
            </a:extLst>
          </p:cNvPr>
          <p:cNvSpPr>
            <a:spLocks noGrp="1"/>
          </p:cNvSpPr>
          <p:nvPr>
            <p:ph type="sldNum" sz="quarter" idx="12"/>
          </p:nvPr>
        </p:nvSpPr>
        <p:spPr/>
        <p:txBody>
          <a:bodyPr/>
          <a:lstStyle/>
          <a:p>
            <a:fld id="{16DBD0CC-423F-4B58-AFF5-83B6DD233671}" type="slidenum">
              <a:rPr lang="en-IL" smtClean="0"/>
              <a:t>8</a:t>
            </a:fld>
            <a:endParaRPr lang="en-IL"/>
          </a:p>
        </p:txBody>
      </p:sp>
      <p:pic>
        <p:nvPicPr>
          <p:cNvPr id="5" name="Picture 4">
            <a:extLst>
              <a:ext uri="{FF2B5EF4-FFF2-40B4-BE49-F238E27FC236}">
                <a16:creationId xmlns:a16="http://schemas.microsoft.com/office/drawing/2014/main" id="{EA2B8C2F-F09D-6492-A64D-04D1CF53B7DC}"/>
              </a:ext>
            </a:extLst>
          </p:cNvPr>
          <p:cNvPicPr>
            <a:picLocks noChangeAspect="1"/>
          </p:cNvPicPr>
          <p:nvPr/>
        </p:nvPicPr>
        <p:blipFill>
          <a:blip r:embed="rId3"/>
          <a:stretch>
            <a:fillRect/>
          </a:stretch>
        </p:blipFill>
        <p:spPr>
          <a:xfrm>
            <a:off x="1287130" y="4076120"/>
            <a:ext cx="7833479" cy="962223"/>
          </a:xfrm>
          <a:prstGeom prst="rect">
            <a:avLst/>
          </a:prstGeom>
        </p:spPr>
      </p:pic>
    </p:spTree>
    <p:extLst>
      <p:ext uri="{BB962C8B-B14F-4D97-AF65-F5344CB8AC3E}">
        <p14:creationId xmlns:p14="http://schemas.microsoft.com/office/powerpoint/2010/main" val="179394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B37E-731E-3975-3C2C-D02CB516DE3B}"/>
              </a:ext>
            </a:extLst>
          </p:cNvPr>
          <p:cNvSpPr>
            <a:spLocks noGrp="1"/>
          </p:cNvSpPr>
          <p:nvPr>
            <p:ph type="title"/>
          </p:nvPr>
        </p:nvSpPr>
        <p:spPr>
          <a:xfrm>
            <a:off x="838200" y="316139"/>
            <a:ext cx="10515600" cy="1325563"/>
          </a:xfrm>
        </p:spPr>
        <p:txBody>
          <a:bodyPr/>
          <a:lstStyle/>
          <a:p>
            <a:pPr algn="ctr"/>
            <a:r>
              <a:rPr lang="en-US" dirty="0"/>
              <a:t>Planning in the GBS</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06069-A92F-6828-6EB6-9DDA417C2F32}"/>
                  </a:ext>
                </a:extLst>
              </p:cNvPr>
              <p:cNvSpPr>
                <a:spLocks noGrp="1"/>
              </p:cNvSpPr>
              <p:nvPr>
                <p:ph idx="1"/>
              </p:nvPr>
            </p:nvSpPr>
            <p:spPr/>
            <p:txBody>
              <a:bodyPr>
                <a:normAutofit/>
              </a:bodyPr>
              <a:lstStyle/>
              <a:p>
                <a:r>
                  <a:rPr lang="en-US" dirty="0"/>
                  <a:t>The problem addressed in the paper is to find the optimal control policy:</a:t>
                </a:r>
              </a:p>
              <a:p>
                <a:endParaRPr lang="en-US" dirty="0"/>
              </a:p>
              <a:p>
                <a:endParaRPr lang="en-US" dirty="0"/>
              </a:p>
              <a:p>
                <a:endParaRPr lang="en-US" dirty="0"/>
              </a:p>
              <a:p>
                <a:r>
                  <a:rPr lang="en-US" dirty="0"/>
                  <a:t>Calculating the optimal control policy involves the optimization of the objective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u</m:t>
                            </m:r>
                          </m:e>
                          <m:sub>
                            <m:r>
                              <m:rPr>
                                <m:sty m:val="p"/>
                              </m:rPr>
                              <a:rPr lang="en-US" b="0" i="0" smtClean="0">
                                <a:latin typeface="Cambria Math" panose="02040503050406030204" pitchFamily="18" charset="0"/>
                              </a:rPr>
                              <m:t>k</m:t>
                            </m:r>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smtClean="0">
                                <a:latin typeface="Cambria Math" panose="02040503050406030204" pitchFamily="18" charset="0"/>
                              </a:rPr>
                              <m:t>+</m:t>
                            </m:r>
                            <m:r>
                              <m:rPr>
                                <m:sty m:val="p"/>
                              </m:rPr>
                              <a:rPr lang="en-US" b="0" i="0" smtClean="0">
                                <a:latin typeface="Cambria Math" panose="02040503050406030204" pitchFamily="18" charset="0"/>
                              </a:rPr>
                              <m:t>L</m:t>
                            </m:r>
                            <m:r>
                              <a:rPr lang="en-US" b="0" i="0" smtClean="0">
                                <a:latin typeface="Cambria Math" panose="02040503050406030204" pitchFamily="18" charset="0"/>
                              </a:rPr>
                              <m:t>−</m:t>
                            </m:r>
                            <m:r>
                              <a:rPr lang="en-US" b="0" i="0" smtClean="0">
                                <a:latin typeface="Cambria Math" panose="02040503050406030204" pitchFamily="18" charset="0"/>
                              </a:rPr>
                              <m:t>1</m:t>
                            </m:r>
                          </m:sub>
                        </m:sSub>
                      </m:e>
                    </m:d>
                    <m:r>
                      <a:rPr lang="en-US" b="0" i="0" smtClean="0">
                        <a:latin typeface="Cambria Math" panose="02040503050406030204" pitchFamily="18" charset="0"/>
                      </a:rPr>
                      <m:t>.</m:t>
                    </m:r>
                  </m:oMath>
                </a14:m>
                <a:endParaRPr lang="en-US" b="0" dirty="0"/>
              </a:p>
              <a:p>
                <a:pPr marL="0" indent="0">
                  <a:buNone/>
                </a:pPr>
                <a:endParaRPr lang="en-US" dirty="0"/>
              </a:p>
              <a:p>
                <a:pPr marL="0" indent="0">
                  <a:buNone/>
                </a:pPr>
                <a:r>
                  <a:rPr lang="en-US" dirty="0"/>
                  <a:t>	</a:t>
                </a:r>
                <a:endParaRPr lang="en-IL" dirty="0"/>
              </a:p>
            </p:txBody>
          </p:sp>
        </mc:Choice>
        <mc:Fallback xmlns="">
          <p:sp>
            <p:nvSpPr>
              <p:cNvPr id="3" name="Content Placeholder 2">
                <a:extLst>
                  <a:ext uri="{FF2B5EF4-FFF2-40B4-BE49-F238E27FC236}">
                    <a16:creationId xmlns:a16="http://schemas.microsoft.com/office/drawing/2014/main" id="{59606069-A92F-6828-6EB6-9DDA417C2F32}"/>
                  </a:ext>
                </a:extLst>
              </p:cNvPr>
              <p:cNvSpPr>
                <a:spLocks noGrp="1" noRot="1" noChangeAspect="1" noMove="1" noResize="1" noEditPoints="1" noAdjustHandles="1" noChangeArrowheads="1" noChangeShapeType="1" noTextEdit="1"/>
              </p:cNvSpPr>
              <p:nvPr>
                <p:ph idx="1"/>
              </p:nvPr>
            </p:nvSpPr>
            <p:spPr>
              <a:blipFill>
                <a:blip r:embed="rId2"/>
                <a:stretch>
                  <a:fillRect l="-1043" t="-2241" r="-1043"/>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1A218B71-F1D6-25CD-EB19-E16E79C26CD7}"/>
              </a:ext>
            </a:extLst>
          </p:cNvPr>
          <p:cNvSpPr>
            <a:spLocks noGrp="1"/>
          </p:cNvSpPr>
          <p:nvPr>
            <p:ph type="sldNum" sz="quarter" idx="12"/>
          </p:nvPr>
        </p:nvSpPr>
        <p:spPr/>
        <p:txBody>
          <a:bodyPr/>
          <a:lstStyle/>
          <a:p>
            <a:fld id="{16DBD0CC-423F-4B58-AFF5-83B6DD233671}" type="slidenum">
              <a:rPr lang="en-IL" smtClean="0"/>
              <a:t>9</a:t>
            </a:fld>
            <a:endParaRPr lang="en-IL"/>
          </a:p>
        </p:txBody>
      </p:sp>
      <p:pic>
        <p:nvPicPr>
          <p:cNvPr id="6" name="Picture 5">
            <a:extLst>
              <a:ext uri="{FF2B5EF4-FFF2-40B4-BE49-F238E27FC236}">
                <a16:creationId xmlns:a16="http://schemas.microsoft.com/office/drawing/2014/main" id="{7261425E-4682-17CF-1610-4A1601646B8C}"/>
              </a:ext>
            </a:extLst>
          </p:cNvPr>
          <p:cNvPicPr>
            <a:picLocks noChangeAspect="1"/>
          </p:cNvPicPr>
          <p:nvPr/>
        </p:nvPicPr>
        <p:blipFill>
          <a:blip r:embed="rId3"/>
          <a:stretch>
            <a:fillRect/>
          </a:stretch>
        </p:blipFill>
        <p:spPr>
          <a:xfrm>
            <a:off x="1163559" y="3090364"/>
            <a:ext cx="9457957" cy="928053"/>
          </a:xfrm>
          <a:prstGeom prst="rect">
            <a:avLst/>
          </a:prstGeom>
        </p:spPr>
      </p:pic>
    </p:spTree>
    <p:extLst>
      <p:ext uri="{BB962C8B-B14F-4D97-AF65-F5344CB8AC3E}">
        <p14:creationId xmlns:p14="http://schemas.microsoft.com/office/powerpoint/2010/main" val="405529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2766</TotalTime>
  <Words>347</Words>
  <Application>Microsoft Office PowerPoint</Application>
  <PresentationFormat>Widescreen</PresentationFormat>
  <Paragraphs>59</Paragraphs>
  <Slides>12</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Helvetica Neue</vt:lpstr>
      <vt:lpstr>SFRM1000</vt:lpstr>
      <vt:lpstr>Office Theme</vt:lpstr>
      <vt:lpstr>PowerPoint Presentation</vt:lpstr>
      <vt:lpstr>PowerPoint Presentation</vt:lpstr>
      <vt:lpstr>PowerPoint Presentation</vt:lpstr>
      <vt:lpstr>PowerPoint Presentation</vt:lpstr>
      <vt:lpstr>PowerPoint Presentation</vt:lpstr>
      <vt:lpstr>PowerPoint Presentation</vt:lpstr>
      <vt:lpstr>Planning in the GBS</vt:lpstr>
      <vt:lpstr>Planning in the GBS</vt:lpstr>
      <vt:lpstr>Planning in the GBS</vt:lpstr>
      <vt:lpstr>Planning in the GBS</vt:lpstr>
      <vt:lpstr>Planning in the GBS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 Spinner</dc:creator>
  <cp:lastModifiedBy>Dan Hazzan</cp:lastModifiedBy>
  <cp:revision>633</cp:revision>
  <dcterms:created xsi:type="dcterms:W3CDTF">2022-01-18T15:50:45Z</dcterms:created>
  <dcterms:modified xsi:type="dcterms:W3CDTF">2022-06-08T06:20:57Z</dcterms:modified>
</cp:coreProperties>
</file>