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2" r:id="rId6"/>
    <p:sldId id="267" r:id="rId7"/>
    <p:sldId id="261" r:id="rId8"/>
    <p:sldId id="260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3CE19E6E-4A77-4844-821A-6E9451D7C48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97F7B17-DCEE-43C3-B149-715EAF40C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0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AF79-C071-48A5-9456-58193E807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1052B-617A-40FA-A949-45C0CA988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31EF-4A69-4985-9EAA-4469F484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3F139-DDD6-4637-8DE9-FF5C6C52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8A8BD-750C-4757-9549-3A10B005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404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FACF-C229-41F9-9646-FB96FE55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E1221-74D1-4BE1-8325-3F3785B9B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30F9-7CD0-448E-936E-14A3C3DE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A3946-A414-42DA-92EF-0067E391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A9FF-E351-4DFD-9B58-FE2968D1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217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92F63-76E1-493F-A1C3-CEEB3ABD8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0C745-07B7-48BC-87EC-C739E31C4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9BA11-FF62-43F3-90CD-1200BD7E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659AE-23F6-4084-B1A6-24B313DE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8871-A7B1-4423-81B7-55007A27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38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EEDF-AC12-4BC2-BD40-983074BB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E2E53-8AC3-49ED-A94C-750445844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9EFA-D285-4F8F-AB30-84445C6F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1C89-C1D7-4D0E-BBC0-97DDB02C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CDE1-BA65-47E3-BAA9-A359E783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897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403B-ECBF-4314-9B97-E3933548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4E2EA-0BDE-4E35-AABE-1F7543B7F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50C0-2F3B-4EE3-8623-5FEECDDA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547D-B211-4C27-AA97-296CF2DE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F9C09-DF63-43CB-959E-4A57AE9B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751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AB2F-30FD-4FDE-A6AB-93AC1CCB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93B09-53C7-42AE-B6A9-D4B38E8F4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EB7E9-C96A-44C3-B1AE-885B3CBE5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67A00-1051-4C08-9F19-369D4A9E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A3CA-309C-462F-A187-58A12E6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D070-1F12-4ED4-9FD9-2473630C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265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31F3-FBEF-45A0-B732-5F16B626C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5AA6-88B4-406B-8BEC-6CBE271A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63BC9-B5F7-468F-99C4-71F5209CE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10D14-6C70-4FDA-857E-9AF7F331B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33E3D-535B-44D3-BF7E-EB66006B1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1D7C1-4C5A-4E20-954D-4488B555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39558-35E2-4758-B917-C84EF9CB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99701-4591-45DE-9D06-5206BA9B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4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9E96-3B5F-4316-9865-14B46170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81B28-EA65-4C81-B7EC-7AA4B43C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5B2A-C61C-48EE-84A0-10534E18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D45DC-2589-4F1E-BA33-AE6B6E6B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8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C27E0-F4A4-45E8-8E0A-C81394D9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B2003-4A4D-4194-B565-F07731C7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B209C-AF48-4084-B746-E15F41C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38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DE5D-62C9-4737-9B1E-8D6E844D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D66E-A239-4262-AC28-704DFC01F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F89E3-B8A7-432A-BA06-B2C1984CF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046A-BEAB-464D-A51A-5412E04E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80FA9-2F7C-4B79-8ADB-7059A8CE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80C70-FF69-4C03-8A5C-843BDFE0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79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DC0C-84CC-47BA-83CB-DA47F85A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04E12-4623-4D76-8AC2-F7CFA1EE7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3CB5C-D768-4CB5-9D94-1DCF6D374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B9FF3-5C35-40F2-8C54-81A05A43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BDF2-FF1E-4668-9E32-9FA213605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D89FF-8BED-4931-8C66-9F1DF390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332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ABF11-9587-405E-9F9A-DF7A5E27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7C428-EA3F-4952-AB7B-5C9DCF72A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93F3-6EBA-44AE-ADE1-BC526EC94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B96D1-1AF3-4432-8564-A8736A3BBC2B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0A40-C7CF-499E-8361-F2687BCD3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95F8B-0CA9-4BAF-AA2F-B3E644685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9322A-5A6F-4CCA-90F1-7A574CCE529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929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microsoft.com/office/2007/relationships/hdphoto" Target="../media/hdphoto2.wdp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F2B60322-4F54-4136-AF01-A5A66817916F}"/>
                  </a:ext>
                </a:extLst>
              </p:cNvPr>
              <p:cNvSpPr txBox="1"/>
              <p:nvPr/>
            </p:nvSpPr>
            <p:spPr>
              <a:xfrm>
                <a:off x="67647" y="101286"/>
                <a:ext cx="4728430" cy="57554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u="sng" dirty="0"/>
                  <a:t>MISSION</a:t>
                </a:r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Deliver packages to locations before they expire</a:t>
                </a:r>
              </a:p>
              <a:p>
                <a:r>
                  <a:rPr lang="en-US" sz="1600" dirty="0"/>
                  <a:t>(hopefully with a minimal amount of robot motion)</a:t>
                </a:r>
              </a:p>
              <a:p>
                <a:endParaRPr lang="en-US" sz="1600" dirty="0"/>
              </a:p>
              <a:p>
                <a:r>
                  <a:rPr lang="en-US" sz="1600" u="sng" dirty="0"/>
                  <a:t>BASIC ASSUMPTIONS: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Known map of Houses, Roads(Intersections).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Known Beacon locations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Package states are fully observable(</a:t>
                </a:r>
                <a:r>
                  <a:rPr lang="en-US" sz="1600" dirty="0" err="1"/>
                  <a:t>target,location</a:t>
                </a:r>
                <a:r>
                  <a:rPr lang="en-US" sz="1600" dirty="0"/>
                  <a:t> time)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Robot can carry any number of packages at once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r>
                  <a:rPr lang="en-US" sz="1600" u="sng" dirty="0"/>
                  <a:t>ROBOT STASTE: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Robot state is partially observable and estimated by a gaussian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Beacons provide stochastic measurements of bearing/range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Stochastic odometry measurements allow for propagating a motion model</a:t>
                </a:r>
              </a:p>
              <a:p>
                <a:endParaRPr lang="en-US" sz="1600" u="sng" dirty="0"/>
              </a:p>
              <a:p>
                <a:r>
                  <a:rPr lang="en-US" sz="1600" u="sng" dirty="0"/>
                  <a:t>MORE CONSTRAINTS: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Robot can pickup a package only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trace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small enough and is close enough to the package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600" dirty="0"/>
                  <a:t>We can’t ignore the beacons in planning.</a:t>
                </a:r>
              </a:p>
            </p:txBody>
          </p:sp>
        </mc:Choice>
        <mc:Fallback>
          <p:sp>
            <p:nvSpPr>
              <p:cNvPr id="1037" name="TextBox 1036">
                <a:extLst>
                  <a:ext uri="{FF2B5EF4-FFF2-40B4-BE49-F238E27FC236}">
                    <a16:creationId xmlns:a16="http://schemas.microsoft.com/office/drawing/2014/main" id="{F2B60322-4F54-4136-AF01-A5A668179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7" y="101286"/>
                <a:ext cx="4728430" cy="5755422"/>
              </a:xfrm>
              <a:prstGeom prst="rect">
                <a:avLst/>
              </a:prstGeom>
              <a:blipFill>
                <a:blip r:embed="rId2"/>
                <a:stretch>
                  <a:fillRect l="-644" t="-318" r="-1675" b="-42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785566-BCA5-48D6-B592-9FF20CA3F4C7}"/>
              </a:ext>
            </a:extLst>
          </p:cNvPr>
          <p:cNvCxnSpPr>
            <a:cxnSpLocks/>
            <a:stCxn id="74" idx="0"/>
          </p:cNvCxnSpPr>
          <p:nvPr/>
        </p:nvCxnSpPr>
        <p:spPr>
          <a:xfrm flipH="1">
            <a:off x="5049481" y="847500"/>
            <a:ext cx="3160324" cy="0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8F270E-B95B-4F0F-BE58-E9932B2C8BBA}"/>
              </a:ext>
            </a:extLst>
          </p:cNvPr>
          <p:cNvCxnSpPr>
            <a:cxnSpLocks/>
          </p:cNvCxnSpPr>
          <p:nvPr/>
        </p:nvCxnSpPr>
        <p:spPr>
          <a:xfrm>
            <a:off x="5067170" y="540283"/>
            <a:ext cx="3870" cy="3324829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20947E-3D05-46D2-89C6-83F3BC968215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4918640" y="2710781"/>
            <a:ext cx="2694650" cy="1001931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1C1E6A-A096-4DDB-80DB-E65B0581AA3D}"/>
              </a:ext>
            </a:extLst>
          </p:cNvPr>
          <p:cNvCxnSpPr>
            <a:cxnSpLocks/>
            <a:stCxn id="69" idx="3"/>
          </p:cNvCxnSpPr>
          <p:nvPr/>
        </p:nvCxnSpPr>
        <p:spPr>
          <a:xfrm flipH="1">
            <a:off x="6934967" y="725569"/>
            <a:ext cx="1188357" cy="4237624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1B5DA09-AC62-4D12-B53B-8A24A47EE458}"/>
              </a:ext>
            </a:extLst>
          </p:cNvPr>
          <p:cNvCxnSpPr>
            <a:cxnSpLocks/>
          </p:cNvCxnSpPr>
          <p:nvPr/>
        </p:nvCxnSpPr>
        <p:spPr>
          <a:xfrm>
            <a:off x="7478708" y="2710781"/>
            <a:ext cx="3388467" cy="112270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16E92A4-1498-4791-BE3B-CD4CCC91F09A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10583157" y="788851"/>
            <a:ext cx="699208" cy="4262969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979B4B-2736-4752-A585-A903EA74703A}"/>
              </a:ext>
            </a:extLst>
          </p:cNvPr>
          <p:cNvCxnSpPr>
            <a:cxnSpLocks/>
          </p:cNvCxnSpPr>
          <p:nvPr/>
        </p:nvCxnSpPr>
        <p:spPr>
          <a:xfrm>
            <a:off x="4814421" y="3372569"/>
            <a:ext cx="2235760" cy="1295231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21203CA-54D3-4095-855B-EE492D7F8F36}"/>
              </a:ext>
            </a:extLst>
          </p:cNvPr>
          <p:cNvGrpSpPr/>
          <p:nvPr/>
        </p:nvGrpSpPr>
        <p:grpSpPr>
          <a:xfrm>
            <a:off x="4653632" y="494736"/>
            <a:ext cx="7052316" cy="6230709"/>
            <a:chOff x="4653632" y="494736"/>
            <a:chExt cx="7052316" cy="623070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C84053-70F0-4A96-9E48-6FD24FFEA1FA}"/>
                </a:ext>
              </a:extLst>
            </p:cNvPr>
            <p:cNvGrpSpPr/>
            <p:nvPr/>
          </p:nvGrpSpPr>
          <p:grpSpPr>
            <a:xfrm>
              <a:off x="4968024" y="625697"/>
              <a:ext cx="6626676" cy="4371308"/>
              <a:chOff x="1851336" y="445391"/>
              <a:chExt cx="7522330" cy="496212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05B82CB-A952-4E70-ABF4-3C09AAC79317}"/>
                  </a:ext>
                </a:extLst>
              </p:cNvPr>
              <p:cNvGrpSpPr/>
              <p:nvPr/>
            </p:nvGrpSpPr>
            <p:grpSpPr>
              <a:xfrm>
                <a:off x="1851336" y="564518"/>
                <a:ext cx="2125014" cy="2125014"/>
                <a:chOff x="2250581" y="164203"/>
                <a:chExt cx="2125014" cy="2125014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A69976EB-3B5C-4599-AE18-3E4D49E690E6}"/>
                    </a:ext>
                  </a:extLst>
                </p:cNvPr>
                <p:cNvSpPr/>
                <p:nvPr/>
              </p:nvSpPr>
              <p:spPr>
                <a:xfrm>
                  <a:off x="3193961" y="1107583"/>
                  <a:ext cx="238254" cy="23825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DA32246-424B-4D56-BA85-D6B70383D8FC}"/>
                    </a:ext>
                  </a:extLst>
                </p:cNvPr>
                <p:cNvSpPr/>
                <p:nvPr/>
              </p:nvSpPr>
              <p:spPr>
                <a:xfrm>
                  <a:off x="2250581" y="164203"/>
                  <a:ext cx="2125014" cy="2125014"/>
                </a:xfrm>
                <a:prstGeom prst="ellipse">
                  <a:avLst/>
                </a:pr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991A027-1514-4725-8D1E-647B1B7B84B3}"/>
                  </a:ext>
                </a:extLst>
              </p:cNvPr>
              <p:cNvGrpSpPr/>
              <p:nvPr/>
            </p:nvGrpSpPr>
            <p:grpSpPr>
              <a:xfrm>
                <a:off x="6753900" y="445391"/>
                <a:ext cx="2125014" cy="2125014"/>
                <a:chOff x="6753900" y="445391"/>
                <a:chExt cx="2125014" cy="2125014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7C27C16C-7A72-443F-B50D-D90DA6E2E2C1}"/>
                    </a:ext>
                  </a:extLst>
                </p:cNvPr>
                <p:cNvSpPr/>
                <p:nvPr/>
              </p:nvSpPr>
              <p:spPr>
                <a:xfrm>
                  <a:off x="7697280" y="1388771"/>
                  <a:ext cx="238254" cy="23825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2170F76E-8D78-4C37-8587-A8248F8E8D5A}"/>
                    </a:ext>
                  </a:extLst>
                </p:cNvPr>
                <p:cNvSpPr/>
                <p:nvPr/>
              </p:nvSpPr>
              <p:spPr>
                <a:xfrm>
                  <a:off x="6753900" y="445391"/>
                  <a:ext cx="2125014" cy="2125014"/>
                </a:xfrm>
                <a:prstGeom prst="ellipse">
                  <a:avLst/>
                </a:pr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35753F0-A446-49CF-A3EF-48506BD666D8}"/>
                  </a:ext>
                </a:extLst>
              </p:cNvPr>
              <p:cNvGrpSpPr/>
              <p:nvPr/>
            </p:nvGrpSpPr>
            <p:grpSpPr>
              <a:xfrm>
                <a:off x="4612245" y="2570405"/>
                <a:ext cx="1651712" cy="1651712"/>
                <a:chOff x="2250581" y="164203"/>
                <a:chExt cx="2125014" cy="2125014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F3A14D0E-AD77-419B-A70D-956F2E343DFC}"/>
                    </a:ext>
                  </a:extLst>
                </p:cNvPr>
                <p:cNvSpPr/>
                <p:nvPr/>
              </p:nvSpPr>
              <p:spPr>
                <a:xfrm>
                  <a:off x="3193961" y="1107583"/>
                  <a:ext cx="238254" cy="23825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0E1341CD-C244-4C4D-BB9D-E6196E35D60A}"/>
                    </a:ext>
                  </a:extLst>
                </p:cNvPr>
                <p:cNvSpPr/>
                <p:nvPr/>
              </p:nvSpPr>
              <p:spPr>
                <a:xfrm>
                  <a:off x="2250581" y="164203"/>
                  <a:ext cx="2125014" cy="2125014"/>
                </a:xfrm>
                <a:prstGeom prst="ellipse">
                  <a:avLst/>
                </a:pr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0BD955E-1B00-4A75-AA06-C92386178BCA}"/>
                  </a:ext>
                </a:extLst>
              </p:cNvPr>
              <p:cNvGrpSpPr/>
              <p:nvPr/>
            </p:nvGrpSpPr>
            <p:grpSpPr>
              <a:xfrm>
                <a:off x="7721954" y="3623795"/>
                <a:ext cx="1651712" cy="1651712"/>
                <a:chOff x="2250581" y="164203"/>
                <a:chExt cx="2125014" cy="2125014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81913B5-A208-4957-8F38-81577C188A84}"/>
                    </a:ext>
                  </a:extLst>
                </p:cNvPr>
                <p:cNvSpPr/>
                <p:nvPr/>
              </p:nvSpPr>
              <p:spPr>
                <a:xfrm>
                  <a:off x="3193961" y="1107583"/>
                  <a:ext cx="238254" cy="23825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876E6BCD-6F03-48D0-9D4F-39E646280F54}"/>
                    </a:ext>
                  </a:extLst>
                </p:cNvPr>
                <p:cNvSpPr/>
                <p:nvPr/>
              </p:nvSpPr>
              <p:spPr>
                <a:xfrm>
                  <a:off x="2250581" y="164203"/>
                  <a:ext cx="2125014" cy="2125014"/>
                </a:xfrm>
                <a:prstGeom prst="ellipse">
                  <a:avLst/>
                </a:pr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0ECA912-2093-4D26-A941-7CA464FBF94C}"/>
                  </a:ext>
                </a:extLst>
              </p:cNvPr>
              <p:cNvSpPr/>
              <p:nvPr/>
            </p:nvSpPr>
            <p:spPr>
              <a:xfrm>
                <a:off x="1851336" y="3550273"/>
                <a:ext cx="550572" cy="5505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6D681BE-1F6A-4D06-A835-E8B0D4C89041}"/>
                  </a:ext>
                </a:extLst>
              </p:cNvPr>
              <p:cNvSpPr/>
              <p:nvPr/>
            </p:nvSpPr>
            <p:spPr>
              <a:xfrm>
                <a:off x="3919475" y="4724935"/>
                <a:ext cx="550572" cy="5505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8272F5D-0E58-426B-86DA-853C3422FCA3}"/>
                  </a:ext>
                </a:extLst>
              </p:cNvPr>
              <p:cNvSpPr/>
              <p:nvPr/>
            </p:nvSpPr>
            <p:spPr>
              <a:xfrm>
                <a:off x="5037249" y="564518"/>
                <a:ext cx="550572" cy="5505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DCEA8BF-ED1B-411D-AB4A-95C53B8EA298}"/>
                  </a:ext>
                </a:extLst>
              </p:cNvPr>
              <p:cNvSpPr/>
              <p:nvPr/>
            </p:nvSpPr>
            <p:spPr>
              <a:xfrm>
                <a:off x="7935534" y="641795"/>
                <a:ext cx="550572" cy="5505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B8DCD19-E579-4EA0-8E23-16049D7550AB}"/>
                  </a:ext>
                </a:extLst>
              </p:cNvPr>
              <p:cNvSpPr/>
              <p:nvPr/>
            </p:nvSpPr>
            <p:spPr>
              <a:xfrm>
                <a:off x="8640404" y="4856948"/>
                <a:ext cx="550572" cy="5505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61" name="Picture 4" descr="2,129 2d Box Stock Illustrations, Cliparts and Royalty Free 2d Box Vectors">
              <a:extLst>
                <a:ext uri="{FF2B5EF4-FFF2-40B4-BE49-F238E27FC236}">
                  <a16:creationId xmlns:a16="http://schemas.microsoft.com/office/drawing/2014/main" id="{D386D21D-CD2E-4B18-812F-9B52F177F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8079" y="899645"/>
              <a:ext cx="500364" cy="50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B5FA793-EA7E-4617-84A4-15C1939F7E8E}"/>
                    </a:ext>
                  </a:extLst>
                </p:cNvPr>
                <p:cNvSpPr txBox="1"/>
                <p:nvPr/>
              </p:nvSpPr>
              <p:spPr>
                <a:xfrm>
                  <a:off x="4653632" y="3141737"/>
                  <a:ext cx="611514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14CC29-A44F-426C-8126-197F3DC55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632" y="3141737"/>
                  <a:ext cx="61151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19BE60C-CA6D-439D-9100-09A26393F77E}"/>
                    </a:ext>
                  </a:extLst>
                </p:cNvPr>
                <p:cNvSpPr txBox="1"/>
                <p:nvPr/>
              </p:nvSpPr>
              <p:spPr>
                <a:xfrm>
                  <a:off x="5502299" y="1117953"/>
                  <a:ext cx="593560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8E17BD6-15BE-4B6A-A605-139F046FD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2299" y="1117953"/>
                  <a:ext cx="59356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E300233-5FA9-4774-B4AE-ECAFF1043335}"/>
                    </a:ext>
                  </a:extLst>
                </p:cNvPr>
                <p:cNvSpPr txBox="1"/>
                <p:nvPr/>
              </p:nvSpPr>
              <p:spPr>
                <a:xfrm>
                  <a:off x="7908957" y="2676913"/>
                  <a:ext cx="600677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B17ADA-6844-4FAD-8E46-70B35D046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957" y="2676913"/>
                  <a:ext cx="60067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D3E97F64-FC4B-4773-AA0E-6C972FE0252C}"/>
                    </a:ext>
                  </a:extLst>
                </p:cNvPr>
                <p:cNvSpPr txBox="1"/>
                <p:nvPr/>
              </p:nvSpPr>
              <p:spPr>
                <a:xfrm>
                  <a:off x="10656812" y="3678514"/>
                  <a:ext cx="600677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858C34A-0495-46BF-92AD-AEDE9E916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6812" y="3678514"/>
                  <a:ext cx="60067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45F85C3-30F4-437E-A966-EAB88E14D57E}"/>
                    </a:ext>
                  </a:extLst>
                </p:cNvPr>
                <p:cNvSpPr txBox="1"/>
                <p:nvPr/>
              </p:nvSpPr>
              <p:spPr>
                <a:xfrm>
                  <a:off x="9727123" y="1022001"/>
                  <a:ext cx="600677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44771FC-2626-46E8-B0B3-10EC0E795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123" y="1022001"/>
                  <a:ext cx="60067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536CA43-D221-4B79-9D84-DE082C9932BC}"/>
                    </a:ext>
                  </a:extLst>
                </p:cNvPr>
                <p:cNvSpPr txBox="1"/>
                <p:nvPr/>
              </p:nvSpPr>
              <p:spPr>
                <a:xfrm>
                  <a:off x="6431550" y="4112145"/>
                  <a:ext cx="618631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F5B9DB-8033-4FC1-BA34-D0D0825DD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550" y="4112145"/>
                  <a:ext cx="618631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D895895-FDD8-4638-B621-A14ABF68F973}"/>
                    </a:ext>
                  </a:extLst>
                </p:cNvPr>
                <p:cNvSpPr txBox="1"/>
                <p:nvPr/>
              </p:nvSpPr>
              <p:spPr>
                <a:xfrm>
                  <a:off x="10609197" y="4250291"/>
                  <a:ext cx="618631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F79BA41-8C38-4779-8656-DEA23A0A8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9197" y="4250291"/>
                  <a:ext cx="61863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D946DB0-5905-4863-9DB2-8CEA77D0E1D1}"/>
                    </a:ext>
                  </a:extLst>
                </p:cNvPr>
                <p:cNvSpPr txBox="1"/>
                <p:nvPr/>
              </p:nvSpPr>
              <p:spPr>
                <a:xfrm>
                  <a:off x="7504693" y="494736"/>
                  <a:ext cx="618631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6C1BDF-D3A2-48F6-B36B-863581F7C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693" y="494736"/>
                  <a:ext cx="618631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3E4A6E1-C188-4BDD-9F53-151A6B45648B}"/>
                    </a:ext>
                  </a:extLst>
                </p:cNvPr>
                <p:cNvSpPr txBox="1"/>
                <p:nvPr/>
              </p:nvSpPr>
              <p:spPr>
                <a:xfrm>
                  <a:off x="9964526" y="558018"/>
                  <a:ext cx="618631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9120177-3083-478D-9102-402BA2A397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4526" y="558018"/>
                  <a:ext cx="618631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C1611434-3547-4156-8C44-DC6D7CD41A00}"/>
                    </a:ext>
                  </a:extLst>
                </p:cNvPr>
                <p:cNvSpPr txBox="1"/>
                <p:nvPr/>
              </p:nvSpPr>
              <p:spPr>
                <a:xfrm>
                  <a:off x="10202749" y="1195038"/>
                  <a:ext cx="115845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831C48-113A-4CA8-879A-23947AD1C5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2749" y="1195038"/>
                  <a:ext cx="115845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2" name="Picture 4" descr="2,129 2d Box Stock Illustrations, Cliparts and Royalty Free 2d Box Vectors">
              <a:extLst>
                <a:ext uri="{FF2B5EF4-FFF2-40B4-BE49-F238E27FC236}">
                  <a16:creationId xmlns:a16="http://schemas.microsoft.com/office/drawing/2014/main" id="{F6A08CAF-E6B6-4801-A927-166A80D406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2819" y="4667800"/>
              <a:ext cx="500364" cy="50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F1F5E36-C9D8-4FC9-BB49-8171C6425143}"/>
                    </a:ext>
                  </a:extLst>
                </p:cNvPr>
                <p:cNvSpPr txBox="1"/>
                <p:nvPr/>
              </p:nvSpPr>
              <p:spPr>
                <a:xfrm>
                  <a:off x="10547489" y="4963193"/>
                  <a:ext cx="115845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3EF4FF-1A51-4107-B835-2B49C0EDE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7489" y="4963193"/>
                  <a:ext cx="1158459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4" name="Picture 4" descr="2,129 2d Box Stock Illustrations, Cliparts and Royalty Free 2d Box Vectors">
              <a:extLst>
                <a:ext uri="{FF2B5EF4-FFF2-40B4-BE49-F238E27FC236}">
                  <a16:creationId xmlns:a16="http://schemas.microsoft.com/office/drawing/2014/main" id="{DD0C2A6A-D0CA-4307-9E66-CC5C1EAB7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9623" y="847500"/>
              <a:ext cx="500364" cy="50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A87CB5E9-AAF9-4C9D-ADA9-DF89882A0727}"/>
                    </a:ext>
                  </a:extLst>
                </p:cNvPr>
                <p:cNvSpPr txBox="1"/>
                <p:nvPr/>
              </p:nvSpPr>
              <p:spPr>
                <a:xfrm>
                  <a:off x="7694293" y="1142893"/>
                  <a:ext cx="115845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63111E0-E854-41FB-BC45-7E5FE58F9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293" y="1142893"/>
                  <a:ext cx="1158459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7611BC0-6BBA-4A6F-B015-EDE9F6A02AA8}"/>
                </a:ext>
              </a:extLst>
            </p:cNvPr>
            <p:cNvSpPr/>
            <p:nvPr/>
          </p:nvSpPr>
          <p:spPr>
            <a:xfrm rot="16480286">
              <a:off x="7910257" y="4342913"/>
              <a:ext cx="2139314" cy="26257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FFB6F1D-EC11-44E4-AFE7-2E5D127FC4EC}"/>
                    </a:ext>
                  </a:extLst>
                </p:cNvPr>
                <p:cNvSpPr txBox="1"/>
                <p:nvPr/>
              </p:nvSpPr>
              <p:spPr>
                <a:xfrm>
                  <a:off x="8089855" y="4867154"/>
                  <a:ext cx="179606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43EC70-9A62-4C56-A60E-60BD04E3F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855" y="4867154"/>
                  <a:ext cx="179606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8" name="Picture 8" descr="Cartoon Delivery Courier Holding Clipboard and Cardboard Boxes Stock Vector  - Illustration of profession, postman: 140084474">
              <a:extLst>
                <a:ext uri="{FF2B5EF4-FFF2-40B4-BE49-F238E27FC236}">
                  <a16:creationId xmlns:a16="http://schemas.microsoft.com/office/drawing/2014/main" id="{4F5BEE67-E303-4A41-8831-336A7984BD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4721" b="96137" l="9217" r="89862">
                          <a14:foregroundMark x1="52995" y1="5579" x2="52995" y2="5579"/>
                          <a14:foregroundMark x1="69124" y1="95708" x2="69124" y2="95708"/>
                          <a14:foregroundMark x1="55300" y1="4721" x2="60829" y2="11588"/>
                          <a14:foregroundMark x1="60829" y1="58369" x2="54839" y2="46352"/>
                          <a14:foregroundMark x1="49309" y1="95279" x2="38710" y2="96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587" y="5236486"/>
              <a:ext cx="1244992" cy="133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78759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81E4D2-A5EB-4426-B9B7-8BE94C2660C9}"/>
              </a:ext>
            </a:extLst>
          </p:cNvPr>
          <p:cNvSpPr txBox="1"/>
          <p:nvPr/>
        </p:nvSpPr>
        <p:spPr>
          <a:xfrm>
            <a:off x="605414" y="41321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https://github.com/hfoffani/pddl-lib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0AF11-C50B-4FBC-A9F5-B51DD96C7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89" y="672012"/>
            <a:ext cx="7658323" cy="577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3C28B4-9ADA-4B00-AA43-B521C52D2C53}"/>
              </a:ext>
            </a:extLst>
          </p:cNvPr>
          <p:cNvSpPr txBox="1"/>
          <p:nvPr/>
        </p:nvSpPr>
        <p:spPr>
          <a:xfrm>
            <a:off x="334108" y="403162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https://github.com/yarox/pddl-examples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EE3BF-BE1A-45C2-920C-C72FCD0B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65" y="1083994"/>
            <a:ext cx="7301934" cy="53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5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86AD54-6CF7-40A2-A91D-D1AFBBA1DF47}"/>
              </a:ext>
            </a:extLst>
          </p:cNvPr>
          <p:cNvSpPr txBox="1"/>
          <p:nvPr/>
        </p:nvSpPr>
        <p:spPr>
          <a:xfrm>
            <a:off x="635558" y="493597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https://github.com/jingxixu/pddlstream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BC243-8AEE-4C0D-BDCD-FFF71F70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36" y="862929"/>
            <a:ext cx="7539634" cy="569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7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99ECFC-0260-4F60-B3E2-C5009ACF2686}"/>
              </a:ext>
            </a:extLst>
          </p:cNvPr>
          <p:cNvCxnSpPr>
            <a:cxnSpLocks/>
          </p:cNvCxnSpPr>
          <p:nvPr/>
        </p:nvCxnSpPr>
        <p:spPr>
          <a:xfrm flipH="1">
            <a:off x="5049481" y="847500"/>
            <a:ext cx="3160324" cy="0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6BC50E-F6C0-494A-8EA0-1BB2C9E79AE9}"/>
              </a:ext>
            </a:extLst>
          </p:cNvPr>
          <p:cNvCxnSpPr>
            <a:cxnSpLocks/>
          </p:cNvCxnSpPr>
          <p:nvPr/>
        </p:nvCxnSpPr>
        <p:spPr>
          <a:xfrm>
            <a:off x="5067170" y="540283"/>
            <a:ext cx="3870" cy="3324829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B141DE-3154-476F-9627-9B897DE6E715}"/>
              </a:ext>
            </a:extLst>
          </p:cNvPr>
          <p:cNvCxnSpPr>
            <a:cxnSpLocks/>
          </p:cNvCxnSpPr>
          <p:nvPr/>
        </p:nvCxnSpPr>
        <p:spPr>
          <a:xfrm flipH="1">
            <a:off x="4918640" y="2710781"/>
            <a:ext cx="2694650" cy="1001931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9970B6-5D9C-47B4-98CC-5B3F6AAD5BED}"/>
              </a:ext>
            </a:extLst>
          </p:cNvPr>
          <p:cNvCxnSpPr>
            <a:cxnSpLocks/>
          </p:cNvCxnSpPr>
          <p:nvPr/>
        </p:nvCxnSpPr>
        <p:spPr>
          <a:xfrm flipH="1">
            <a:off x="6934967" y="725569"/>
            <a:ext cx="1188357" cy="4237624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B6E28C-2A72-4C36-B0B4-B3B7F1882DF5}"/>
              </a:ext>
            </a:extLst>
          </p:cNvPr>
          <p:cNvCxnSpPr>
            <a:cxnSpLocks/>
          </p:cNvCxnSpPr>
          <p:nvPr/>
        </p:nvCxnSpPr>
        <p:spPr>
          <a:xfrm>
            <a:off x="7478708" y="2710781"/>
            <a:ext cx="3388467" cy="112270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2A98BE-D531-4207-B812-34E204C37065}"/>
              </a:ext>
            </a:extLst>
          </p:cNvPr>
          <p:cNvCxnSpPr>
            <a:cxnSpLocks/>
          </p:cNvCxnSpPr>
          <p:nvPr/>
        </p:nvCxnSpPr>
        <p:spPr>
          <a:xfrm>
            <a:off x="10583157" y="788851"/>
            <a:ext cx="699208" cy="4262969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917840-7F4B-4CA2-B890-0D4FFF4F3096}"/>
              </a:ext>
            </a:extLst>
          </p:cNvPr>
          <p:cNvCxnSpPr>
            <a:cxnSpLocks/>
          </p:cNvCxnSpPr>
          <p:nvPr/>
        </p:nvCxnSpPr>
        <p:spPr>
          <a:xfrm>
            <a:off x="4814421" y="3372569"/>
            <a:ext cx="2235760" cy="1295231"/>
          </a:xfrm>
          <a:prstGeom prst="line">
            <a:avLst/>
          </a:prstGeom>
          <a:ln w="5080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B2D2728-2554-4A0E-AD63-9AE2648A23E3}"/>
              </a:ext>
            </a:extLst>
          </p:cNvPr>
          <p:cNvGrpSpPr/>
          <p:nvPr/>
        </p:nvGrpSpPr>
        <p:grpSpPr>
          <a:xfrm>
            <a:off x="4653632" y="494736"/>
            <a:ext cx="7052316" cy="6230709"/>
            <a:chOff x="4653632" y="494736"/>
            <a:chExt cx="7052316" cy="62307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587276-6950-460F-921E-AE219F386279}"/>
                </a:ext>
              </a:extLst>
            </p:cNvPr>
            <p:cNvGrpSpPr/>
            <p:nvPr/>
          </p:nvGrpSpPr>
          <p:grpSpPr>
            <a:xfrm>
              <a:off x="4968024" y="625697"/>
              <a:ext cx="6626676" cy="4371308"/>
              <a:chOff x="1851336" y="445391"/>
              <a:chExt cx="7522330" cy="496212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E63C05D-8727-4C4B-8DF6-6E6CF782AFC3}"/>
                  </a:ext>
                </a:extLst>
              </p:cNvPr>
              <p:cNvGrpSpPr/>
              <p:nvPr/>
            </p:nvGrpSpPr>
            <p:grpSpPr>
              <a:xfrm>
                <a:off x="1851336" y="564518"/>
                <a:ext cx="2125014" cy="2125014"/>
                <a:chOff x="2250581" y="164203"/>
                <a:chExt cx="2125014" cy="212501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D963469-E73F-4D0B-AC81-F2F1422F75BB}"/>
                    </a:ext>
                  </a:extLst>
                </p:cNvPr>
                <p:cNvSpPr/>
                <p:nvPr/>
              </p:nvSpPr>
              <p:spPr>
                <a:xfrm>
                  <a:off x="3193961" y="1107583"/>
                  <a:ext cx="238254" cy="23825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17FECDE-72B0-411A-9A0B-61E3E0374F15}"/>
                    </a:ext>
                  </a:extLst>
                </p:cNvPr>
                <p:cNvSpPr/>
                <p:nvPr/>
              </p:nvSpPr>
              <p:spPr>
                <a:xfrm>
                  <a:off x="2250581" y="164203"/>
                  <a:ext cx="2125014" cy="2125014"/>
                </a:xfrm>
                <a:prstGeom prst="ellipse">
                  <a:avLst/>
                </a:pr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44F89F5-9870-4178-A79B-3AE25DEE6DF1}"/>
                  </a:ext>
                </a:extLst>
              </p:cNvPr>
              <p:cNvGrpSpPr/>
              <p:nvPr/>
            </p:nvGrpSpPr>
            <p:grpSpPr>
              <a:xfrm>
                <a:off x="6753900" y="445391"/>
                <a:ext cx="2125014" cy="2125014"/>
                <a:chOff x="6753900" y="445391"/>
                <a:chExt cx="2125014" cy="2125014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4C89656-E387-4C13-A5CA-8C0F036D0F82}"/>
                    </a:ext>
                  </a:extLst>
                </p:cNvPr>
                <p:cNvSpPr/>
                <p:nvPr/>
              </p:nvSpPr>
              <p:spPr>
                <a:xfrm>
                  <a:off x="7697280" y="1388771"/>
                  <a:ext cx="238254" cy="23825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2C706E2A-7EB2-458E-B78E-9620527C61E9}"/>
                    </a:ext>
                  </a:extLst>
                </p:cNvPr>
                <p:cNvSpPr/>
                <p:nvPr/>
              </p:nvSpPr>
              <p:spPr>
                <a:xfrm>
                  <a:off x="6753900" y="445391"/>
                  <a:ext cx="2125014" cy="2125014"/>
                </a:xfrm>
                <a:prstGeom prst="ellipse">
                  <a:avLst/>
                </a:pr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9D26C08-7FCF-4440-90B1-1C0244650101}"/>
                  </a:ext>
                </a:extLst>
              </p:cNvPr>
              <p:cNvGrpSpPr/>
              <p:nvPr/>
            </p:nvGrpSpPr>
            <p:grpSpPr>
              <a:xfrm>
                <a:off x="5787841" y="2570405"/>
                <a:ext cx="1651712" cy="1651712"/>
                <a:chOff x="3763047" y="164203"/>
                <a:chExt cx="2125014" cy="212501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07DBAD50-84FE-4EF2-A5C4-E32BFE1FFC3D}"/>
                    </a:ext>
                  </a:extLst>
                </p:cNvPr>
                <p:cNvSpPr/>
                <p:nvPr/>
              </p:nvSpPr>
              <p:spPr>
                <a:xfrm>
                  <a:off x="4706426" y="1107583"/>
                  <a:ext cx="238254" cy="23825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C8C3F1F-F7D5-45A3-96BA-E6AE6712CED9}"/>
                    </a:ext>
                  </a:extLst>
                </p:cNvPr>
                <p:cNvSpPr/>
                <p:nvPr/>
              </p:nvSpPr>
              <p:spPr>
                <a:xfrm>
                  <a:off x="3763047" y="164203"/>
                  <a:ext cx="2125014" cy="2125014"/>
                </a:xfrm>
                <a:prstGeom prst="ellipse">
                  <a:avLst/>
                </a:pr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2E213D-814D-48C2-ABE0-582FE77EDB10}"/>
                  </a:ext>
                </a:extLst>
              </p:cNvPr>
              <p:cNvGrpSpPr/>
              <p:nvPr/>
            </p:nvGrpSpPr>
            <p:grpSpPr>
              <a:xfrm>
                <a:off x="7721954" y="3623795"/>
                <a:ext cx="1651712" cy="1651712"/>
                <a:chOff x="2250581" y="164203"/>
                <a:chExt cx="2125014" cy="2125014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734903D-CB3B-43FE-98E4-ED83BF3817F9}"/>
                    </a:ext>
                  </a:extLst>
                </p:cNvPr>
                <p:cNvSpPr/>
                <p:nvPr/>
              </p:nvSpPr>
              <p:spPr>
                <a:xfrm>
                  <a:off x="3193961" y="1107583"/>
                  <a:ext cx="238254" cy="238254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33F785A-2395-44B8-A1E1-5DE6E9EC158E}"/>
                    </a:ext>
                  </a:extLst>
                </p:cNvPr>
                <p:cNvSpPr/>
                <p:nvPr/>
              </p:nvSpPr>
              <p:spPr>
                <a:xfrm>
                  <a:off x="2250581" y="164203"/>
                  <a:ext cx="2125014" cy="2125014"/>
                </a:xfrm>
                <a:prstGeom prst="ellipse">
                  <a:avLst/>
                </a:prstGeom>
                <a:noFill/>
                <a:ln w="762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/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A696800-65E3-4D3E-B059-C66C18F233EC}"/>
                  </a:ext>
                </a:extLst>
              </p:cNvPr>
              <p:cNvSpPr/>
              <p:nvPr/>
            </p:nvSpPr>
            <p:spPr>
              <a:xfrm>
                <a:off x="1851336" y="3550273"/>
                <a:ext cx="550572" cy="5505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0A8F7E5-8290-4E7E-9E4E-C4BCA964AEB2}"/>
                  </a:ext>
                </a:extLst>
              </p:cNvPr>
              <p:cNvSpPr/>
              <p:nvPr/>
            </p:nvSpPr>
            <p:spPr>
              <a:xfrm>
                <a:off x="3919475" y="4724935"/>
                <a:ext cx="550572" cy="5505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D977F5-3672-4376-A98F-6FA5E76F6581}"/>
                  </a:ext>
                </a:extLst>
              </p:cNvPr>
              <p:cNvSpPr/>
              <p:nvPr/>
            </p:nvSpPr>
            <p:spPr>
              <a:xfrm>
                <a:off x="5037249" y="564518"/>
                <a:ext cx="550572" cy="5505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E4E79E-A723-41E9-81BA-1C50D6E4BC70}"/>
                  </a:ext>
                </a:extLst>
              </p:cNvPr>
              <p:cNvSpPr/>
              <p:nvPr/>
            </p:nvSpPr>
            <p:spPr>
              <a:xfrm>
                <a:off x="7935534" y="641795"/>
                <a:ext cx="550572" cy="5505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BAFAF4B-3726-4525-830F-69D24CA3FD90}"/>
                  </a:ext>
                </a:extLst>
              </p:cNvPr>
              <p:cNvSpPr/>
              <p:nvPr/>
            </p:nvSpPr>
            <p:spPr>
              <a:xfrm>
                <a:off x="8640404" y="4856948"/>
                <a:ext cx="550572" cy="550572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pic>
          <p:nvPicPr>
            <p:cNvPr id="6" name="Picture 4" descr="2,129 2d Box Stock Illustrations, Cliparts and Royalty Free 2d Box Vectors">
              <a:extLst>
                <a:ext uri="{FF2B5EF4-FFF2-40B4-BE49-F238E27FC236}">
                  <a16:creationId xmlns:a16="http://schemas.microsoft.com/office/drawing/2014/main" id="{C95AFFA1-4FEC-415C-9AD2-8B4AD6988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7315" y="887094"/>
              <a:ext cx="500364" cy="50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BAA628-D7A3-4F00-9759-ACEF14D1D728}"/>
                    </a:ext>
                  </a:extLst>
                </p:cNvPr>
                <p:cNvSpPr txBox="1"/>
                <p:nvPr/>
              </p:nvSpPr>
              <p:spPr>
                <a:xfrm>
                  <a:off x="4653632" y="3141737"/>
                  <a:ext cx="611514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BAA628-D7A3-4F00-9759-ACEF14D1D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632" y="3141737"/>
                  <a:ext cx="61151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6E87CB6-4522-4402-A5EE-C38C675DC99F}"/>
                    </a:ext>
                  </a:extLst>
                </p:cNvPr>
                <p:cNvSpPr txBox="1"/>
                <p:nvPr/>
              </p:nvSpPr>
              <p:spPr>
                <a:xfrm>
                  <a:off x="5502299" y="1117953"/>
                  <a:ext cx="593560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6E87CB6-4522-4402-A5EE-C38C675DC9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2299" y="1117953"/>
                  <a:ext cx="59356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D392188-8C5B-4FF6-B93D-6C7E50B5D717}"/>
                    </a:ext>
                  </a:extLst>
                </p:cNvPr>
                <p:cNvSpPr txBox="1"/>
                <p:nvPr/>
              </p:nvSpPr>
              <p:spPr>
                <a:xfrm>
                  <a:off x="7908957" y="2676913"/>
                  <a:ext cx="600677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D392188-8C5B-4FF6-B93D-6C7E50B5D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957" y="2676913"/>
                  <a:ext cx="60067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3DC21A-D1A0-4947-BF31-23334D06B8E3}"/>
                    </a:ext>
                  </a:extLst>
                </p:cNvPr>
                <p:cNvSpPr txBox="1"/>
                <p:nvPr/>
              </p:nvSpPr>
              <p:spPr>
                <a:xfrm>
                  <a:off x="10656812" y="3678514"/>
                  <a:ext cx="600677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A3DC21A-D1A0-4947-BF31-23334D06B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6812" y="3678514"/>
                  <a:ext cx="60067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43C7209-433E-453B-9CBB-762E5F734C8F}"/>
                    </a:ext>
                  </a:extLst>
                </p:cNvPr>
                <p:cNvSpPr txBox="1"/>
                <p:nvPr/>
              </p:nvSpPr>
              <p:spPr>
                <a:xfrm>
                  <a:off x="9727123" y="1022001"/>
                  <a:ext cx="600677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43C7209-433E-453B-9CBB-762E5F734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123" y="1022001"/>
                  <a:ext cx="60067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348C867-0C71-4CF1-B25A-62648FA9DDCA}"/>
                    </a:ext>
                  </a:extLst>
                </p:cNvPr>
                <p:cNvSpPr txBox="1"/>
                <p:nvPr/>
              </p:nvSpPr>
              <p:spPr>
                <a:xfrm>
                  <a:off x="6431550" y="4112145"/>
                  <a:ext cx="618631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348C867-0C71-4CF1-B25A-62648FA9D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550" y="4112145"/>
                  <a:ext cx="618631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6ADB1EE-5DE8-4E73-9FBD-7A17827EF294}"/>
                    </a:ext>
                  </a:extLst>
                </p:cNvPr>
                <p:cNvSpPr txBox="1"/>
                <p:nvPr/>
              </p:nvSpPr>
              <p:spPr>
                <a:xfrm>
                  <a:off x="10609197" y="4250291"/>
                  <a:ext cx="618631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6ADB1EE-5DE8-4E73-9FBD-7A17827EF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9197" y="4250291"/>
                  <a:ext cx="618631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1FA342C-2E63-46F0-BC39-35C46E9458A8}"/>
                    </a:ext>
                  </a:extLst>
                </p:cNvPr>
                <p:cNvSpPr txBox="1"/>
                <p:nvPr/>
              </p:nvSpPr>
              <p:spPr>
                <a:xfrm>
                  <a:off x="7504693" y="494736"/>
                  <a:ext cx="618631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1FA342C-2E63-46F0-BC39-35C46E945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693" y="494736"/>
                  <a:ext cx="61863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010E37-CC9C-4E17-AE4C-33EECD970FAF}"/>
                    </a:ext>
                  </a:extLst>
                </p:cNvPr>
                <p:cNvSpPr txBox="1"/>
                <p:nvPr/>
              </p:nvSpPr>
              <p:spPr>
                <a:xfrm>
                  <a:off x="9964526" y="558018"/>
                  <a:ext cx="618631" cy="46166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he-IL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010E37-CC9C-4E17-AE4C-33EECD970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4526" y="558018"/>
                  <a:ext cx="618631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B5BCEBE-6E7F-4A11-866D-F3AC8DA2BE29}"/>
                    </a:ext>
                  </a:extLst>
                </p:cNvPr>
                <p:cNvSpPr txBox="1"/>
                <p:nvPr/>
              </p:nvSpPr>
              <p:spPr>
                <a:xfrm>
                  <a:off x="10111985" y="1182487"/>
                  <a:ext cx="115845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B5BCEBE-6E7F-4A11-866D-F3AC8DA2B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985" y="1182487"/>
                  <a:ext cx="1158459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7" name="Picture 4" descr="2,129 2d Box Stock Illustrations, Cliparts and Royalty Free 2d Box Vectors">
              <a:extLst>
                <a:ext uri="{FF2B5EF4-FFF2-40B4-BE49-F238E27FC236}">
                  <a16:creationId xmlns:a16="http://schemas.microsoft.com/office/drawing/2014/main" id="{3C7B8B74-4D23-4BF2-B151-6DE11C07D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2819" y="4667800"/>
              <a:ext cx="500364" cy="50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DC7C11-A83C-4261-8C3E-4AB97D16CAA1}"/>
                    </a:ext>
                  </a:extLst>
                </p:cNvPr>
                <p:cNvSpPr txBox="1"/>
                <p:nvPr/>
              </p:nvSpPr>
              <p:spPr>
                <a:xfrm>
                  <a:off x="10547489" y="4963193"/>
                  <a:ext cx="115845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DC7C11-A83C-4261-8C3E-4AB97D16C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7489" y="4963193"/>
                  <a:ext cx="115845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4" descr="2,129 2d Box Stock Illustrations, Cliparts and Royalty Free 2d Box Vectors">
              <a:extLst>
                <a:ext uri="{FF2B5EF4-FFF2-40B4-BE49-F238E27FC236}">
                  <a16:creationId xmlns:a16="http://schemas.microsoft.com/office/drawing/2014/main" id="{7D675622-531B-44F8-A4CD-5BBC10B2A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9623" y="847500"/>
              <a:ext cx="500364" cy="50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03CD3BA-F5D1-4043-8913-3AAB44A5F348}"/>
                    </a:ext>
                  </a:extLst>
                </p:cNvPr>
                <p:cNvSpPr txBox="1"/>
                <p:nvPr/>
              </p:nvSpPr>
              <p:spPr>
                <a:xfrm>
                  <a:off x="7694293" y="1142893"/>
                  <a:ext cx="115845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03CD3BA-F5D1-4043-8913-3AAB44A5F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293" y="1142893"/>
                  <a:ext cx="1158459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E0F9E4-C4E7-4953-ADDE-4BE7FCBBD727}"/>
                </a:ext>
              </a:extLst>
            </p:cNvPr>
            <p:cNvSpPr/>
            <p:nvPr/>
          </p:nvSpPr>
          <p:spPr>
            <a:xfrm rot="16480286">
              <a:off x="7910257" y="4342913"/>
              <a:ext cx="2139314" cy="262574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0F6B1D-9555-4263-B790-F4F2F7AD33ED}"/>
                    </a:ext>
                  </a:extLst>
                </p:cNvPr>
                <p:cNvSpPr txBox="1"/>
                <p:nvPr/>
              </p:nvSpPr>
              <p:spPr>
                <a:xfrm>
                  <a:off x="8089855" y="4867154"/>
                  <a:ext cx="179606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he-IL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0F6B1D-9555-4263-B790-F4F2F7AD3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855" y="4867154"/>
                  <a:ext cx="1796069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8" descr="Cartoon Delivery Courier Holding Clipboard and Cardboard Boxes Stock Vector  - Illustration of profession, postman: 140084474">
              <a:extLst>
                <a:ext uri="{FF2B5EF4-FFF2-40B4-BE49-F238E27FC236}">
                  <a16:creationId xmlns:a16="http://schemas.microsoft.com/office/drawing/2014/main" id="{B4E96778-3AAD-454C-89B8-7330D8352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4721" b="96137" l="9217" r="89862">
                          <a14:foregroundMark x1="52995" y1="5579" x2="52995" y2="5579"/>
                          <a14:foregroundMark x1="69124" y1="95708" x2="69124" y2="95708"/>
                          <a14:foregroundMark x1="55300" y1="4721" x2="60829" y2="11588"/>
                          <a14:foregroundMark x1="60829" y1="58369" x2="54839" y2="46352"/>
                          <a14:foregroundMark x1="49309" y1="95279" x2="38710" y2="961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587" y="5236486"/>
              <a:ext cx="1244992" cy="133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26B0B3-F5DB-46DB-8DA6-09EE9615535B}"/>
              </a:ext>
            </a:extLst>
          </p:cNvPr>
          <p:cNvCxnSpPr/>
          <p:nvPr/>
        </p:nvCxnSpPr>
        <p:spPr>
          <a:xfrm flipV="1">
            <a:off x="9885924" y="4250291"/>
            <a:ext cx="770888" cy="10822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FC5EF6-C482-4BE8-A966-E976FF07D84F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10812819" y="1579618"/>
            <a:ext cx="444670" cy="232972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824CC9-398D-437F-9552-0C7BFB9247CA}"/>
              </a:ext>
            </a:extLst>
          </p:cNvPr>
          <p:cNvCxnSpPr>
            <a:cxnSpLocks/>
            <a:endCxn id="40" idx="1"/>
          </p:cNvCxnSpPr>
          <p:nvPr/>
        </p:nvCxnSpPr>
        <p:spPr>
          <a:xfrm flipH="1">
            <a:off x="5242172" y="1004788"/>
            <a:ext cx="245212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93B4DB7-6975-4B65-8BC0-2EEC68E1650A}"/>
              </a:ext>
            </a:extLst>
          </p:cNvPr>
          <p:cNvCxnSpPr>
            <a:cxnSpLocks/>
          </p:cNvCxnSpPr>
          <p:nvPr/>
        </p:nvCxnSpPr>
        <p:spPr>
          <a:xfrm flipH="1" flipV="1">
            <a:off x="8491713" y="2730164"/>
            <a:ext cx="1352382" cy="593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7D42529-2444-4F92-A008-36A42987A51A}"/>
              </a:ext>
            </a:extLst>
          </p:cNvPr>
          <p:cNvCxnSpPr>
            <a:cxnSpLocks/>
          </p:cNvCxnSpPr>
          <p:nvPr/>
        </p:nvCxnSpPr>
        <p:spPr>
          <a:xfrm>
            <a:off x="5172367" y="1309793"/>
            <a:ext cx="134555" cy="23687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D29A70-343F-43B2-A086-0EB9D2D6B34A}"/>
              </a:ext>
            </a:extLst>
          </p:cNvPr>
          <p:cNvCxnSpPr>
            <a:cxnSpLocks/>
          </p:cNvCxnSpPr>
          <p:nvPr/>
        </p:nvCxnSpPr>
        <p:spPr>
          <a:xfrm>
            <a:off x="5380353" y="3678514"/>
            <a:ext cx="1652074" cy="10334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47014C-1BA7-4AC6-9DD5-25B2983184F4}"/>
                  </a:ext>
                </a:extLst>
              </p:cNvPr>
              <p:cNvSpPr txBox="1"/>
              <p:nvPr/>
            </p:nvSpPr>
            <p:spPr>
              <a:xfrm>
                <a:off x="486677" y="386966"/>
                <a:ext cx="3795876" cy="550920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600" u="sng" dirty="0"/>
                  <a:t>Full Planning: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𝑟𝑜𝑏𝑜𝑡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𝑝𝑎𝑐𝑘𝑎𝑔𝑒𝑠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𝑝𝑎𝑐𝑘𝑎𝑔𝑒𝑠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𝑔𝑜𝑎𝑙𝑠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𝑒𝑥𝑝𝑖𝑟𝑒𝑑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u="sng" dirty="0"/>
                  <a:t>ACTIONS: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Pick-up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Drop-down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Move to (costs time depending on distance)</a:t>
                </a:r>
              </a:p>
              <a:p>
                <a:endParaRPr lang="en-US" sz="1600" dirty="0"/>
              </a:p>
              <a:p>
                <a:r>
                  <a:rPr lang="en-US" sz="1600" u="sng" dirty="0"/>
                  <a:t>NOTE: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Problems with no possible solutions can be formulated. We can/should report failure.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r>
                  <a:rPr lang="en-US" sz="1600" u="sng" dirty="0"/>
                  <a:t>Consecutive Planning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Due to the stochasticity of the motion model, a plan made can be no longer feasible.</a:t>
                </a:r>
                <a:br>
                  <a:rPr lang="en-US" sz="1600" dirty="0"/>
                </a:br>
                <a:r>
                  <a:rPr lang="en-US" sz="1600" u="sng" dirty="0"/>
                  <a:t>Example: flat tire.</a:t>
                </a:r>
                <a:br>
                  <a:rPr lang="en-US" sz="1600" u="sng" dirty="0"/>
                </a:br>
                <a:r>
                  <a:rPr lang="en-US" sz="1600" dirty="0"/>
                  <a:t>In that case we will want to  fix the tire and replan.</a:t>
                </a: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47014C-1BA7-4AC6-9DD5-25B298318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77" y="386966"/>
                <a:ext cx="3795876" cy="5509200"/>
              </a:xfrm>
              <a:prstGeom prst="rect">
                <a:avLst/>
              </a:prstGeom>
              <a:blipFill>
                <a:blip r:embed="rId19"/>
                <a:stretch>
                  <a:fillRect l="-963" t="-332" r="-1124" b="-4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C7AA16-A7E8-44FA-B937-B28B2761DD87}"/>
              </a:ext>
            </a:extLst>
          </p:cNvPr>
          <p:cNvCxnSpPr>
            <a:cxnSpLocks/>
          </p:cNvCxnSpPr>
          <p:nvPr/>
        </p:nvCxnSpPr>
        <p:spPr>
          <a:xfrm flipH="1">
            <a:off x="10018787" y="1661723"/>
            <a:ext cx="608710" cy="11051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6FF879-C034-4A37-95B5-F6D59266BA11}"/>
              </a:ext>
            </a:extLst>
          </p:cNvPr>
          <p:cNvCxnSpPr>
            <a:cxnSpLocks/>
          </p:cNvCxnSpPr>
          <p:nvPr/>
        </p:nvCxnSpPr>
        <p:spPr>
          <a:xfrm flipH="1" flipV="1">
            <a:off x="8047397" y="1534356"/>
            <a:ext cx="347238" cy="119417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6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BD81DCC-3D4E-446F-AD34-A29FA924088F}"/>
              </a:ext>
            </a:extLst>
          </p:cNvPr>
          <p:cNvSpPr/>
          <p:nvPr/>
        </p:nvSpPr>
        <p:spPr>
          <a:xfrm>
            <a:off x="2356433" y="766199"/>
            <a:ext cx="2249673" cy="14037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Plan</a:t>
            </a:r>
            <a:endParaRPr lang="he-IL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0DF652-CF1A-48E5-B099-4EB7FA6AA5F0}"/>
              </a:ext>
            </a:extLst>
          </p:cNvPr>
          <p:cNvSpPr/>
          <p:nvPr/>
        </p:nvSpPr>
        <p:spPr>
          <a:xfrm>
            <a:off x="7275483" y="1417459"/>
            <a:ext cx="2249675" cy="1403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Act</a:t>
            </a:r>
            <a:endParaRPr lang="he-IL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88BF12-BD52-4E09-AEB2-91CA1B862FE5}"/>
              </a:ext>
            </a:extLst>
          </p:cNvPr>
          <p:cNvSpPr/>
          <p:nvPr/>
        </p:nvSpPr>
        <p:spPr>
          <a:xfrm>
            <a:off x="2334856" y="4023282"/>
            <a:ext cx="2271250" cy="1417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Estimate</a:t>
            </a:r>
            <a:endParaRPr lang="he-IL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CC3E22-52D1-4263-8E6C-3EB8C4A2241A}"/>
              </a:ext>
            </a:extLst>
          </p:cNvPr>
          <p:cNvSpPr txBox="1"/>
          <p:nvPr/>
        </p:nvSpPr>
        <p:spPr>
          <a:xfrm>
            <a:off x="2552094" y="5500627"/>
            <a:ext cx="17427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EKF or similar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A9F73-3BDB-4FC6-8B5D-19E4A4E33716}"/>
              </a:ext>
            </a:extLst>
          </p:cNvPr>
          <p:cNvSpPr txBox="1"/>
          <p:nvPr/>
        </p:nvSpPr>
        <p:spPr>
          <a:xfrm>
            <a:off x="9550905" y="1763558"/>
            <a:ext cx="18294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Drop/pickup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E13C19-62E8-4B17-A2BA-053FA899B97E}"/>
              </a:ext>
            </a:extLst>
          </p:cNvPr>
          <p:cNvSpPr/>
          <p:nvPr/>
        </p:nvSpPr>
        <p:spPr>
          <a:xfrm>
            <a:off x="7275482" y="4036745"/>
            <a:ext cx="2249675" cy="1403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Measure</a:t>
            </a:r>
            <a:endParaRPr lang="he-IL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6A8A64-D6A3-4E16-97B2-53B5BA2C7342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606106" y="1468097"/>
            <a:ext cx="2669377" cy="65126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951AA1-BB8D-4FC3-89C2-45A13F02DF8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400320" y="2897455"/>
            <a:ext cx="0" cy="11392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E14B8F-AE57-47C2-BB8E-DFF8152330CD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4677255" y="4738643"/>
            <a:ext cx="2598227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89F3D95-D37F-4F9E-9A3A-C6FC95F54592}"/>
              </a:ext>
            </a:extLst>
          </p:cNvPr>
          <p:cNvSpPr txBox="1"/>
          <p:nvPr/>
        </p:nvSpPr>
        <p:spPr>
          <a:xfrm>
            <a:off x="7786632" y="5520723"/>
            <a:ext cx="13774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Beacons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D19C3B-899F-4791-BC87-3FA6CEE8CD1D}"/>
              </a:ext>
            </a:extLst>
          </p:cNvPr>
          <p:cNvGrpSpPr/>
          <p:nvPr/>
        </p:nvGrpSpPr>
        <p:grpSpPr>
          <a:xfrm>
            <a:off x="3558376" y="328647"/>
            <a:ext cx="1211979" cy="684434"/>
            <a:chOff x="5127537" y="690285"/>
            <a:chExt cx="1211979" cy="68443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296260-3B24-4A52-83BC-9A3D01C20F3E}"/>
                </a:ext>
              </a:extLst>
            </p:cNvPr>
            <p:cNvSpPr txBox="1"/>
            <p:nvPr/>
          </p:nvSpPr>
          <p:spPr>
            <a:xfrm>
              <a:off x="5309440" y="766199"/>
              <a:ext cx="9363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dirty="0"/>
                <a:t>PDDL</a:t>
              </a:r>
              <a:endParaRPr lang="he-IL" sz="2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CB26B8-CC66-49A8-A336-72C52B2186C6}"/>
                </a:ext>
              </a:extLst>
            </p:cNvPr>
            <p:cNvSpPr/>
            <p:nvPr/>
          </p:nvSpPr>
          <p:spPr>
            <a:xfrm>
              <a:off x="5127537" y="690285"/>
              <a:ext cx="1211979" cy="6844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6B31FF9-B0C4-42F4-B008-5D6D15D1F082}"/>
              </a:ext>
            </a:extLst>
          </p:cNvPr>
          <p:cNvSpPr txBox="1"/>
          <p:nvPr/>
        </p:nvSpPr>
        <p:spPr>
          <a:xfrm>
            <a:off x="311146" y="18980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Consecutive Planning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49CFD-98A3-487B-B7A3-BF8708D0B822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3470481" y="3482165"/>
            <a:ext cx="10788" cy="5411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mond 15">
            <a:extLst>
              <a:ext uri="{FF2B5EF4-FFF2-40B4-BE49-F238E27FC236}">
                <a16:creationId xmlns:a16="http://schemas.microsoft.com/office/drawing/2014/main" id="{45FC4265-F658-4962-9FF2-02264A0088E1}"/>
              </a:ext>
            </a:extLst>
          </p:cNvPr>
          <p:cNvSpPr/>
          <p:nvPr/>
        </p:nvSpPr>
        <p:spPr>
          <a:xfrm>
            <a:off x="2863295" y="2748635"/>
            <a:ext cx="1235947" cy="733530"/>
          </a:xfrm>
          <a:prstGeom prst="diamond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Replan?</a:t>
            </a:r>
            <a:endParaRPr lang="he-IL" sz="105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A87EEF-FD8E-4A3A-AA0C-C768308F6FD5}"/>
              </a:ext>
            </a:extLst>
          </p:cNvPr>
          <p:cNvCxnSpPr>
            <a:cxnSpLocks/>
            <a:stCxn id="16" idx="0"/>
            <a:endCxn id="4" idx="4"/>
          </p:cNvCxnSpPr>
          <p:nvPr/>
        </p:nvCxnSpPr>
        <p:spPr>
          <a:xfrm flipV="1">
            <a:off x="3481269" y="2169995"/>
            <a:ext cx="1" cy="57864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888AB5-135E-4156-B012-622C56409F21}"/>
              </a:ext>
            </a:extLst>
          </p:cNvPr>
          <p:cNvCxnSpPr>
            <a:cxnSpLocks/>
            <a:stCxn id="16" idx="3"/>
            <a:endCxn id="5" idx="2"/>
          </p:cNvCxnSpPr>
          <p:nvPr/>
        </p:nvCxnSpPr>
        <p:spPr>
          <a:xfrm flipV="1">
            <a:off x="4099242" y="2119358"/>
            <a:ext cx="3176241" cy="9960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7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252DD-A0E9-4E29-9583-F684A50DC956}"/>
              </a:ext>
            </a:extLst>
          </p:cNvPr>
          <p:cNvSpPr/>
          <p:nvPr/>
        </p:nvSpPr>
        <p:spPr>
          <a:xfrm>
            <a:off x="3483428" y="723482"/>
            <a:ext cx="5225143" cy="2387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200" dirty="0"/>
              <a:t>PROBLEM</a:t>
            </a:r>
            <a:endParaRPr lang="he-IL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24BF0-BDE3-4B04-9151-4FFAFF21FD60}"/>
              </a:ext>
            </a:extLst>
          </p:cNvPr>
          <p:cNvSpPr txBox="1"/>
          <p:nvPr/>
        </p:nvSpPr>
        <p:spPr>
          <a:xfrm>
            <a:off x="1668027" y="3567165"/>
            <a:ext cx="9414437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Our classic PDDL solver is not capable of POMDP!</a:t>
            </a:r>
          </a:p>
          <a:p>
            <a:endParaRPr lang="en-US" sz="3600" dirty="0"/>
          </a:p>
          <a:p>
            <a:r>
              <a:rPr lang="en-US" sz="3600" dirty="0"/>
              <a:t>Solution:</a:t>
            </a:r>
          </a:p>
          <a:p>
            <a:r>
              <a:rPr lang="en-US" sz="3600" dirty="0"/>
              <a:t>We make further assumptions when planning</a:t>
            </a:r>
          </a:p>
        </p:txBody>
      </p:sp>
    </p:spTree>
    <p:extLst>
      <p:ext uri="{BB962C8B-B14F-4D97-AF65-F5344CB8AC3E}">
        <p14:creationId xmlns:p14="http://schemas.microsoft.com/office/powerpoint/2010/main" val="93222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B1A797-A386-43DA-AA74-311C97D1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893" y="1603992"/>
            <a:ext cx="7067349" cy="1720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922E90-96A9-4877-BB20-27D56137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84" y="3519118"/>
            <a:ext cx="5900286" cy="2528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BDCFDD-6EA0-4D55-A33D-80B30E235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88" y="1603992"/>
            <a:ext cx="1666875" cy="5429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E9110E-0B20-4C5A-AF13-FF9DF03BC7DC}"/>
              </a:ext>
            </a:extLst>
          </p:cNvPr>
          <p:cNvSpPr/>
          <p:nvPr/>
        </p:nvSpPr>
        <p:spPr>
          <a:xfrm>
            <a:off x="5135502" y="4242733"/>
            <a:ext cx="5900286" cy="180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04118-F03E-42B1-99A8-0EC3EEB50720}"/>
              </a:ext>
            </a:extLst>
          </p:cNvPr>
          <p:cNvSpPr txBox="1"/>
          <p:nvPr/>
        </p:nvSpPr>
        <p:spPr>
          <a:xfrm>
            <a:off x="512467" y="472273"/>
            <a:ext cx="950811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What are our options? What are we dealing with?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20611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587EB-D092-4C85-A5FE-9802D2255B9B}"/>
              </a:ext>
            </a:extLst>
          </p:cNvPr>
          <p:cNvSpPr txBox="1"/>
          <p:nvPr/>
        </p:nvSpPr>
        <p:spPr>
          <a:xfrm>
            <a:off x="743578" y="502418"/>
            <a:ext cx="234878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/>
              <a:t>Suggestion: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AA0B95-27F8-4D5F-BA89-2414469DB745}"/>
                  </a:ext>
                </a:extLst>
              </p:cNvPr>
              <p:cNvSpPr txBox="1"/>
              <p:nvPr/>
            </p:nvSpPr>
            <p:spPr>
              <a:xfrm>
                <a:off x="1608366" y="3193116"/>
                <a:ext cx="9333581" cy="103522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𝑡𝑟𝑎𝑐𝑒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nary>
                        <m:naryPr>
                          <m:chr m:val="∏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𝑒𝑎𝑐𝑜𝑛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𝑏𝑒𝑎𝑐𝑜𝑛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AA0B95-27F8-4D5F-BA89-2414469DB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66" y="3193116"/>
                <a:ext cx="9333581" cy="1035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C45234-DAFF-4693-971E-70409AEA0402}"/>
                  </a:ext>
                </a:extLst>
              </p:cNvPr>
              <p:cNvSpPr txBox="1"/>
              <p:nvPr/>
            </p:nvSpPr>
            <p:spPr>
              <a:xfrm>
                <a:off x="1499716" y="1664466"/>
                <a:ext cx="960371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𝑀𝑜𝑣𝑒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	Effect: Increase/Decrease uncertainty </a:t>
                </a:r>
                <a:r>
                  <a:rPr lang="en-US" sz="2800" u="sng" dirty="0"/>
                  <a:t>estimator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he-IL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C45234-DAFF-4693-971E-70409AEA0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16" y="1664466"/>
                <a:ext cx="9603713" cy="954107"/>
              </a:xfrm>
              <a:prstGeom prst="rect">
                <a:avLst/>
              </a:prstGeom>
              <a:blipFill>
                <a:blip r:embed="rId3"/>
                <a:stretch>
                  <a:fillRect l="-1270" t="-5732" b="-171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0FECCF-BC64-413D-BFF4-E817B8FA917F}"/>
                  </a:ext>
                </a:extLst>
              </p:cNvPr>
              <p:cNvSpPr txBox="1"/>
              <p:nvPr/>
            </p:nvSpPr>
            <p:spPr>
              <a:xfrm>
                <a:off x="2979079" y="4802879"/>
                <a:ext cx="6387967" cy="52322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2800" dirty="0"/>
                  <a:t>Exploring proper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 is part of the project</a:t>
                </a:r>
                <a:endParaRPr lang="he-IL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0FECCF-BC64-413D-BFF4-E817B8FA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079" y="4802879"/>
                <a:ext cx="6387967" cy="523220"/>
              </a:xfrm>
              <a:prstGeom prst="rect">
                <a:avLst/>
              </a:prstGeom>
              <a:blipFill>
                <a:blip r:embed="rId4"/>
                <a:stretch>
                  <a:fillRect l="-2004" t="-11628" b="-3255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5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0A98-8267-4188-A2CB-0C07AD41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09" y="2434556"/>
            <a:ext cx="4609699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Tools of the trade</a:t>
            </a:r>
            <a:endParaRPr lang="he-IL" sz="5400" dirty="0"/>
          </a:p>
        </p:txBody>
      </p:sp>
    </p:spTree>
    <p:extLst>
      <p:ext uri="{BB962C8B-B14F-4D97-AF65-F5344CB8AC3E}">
        <p14:creationId xmlns:p14="http://schemas.microsoft.com/office/powerpoint/2010/main" val="1454641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2AD911-A482-49EB-8B99-49D04E59F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11" y="1792153"/>
            <a:ext cx="6033919" cy="4522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26C698-5535-411D-9E96-0586922C5FAA}"/>
              </a:ext>
            </a:extLst>
          </p:cNvPr>
          <p:cNvSpPr txBox="1"/>
          <p:nvPr/>
        </p:nvSpPr>
        <p:spPr>
          <a:xfrm>
            <a:off x="209349" y="19553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https://github.com/IBM/pddl-in-python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8F854-33C8-47EB-A6EF-0E07684C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318" y="1724776"/>
            <a:ext cx="4671171" cy="452201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79E0992-8D20-401D-A213-D6DD7125C3D0}"/>
              </a:ext>
            </a:extLst>
          </p:cNvPr>
          <p:cNvSpPr/>
          <p:nvPr/>
        </p:nvSpPr>
        <p:spPr>
          <a:xfrm>
            <a:off x="2827324" y="544676"/>
            <a:ext cx="6576558" cy="5622711"/>
          </a:xfrm>
          <a:custGeom>
            <a:avLst/>
            <a:gdLst>
              <a:gd name="connsiteX0" fmla="*/ 89131 w 6576558"/>
              <a:gd name="connsiteY0" fmla="*/ 5596242 h 5622711"/>
              <a:gd name="connsiteX1" fmla="*/ 137257 w 6576558"/>
              <a:gd name="connsiteY1" fmla="*/ 5615492 h 5622711"/>
              <a:gd name="connsiteX2" fmla="*/ 1388541 w 6576558"/>
              <a:gd name="connsiteY2" fmla="*/ 5576991 h 5622711"/>
              <a:gd name="connsiteX3" fmla="*/ 2764954 w 6576558"/>
              <a:gd name="connsiteY3" fmla="*/ 5172730 h 5622711"/>
              <a:gd name="connsiteX4" fmla="*/ 3621602 w 6576558"/>
              <a:gd name="connsiteY4" fmla="*/ 3892570 h 5622711"/>
              <a:gd name="connsiteX5" fmla="*/ 3621602 w 6576558"/>
              <a:gd name="connsiteY5" fmla="*/ 2246650 h 5622711"/>
              <a:gd name="connsiteX6" fmla="*/ 3814108 w 6576558"/>
              <a:gd name="connsiteY6" fmla="*/ 802861 h 5622711"/>
              <a:gd name="connsiteX7" fmla="*/ 4593754 w 6576558"/>
              <a:gd name="connsiteY7" fmla="*/ 42465 h 5622711"/>
              <a:gd name="connsiteX8" fmla="*/ 5565905 w 6576558"/>
              <a:gd name="connsiteY8" fmla="*/ 148343 h 5622711"/>
              <a:gd name="connsiteX9" fmla="*/ 6403303 w 6576558"/>
              <a:gd name="connsiteY9" fmla="*/ 581480 h 5622711"/>
              <a:gd name="connsiteX10" fmla="*/ 6576558 w 6576558"/>
              <a:gd name="connsiteY10" fmla="*/ 1091619 h 56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76558" h="5622711">
                <a:moveTo>
                  <a:pt x="89131" y="5596242"/>
                </a:moveTo>
                <a:cubicBezTo>
                  <a:pt x="4910" y="5607471"/>
                  <a:pt x="-79311" y="5618701"/>
                  <a:pt x="137257" y="5615492"/>
                </a:cubicBezTo>
                <a:cubicBezTo>
                  <a:pt x="353825" y="5612284"/>
                  <a:pt x="950592" y="5650785"/>
                  <a:pt x="1388541" y="5576991"/>
                </a:cubicBezTo>
                <a:cubicBezTo>
                  <a:pt x="1826491" y="5503197"/>
                  <a:pt x="2392777" y="5453467"/>
                  <a:pt x="2764954" y="5172730"/>
                </a:cubicBezTo>
                <a:cubicBezTo>
                  <a:pt x="3137131" y="4891993"/>
                  <a:pt x="3478827" y="4380250"/>
                  <a:pt x="3621602" y="3892570"/>
                </a:cubicBezTo>
                <a:cubicBezTo>
                  <a:pt x="3764377" y="3404890"/>
                  <a:pt x="3589518" y="2761601"/>
                  <a:pt x="3621602" y="2246650"/>
                </a:cubicBezTo>
                <a:cubicBezTo>
                  <a:pt x="3653686" y="1731699"/>
                  <a:pt x="3652083" y="1170225"/>
                  <a:pt x="3814108" y="802861"/>
                </a:cubicBezTo>
                <a:cubicBezTo>
                  <a:pt x="3976133" y="435497"/>
                  <a:pt x="4301788" y="151551"/>
                  <a:pt x="4593754" y="42465"/>
                </a:cubicBezTo>
                <a:cubicBezTo>
                  <a:pt x="4885720" y="-66621"/>
                  <a:pt x="5264314" y="58507"/>
                  <a:pt x="5565905" y="148343"/>
                </a:cubicBezTo>
                <a:cubicBezTo>
                  <a:pt x="5867496" y="238179"/>
                  <a:pt x="6234861" y="424267"/>
                  <a:pt x="6403303" y="581480"/>
                </a:cubicBezTo>
                <a:cubicBezTo>
                  <a:pt x="6571745" y="738693"/>
                  <a:pt x="6574151" y="915156"/>
                  <a:pt x="6576558" y="1091619"/>
                </a:cubicBezTo>
              </a:path>
            </a:pathLst>
          </a:custGeom>
          <a:noFill/>
          <a:ln w="7620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1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AE408A-F52D-4369-B20B-1350DB808068}"/>
              </a:ext>
            </a:extLst>
          </p:cNvPr>
          <p:cNvSpPr txBox="1"/>
          <p:nvPr/>
        </p:nvSpPr>
        <p:spPr>
          <a:xfrm>
            <a:off x="575110" y="31103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dirty="0"/>
              <a:t>https://github.com/caelan/SS-Replan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91107-33E4-43F9-949A-D9D9F723B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78" y="680367"/>
            <a:ext cx="8481071" cy="597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398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of the trade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163</cp:revision>
  <dcterms:created xsi:type="dcterms:W3CDTF">2022-04-18T10:58:42Z</dcterms:created>
  <dcterms:modified xsi:type="dcterms:W3CDTF">2022-04-24T09:28:33Z</dcterms:modified>
</cp:coreProperties>
</file>