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0529FC-A83E-463D-94EB-A0F83A3B7A8F}" type="datetimeFigureOut">
              <a:rPr lang="en-US" smtClean="0"/>
              <a:t>19/09/2021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289896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529FC-A83E-463D-94EB-A0F83A3B7A8F}" type="datetimeFigureOut">
              <a:rPr lang="en-US" smtClean="0"/>
              <a:t>19/09/2021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25189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529FC-A83E-463D-94EB-A0F83A3B7A8F}" type="datetimeFigureOut">
              <a:rPr lang="en-US" smtClean="0"/>
              <a:t>19/09/2021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78870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529FC-A83E-463D-94EB-A0F83A3B7A8F}" type="datetimeFigureOut">
              <a:rPr lang="en-US" smtClean="0"/>
              <a:t>19/09/2021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178645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0529FC-A83E-463D-94EB-A0F83A3B7A8F}" type="datetimeFigureOut">
              <a:rPr lang="en-US" smtClean="0"/>
              <a:t>19/09/2021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49850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0529FC-A83E-463D-94EB-A0F83A3B7A8F}" type="datetimeFigureOut">
              <a:rPr lang="en-US" smtClean="0"/>
              <a:t>19/09/2021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334571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529FC-A83E-463D-94EB-A0F83A3B7A8F}" type="datetimeFigureOut">
              <a:rPr lang="en-US" smtClean="0"/>
              <a:t>19/09/2021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85296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0529FC-A83E-463D-94EB-A0F83A3B7A8F}" type="datetimeFigureOut">
              <a:rPr lang="en-US" smtClean="0"/>
              <a:t>19/09/2021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141525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29FC-A83E-463D-94EB-A0F83A3B7A8F}" type="datetimeFigureOut">
              <a:rPr lang="en-US" smtClean="0"/>
              <a:t>19/09/2021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74305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0529FC-A83E-463D-94EB-A0F83A3B7A8F}" type="datetimeFigureOut">
              <a:rPr lang="en-US" smtClean="0"/>
              <a:t>19/09/2021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359013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0529FC-A83E-463D-94EB-A0F83A3B7A8F}" type="datetimeFigureOut">
              <a:rPr lang="en-US" smtClean="0"/>
              <a:t>19/09/2021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F7C39-560E-4F8D-BC1E-11B1CFB5D033}" type="slidenum">
              <a:rPr lang="en-US" smtClean="0"/>
              <a:t>‹#›</a:t>
            </a:fld>
            <a:endParaRPr lang="en-US"/>
          </a:p>
        </p:txBody>
      </p:sp>
    </p:spTree>
    <p:extLst>
      <p:ext uri="{BB962C8B-B14F-4D97-AF65-F5344CB8AC3E}">
        <p14:creationId xmlns:p14="http://schemas.microsoft.com/office/powerpoint/2010/main" val="73457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529FC-A83E-463D-94EB-A0F83A3B7A8F}" type="datetimeFigureOut">
              <a:rPr lang="en-US" smtClean="0"/>
              <a:t>19/09/2021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F7C39-560E-4F8D-BC1E-11B1CFB5D033}" type="slidenum">
              <a:rPr lang="en-US" smtClean="0"/>
              <a:t>‹#›</a:t>
            </a:fld>
            <a:endParaRPr lang="en-US"/>
          </a:p>
        </p:txBody>
      </p:sp>
    </p:spTree>
    <p:extLst>
      <p:ext uri="{BB962C8B-B14F-4D97-AF65-F5344CB8AC3E}">
        <p14:creationId xmlns:p14="http://schemas.microsoft.com/office/powerpoint/2010/main" val="200221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media" Target="../media/media2.mp4"/><Relationship Id="rId7"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video" Target="../media/media2.mp4"/><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291" y="554182"/>
            <a:ext cx="6007799" cy="5509200"/>
          </a:xfrm>
          <a:prstGeom prst="rect">
            <a:avLst/>
          </a:prstGeom>
          <a:noFill/>
        </p:spPr>
        <p:txBody>
          <a:bodyPr wrap="none" rtlCol="0">
            <a:spAutoFit/>
          </a:bodyPr>
          <a:lstStyle/>
          <a:p>
            <a:r>
              <a:rPr lang="en-US" sz="3200" dirty="0" smtClean="0"/>
              <a:t>Table of Contents</a:t>
            </a:r>
          </a:p>
          <a:p>
            <a:endParaRPr lang="en-US" sz="3200" dirty="0"/>
          </a:p>
          <a:p>
            <a:pPr marL="342900" indent="-342900">
              <a:buAutoNum type="arabicParenR"/>
            </a:pPr>
            <a:r>
              <a:rPr lang="en-US" sz="3200" dirty="0" err="1" smtClean="0"/>
              <a:t>Matlab</a:t>
            </a:r>
            <a:r>
              <a:rPr lang="en-US" sz="3200" dirty="0" smtClean="0"/>
              <a:t> Simulation Structure</a:t>
            </a:r>
          </a:p>
          <a:p>
            <a:pPr marL="342900" indent="-342900">
              <a:buFont typeface="+mj-lt"/>
              <a:buAutoNum type="arabicParenR"/>
            </a:pPr>
            <a:r>
              <a:rPr lang="en-US" sz="3200" dirty="0" smtClean="0"/>
              <a:t>Simulator – Unreal Environment</a:t>
            </a:r>
          </a:p>
          <a:p>
            <a:pPr marL="342900" indent="-342900">
              <a:buFont typeface="+mj-lt"/>
              <a:buAutoNum type="arabicParenR"/>
            </a:pPr>
            <a:r>
              <a:rPr lang="en-US" sz="3200" dirty="0" smtClean="0"/>
              <a:t>Plant + Controllers</a:t>
            </a:r>
          </a:p>
          <a:p>
            <a:pPr marL="342900" indent="-342900">
              <a:buFont typeface="+mj-lt"/>
              <a:buAutoNum type="arabicParenR"/>
            </a:pPr>
            <a:r>
              <a:rPr lang="en-US" sz="3200" dirty="0" smtClean="0"/>
              <a:t>Event Camera Model</a:t>
            </a:r>
          </a:p>
          <a:p>
            <a:pPr marL="342900" indent="-342900">
              <a:buFont typeface="+mj-lt"/>
              <a:buAutoNum type="arabicParenR"/>
            </a:pPr>
            <a:r>
              <a:rPr lang="en-US" sz="3200" dirty="0" err="1" smtClean="0"/>
              <a:t>DataSet</a:t>
            </a:r>
            <a:r>
              <a:rPr lang="en-US" sz="3200" dirty="0" smtClean="0"/>
              <a:t> Creator</a:t>
            </a:r>
          </a:p>
          <a:p>
            <a:pPr marL="342900" indent="-342900">
              <a:buFont typeface="+mj-lt"/>
              <a:buAutoNum type="arabicParenR"/>
            </a:pPr>
            <a:r>
              <a:rPr lang="en-US" sz="3200" dirty="0" smtClean="0"/>
              <a:t>Training Process</a:t>
            </a:r>
          </a:p>
          <a:p>
            <a:pPr marL="342900" indent="-342900">
              <a:buFont typeface="+mj-lt"/>
              <a:buAutoNum type="arabicParenR"/>
            </a:pPr>
            <a:r>
              <a:rPr lang="en-US" sz="3200" dirty="0" smtClean="0"/>
              <a:t>Results</a:t>
            </a:r>
          </a:p>
          <a:p>
            <a:pPr marL="342900" indent="-342900">
              <a:buFont typeface="+mj-lt"/>
              <a:buAutoNum type="arabicParenR"/>
            </a:pPr>
            <a:r>
              <a:rPr lang="en-US" sz="3200" dirty="0" err="1" smtClean="0"/>
              <a:t>nLMS</a:t>
            </a:r>
            <a:r>
              <a:rPr lang="en-US" sz="3200" dirty="0" smtClean="0"/>
              <a:t> predictor for Improvement</a:t>
            </a:r>
          </a:p>
          <a:p>
            <a:pPr marL="342900" indent="-342900">
              <a:buFont typeface="+mj-lt"/>
              <a:buAutoNum type="arabicParenR"/>
            </a:pPr>
            <a:r>
              <a:rPr lang="en-US" sz="3200" dirty="0" smtClean="0"/>
              <a:t>Python Simulation Structure</a:t>
            </a:r>
            <a:endParaRPr lang="en-US" sz="3200" dirty="0" smtClean="0"/>
          </a:p>
        </p:txBody>
      </p:sp>
    </p:spTree>
    <p:extLst>
      <p:ext uri="{BB962C8B-B14F-4D97-AF65-F5344CB8AC3E}">
        <p14:creationId xmlns:p14="http://schemas.microsoft.com/office/powerpoint/2010/main" val="208174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57" y="168625"/>
            <a:ext cx="1930016" cy="369332"/>
          </a:xfrm>
          <a:prstGeom prst="rect">
            <a:avLst/>
          </a:prstGeom>
        </p:spPr>
        <p:txBody>
          <a:bodyPr wrap="none">
            <a:spAutoFit/>
          </a:bodyPr>
          <a:lstStyle/>
          <a:p>
            <a:r>
              <a:rPr lang="en-US" dirty="0" smtClean="0"/>
              <a:t>6) Training </a:t>
            </a:r>
            <a:r>
              <a:rPr lang="en-US" dirty="0"/>
              <a:t>Process</a:t>
            </a:r>
          </a:p>
        </p:txBody>
      </p:sp>
      <p:sp>
        <p:nvSpPr>
          <p:cNvPr id="3" name="Rectangle 2"/>
          <p:cNvSpPr/>
          <p:nvPr/>
        </p:nvSpPr>
        <p:spPr>
          <a:xfrm>
            <a:off x="456764" y="778225"/>
            <a:ext cx="3468691" cy="4524315"/>
          </a:xfrm>
          <a:prstGeom prst="rect">
            <a:avLst/>
          </a:prstGeom>
        </p:spPr>
        <p:txBody>
          <a:bodyPr wrap="square">
            <a:spAutoFit/>
          </a:bodyPr>
          <a:lstStyle/>
          <a:p>
            <a:r>
              <a:rPr lang="en-US" dirty="0" smtClean="0"/>
              <a:t>We used MATALB’s Experiment Manager test different network architectures, and training hyper parameters on different data sets to obtain confidence in our network design:</a:t>
            </a:r>
          </a:p>
          <a:p>
            <a:endParaRPr lang="en-US" dirty="0"/>
          </a:p>
          <a:p>
            <a:r>
              <a:rPr lang="en-US" dirty="0" smtClean="0"/>
              <a:t>1) Pitch only with a simple network</a:t>
            </a:r>
          </a:p>
          <a:p>
            <a:endParaRPr lang="en-US" dirty="0"/>
          </a:p>
          <a:p>
            <a:r>
              <a:rPr lang="en-US" dirty="0" smtClean="0"/>
              <a:t>2) Pitch only with </a:t>
            </a:r>
            <a:r>
              <a:rPr lang="en-US" dirty="0" err="1" smtClean="0"/>
              <a:t>googleNet</a:t>
            </a:r>
            <a:r>
              <a:rPr lang="en-US" dirty="0" smtClean="0"/>
              <a:t> based network</a:t>
            </a:r>
          </a:p>
          <a:p>
            <a:endParaRPr lang="en-US" dirty="0"/>
          </a:p>
          <a:p>
            <a:r>
              <a:rPr lang="en-US" dirty="0" smtClean="0"/>
              <a:t>3) Pitch + Yaw with a simple network and more mini batches </a:t>
            </a:r>
          </a:p>
          <a:p>
            <a:endParaRPr lang="en-US" dirty="0"/>
          </a:p>
          <a:p>
            <a:r>
              <a:rPr lang="en-US" dirty="0" smtClean="0"/>
              <a:t>4) And so on…</a:t>
            </a:r>
          </a:p>
        </p:txBody>
      </p:sp>
      <p:pic>
        <p:nvPicPr>
          <p:cNvPr id="7" name="Picture 6"/>
          <p:cNvPicPr>
            <a:picLocks noChangeAspect="1"/>
          </p:cNvPicPr>
          <p:nvPr/>
        </p:nvPicPr>
        <p:blipFill rotWithShape="1">
          <a:blip r:embed="rId2"/>
          <a:srcRect l="1016" t="3228" b="27681"/>
          <a:stretch/>
        </p:blipFill>
        <p:spPr>
          <a:xfrm>
            <a:off x="4097553" y="466496"/>
            <a:ext cx="7795921" cy="5675685"/>
          </a:xfrm>
          <a:prstGeom prst="rect">
            <a:avLst/>
          </a:prstGeom>
        </p:spPr>
      </p:pic>
    </p:spTree>
    <p:extLst>
      <p:ext uri="{BB962C8B-B14F-4D97-AF65-F5344CB8AC3E}">
        <p14:creationId xmlns:p14="http://schemas.microsoft.com/office/powerpoint/2010/main" val="4171478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57" y="168625"/>
            <a:ext cx="1930016" cy="369332"/>
          </a:xfrm>
          <a:prstGeom prst="rect">
            <a:avLst/>
          </a:prstGeom>
        </p:spPr>
        <p:txBody>
          <a:bodyPr wrap="none">
            <a:spAutoFit/>
          </a:bodyPr>
          <a:lstStyle/>
          <a:p>
            <a:r>
              <a:rPr lang="en-US" dirty="0" smtClean="0"/>
              <a:t>6) Training </a:t>
            </a:r>
            <a:r>
              <a:rPr lang="en-US" dirty="0"/>
              <a:t>Process</a:t>
            </a:r>
          </a:p>
        </p:txBody>
      </p:sp>
      <p:pic>
        <p:nvPicPr>
          <p:cNvPr id="5" name="Picture 4"/>
          <p:cNvPicPr>
            <a:picLocks noChangeAspect="1"/>
          </p:cNvPicPr>
          <p:nvPr/>
        </p:nvPicPr>
        <p:blipFill rotWithShape="1">
          <a:blip r:embed="rId2"/>
          <a:srcRect t="1208"/>
          <a:stretch/>
        </p:blipFill>
        <p:spPr>
          <a:xfrm>
            <a:off x="872259" y="1653309"/>
            <a:ext cx="9571559" cy="4531591"/>
          </a:xfrm>
          <a:prstGeom prst="rect">
            <a:avLst/>
          </a:prstGeom>
        </p:spPr>
      </p:pic>
      <p:sp>
        <p:nvSpPr>
          <p:cNvPr id="6" name="TextBox 5"/>
          <p:cNvSpPr txBox="1"/>
          <p:nvPr/>
        </p:nvSpPr>
        <p:spPr>
          <a:xfrm>
            <a:off x="471054" y="957149"/>
            <a:ext cx="3168944" cy="369332"/>
          </a:xfrm>
          <a:prstGeom prst="rect">
            <a:avLst/>
          </a:prstGeom>
          <a:noFill/>
        </p:spPr>
        <p:txBody>
          <a:bodyPr wrap="none" rtlCol="0">
            <a:spAutoFit/>
          </a:bodyPr>
          <a:lstStyle/>
          <a:p>
            <a:r>
              <a:rPr lang="en-US" dirty="0" smtClean="0"/>
              <a:t>e2wNet1 – Chosen Architecture</a:t>
            </a:r>
            <a:endParaRPr lang="en-US" dirty="0"/>
          </a:p>
        </p:txBody>
      </p:sp>
    </p:spTree>
    <p:extLst>
      <p:ext uri="{BB962C8B-B14F-4D97-AF65-F5344CB8AC3E}">
        <p14:creationId xmlns:p14="http://schemas.microsoft.com/office/powerpoint/2010/main" val="855312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57" y="168625"/>
            <a:ext cx="1930016" cy="369332"/>
          </a:xfrm>
          <a:prstGeom prst="rect">
            <a:avLst/>
          </a:prstGeom>
        </p:spPr>
        <p:txBody>
          <a:bodyPr wrap="none">
            <a:spAutoFit/>
          </a:bodyPr>
          <a:lstStyle/>
          <a:p>
            <a:r>
              <a:rPr lang="en-US" dirty="0" smtClean="0"/>
              <a:t>6) Training </a:t>
            </a:r>
            <a:r>
              <a:rPr lang="en-US" dirty="0"/>
              <a:t>Process</a:t>
            </a:r>
          </a:p>
        </p:txBody>
      </p:sp>
      <mc:AlternateContent xmlns:mc="http://schemas.openxmlformats.org/markup-compatibility/2006">
        <mc:Choice xmlns:a14="http://schemas.microsoft.com/office/drawing/2010/main" Requires="a14">
          <p:sp>
            <p:nvSpPr>
              <p:cNvPr id="6" name="TextBox 5"/>
              <p:cNvSpPr txBox="1"/>
              <p:nvPr/>
            </p:nvSpPr>
            <p:spPr>
              <a:xfrm>
                <a:off x="192057" y="1058750"/>
                <a:ext cx="5015345" cy="4121706"/>
              </a:xfrm>
              <a:prstGeom prst="rect">
                <a:avLst/>
              </a:prstGeom>
              <a:noFill/>
            </p:spPr>
            <p:txBody>
              <a:bodyPr wrap="square" rtlCol="0">
                <a:spAutoFit/>
              </a:bodyPr>
              <a:lstStyle/>
              <a:p>
                <a:r>
                  <a:rPr lang="en-US" dirty="0" smtClean="0"/>
                  <a:t>We present e2wNet1’s results for different data sets, all with </a:t>
                </a:r>
                <a:r>
                  <a:rPr lang="en-US" dirty="0" err="1" smtClean="0"/>
                  <a:t>sgdm</a:t>
                </a:r>
                <a:r>
                  <a:rPr lang="en-US" dirty="0" smtClean="0"/>
                  <a:t> optimizer and adaptive learning rate </a:t>
                </a:r>
              </a:p>
              <a:p>
                <a:endParaRPr lang="en-US" dirty="0" smtClean="0"/>
              </a:p>
              <a:p>
                <a:endParaRPr lang="en-US" dirty="0"/>
              </a:p>
              <a:p>
                <a:pPr marL="285750" indent="-285750">
                  <a:buFont typeface="Arial" panose="020B0604020202020204" pitchFamily="34" charset="0"/>
                  <a:buChar char="•"/>
                </a:pPr>
                <a:r>
                  <a:rPr lang="en-US" dirty="0" smtClean="0"/>
                  <a:t>Notice the relative error between the maximum angular rate of the data set and the RMSE:</a:t>
                </a:r>
                <a:br>
                  <a:rPr lang="en-US" dirty="0" smtClean="0"/>
                </a:br>
                <a:r>
                  <a:rPr lang="en-US" dirty="0" smtClean="0"/>
                  <a:t>For </a:t>
                </a:r>
                <a:r>
                  <a:rPr lang="en-US" dirty="0" err="1" smtClean="0"/>
                  <a:t>rollOnly</a:t>
                </a:r>
                <a:r>
                  <a:rPr lang="en-US" dirty="0" smtClean="0"/>
                  <a:t> </a:t>
                </a:r>
                <a:r>
                  <a:rPr lang="en-US" dirty="0" smtClean="0">
                    <a:solidFill>
                      <a:srgbClr val="FF0000"/>
                    </a:solidFill>
                  </a:rPr>
                  <a:t>(red)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01</m:t>
                        </m:r>
                      </m:num>
                      <m:den>
                        <m:r>
                          <m:rPr>
                            <m:sty m:val="p"/>
                          </m:rPr>
                          <a:rPr lang="en-US" i="1" dirty="0" smtClean="0">
                            <a:latin typeface="Cambria Math" panose="02040503050406030204" pitchFamily="18" charset="0"/>
                          </a:rPr>
                          <m:t>deg</m:t>
                        </m:r>
                        <m:r>
                          <a:rPr lang="en-US" i="1" dirty="0" smtClean="0">
                            <a:latin typeface="Cambria Math" panose="02040503050406030204" pitchFamily="18" charset="0"/>
                          </a:rPr>
                          <m:t>2</m:t>
                        </m:r>
                        <m:r>
                          <a:rPr lang="en-US" i="1" dirty="0" smtClean="0">
                            <a:latin typeface="Cambria Math" panose="02040503050406030204" pitchFamily="18" charset="0"/>
                          </a:rPr>
                          <m:t>𝑟𝑎𝑑</m:t>
                        </m:r>
                        <m:d>
                          <m:dPr>
                            <m:ctrlPr>
                              <a:rPr lang="en-US" i="1" dirty="0" smtClean="0">
                                <a:latin typeface="Cambria Math" panose="02040503050406030204" pitchFamily="18" charset="0"/>
                              </a:rPr>
                            </m:ctrlPr>
                          </m:dPr>
                          <m:e>
                            <m:r>
                              <a:rPr lang="en-US" i="1" dirty="0" smtClean="0">
                                <a:latin typeface="Cambria Math" panose="02040503050406030204" pitchFamily="18" charset="0"/>
                              </a:rPr>
                              <m:t>10</m:t>
                            </m:r>
                          </m:e>
                        </m:d>
                      </m:den>
                    </m:f>
                    <m:r>
                      <a:rPr lang="en-US" i="1" dirty="0" smtClean="0">
                        <a:latin typeface="Cambria Math" panose="02040503050406030204" pitchFamily="18" charset="0"/>
                      </a:rPr>
                      <m:t>=</m:t>
                    </m:r>
                    <m:r>
                      <a:rPr lang="en-US" i="1" dirty="0" smtClean="0">
                        <a:latin typeface="Cambria Math" panose="02040503050406030204" pitchFamily="18" charset="0"/>
                      </a:rPr>
                      <m:t>5</m:t>
                    </m:r>
                    <m:r>
                      <a:rPr lang="en-US" i="1" dirty="0" smtClean="0">
                        <a:latin typeface="Cambria Math" panose="02040503050406030204" pitchFamily="18" charset="0"/>
                      </a:rPr>
                      <m:t>% </m:t>
                    </m:r>
                    <m:r>
                      <a:rPr lang="en-US" i="1" dirty="0" smtClean="0">
                        <a:latin typeface="Cambria Math" panose="02040503050406030204" pitchFamily="18" charset="0"/>
                      </a:rPr>
                      <m:t>𝑒𝑟𝑟𝑜𝑟</m:t>
                    </m:r>
                  </m:oMath>
                </a14:m>
                <a:endParaRPr lang="en-US" dirty="0" smtClean="0">
                  <a:solidFill>
                    <a:srgbClr val="FF0000"/>
                  </a:solidFill>
                </a:endParaRPr>
              </a:p>
              <a:p>
                <a:endParaRPr lang="en-US" dirty="0"/>
              </a:p>
              <a:p>
                <a:pPr marL="285750" indent="-285750">
                  <a:buFont typeface="Arial" panose="020B0604020202020204" pitchFamily="34" charset="0"/>
                  <a:buChar char="•"/>
                </a:pPr>
                <a:r>
                  <a:rPr lang="en-US" dirty="0" smtClean="0"/>
                  <a:t>We would like to emphasize that the training on data set 'all 10degPerSec‘ could have continued but it was stopped after 30 epochs (1000 sequence data set), we believe it wouldn’t have done better than the pitch and yaw data set.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92057" y="1058750"/>
                <a:ext cx="5015345" cy="4121706"/>
              </a:xfrm>
              <a:prstGeom prst="rect">
                <a:avLst/>
              </a:prstGeom>
              <a:blipFill>
                <a:blip r:embed="rId2"/>
                <a:stretch>
                  <a:fillRect l="-1095" t="-888" r="-243" b="-1479"/>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5207402" y="1458479"/>
            <a:ext cx="6367044" cy="4923847"/>
          </a:xfrm>
          <a:prstGeom prst="rect">
            <a:avLst/>
          </a:prstGeom>
        </p:spPr>
      </p:pic>
    </p:spTree>
    <p:extLst>
      <p:ext uri="{BB962C8B-B14F-4D97-AF65-F5344CB8AC3E}">
        <p14:creationId xmlns:p14="http://schemas.microsoft.com/office/powerpoint/2010/main" val="240244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912" y="196334"/>
            <a:ext cx="852285" cy="369332"/>
          </a:xfrm>
          <a:prstGeom prst="rect">
            <a:avLst/>
          </a:prstGeom>
        </p:spPr>
        <p:txBody>
          <a:bodyPr wrap="none">
            <a:spAutoFit/>
          </a:bodyPr>
          <a:lstStyle/>
          <a:p>
            <a:r>
              <a:rPr lang="en-US" dirty="0"/>
              <a:t>Results</a:t>
            </a:r>
          </a:p>
        </p:txBody>
      </p:sp>
    </p:spTree>
    <p:extLst>
      <p:ext uri="{BB962C8B-B14F-4D97-AF65-F5344CB8AC3E}">
        <p14:creationId xmlns:p14="http://schemas.microsoft.com/office/powerpoint/2010/main" val="4024822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15" y="297934"/>
            <a:ext cx="5839804" cy="646331"/>
          </a:xfrm>
          <a:prstGeom prst="rect">
            <a:avLst/>
          </a:prstGeom>
        </p:spPr>
        <p:txBody>
          <a:bodyPr wrap="none">
            <a:spAutoFit/>
          </a:bodyPr>
          <a:lstStyle/>
          <a:p>
            <a:pPr marL="342900" indent="-342900">
              <a:buAutoNum type="arabicParenR"/>
            </a:pPr>
            <a:r>
              <a:rPr lang="en-US" sz="3600" dirty="0" err="1"/>
              <a:t>Matlab</a:t>
            </a:r>
            <a:r>
              <a:rPr lang="en-US" sz="3600" dirty="0"/>
              <a:t> Simulation Structure</a:t>
            </a:r>
          </a:p>
        </p:txBody>
      </p:sp>
      <p:pic>
        <p:nvPicPr>
          <p:cNvPr id="5" name="Picture 4"/>
          <p:cNvPicPr>
            <a:picLocks noChangeAspect="1"/>
          </p:cNvPicPr>
          <p:nvPr/>
        </p:nvPicPr>
        <p:blipFill>
          <a:blip r:embed="rId2"/>
          <a:stretch>
            <a:fillRect/>
          </a:stretch>
        </p:blipFill>
        <p:spPr>
          <a:xfrm>
            <a:off x="799811" y="2015836"/>
            <a:ext cx="10283825" cy="2753828"/>
          </a:xfrm>
          <a:prstGeom prst="rect">
            <a:avLst/>
          </a:prstGeom>
        </p:spPr>
      </p:pic>
      <p:cxnSp>
        <p:nvCxnSpPr>
          <p:cNvPr id="7" name="Straight Arrow Connector 6"/>
          <p:cNvCxnSpPr/>
          <p:nvPr/>
        </p:nvCxnSpPr>
        <p:spPr>
          <a:xfrm flipV="1">
            <a:off x="1136073" y="3768436"/>
            <a:ext cx="240145" cy="16994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462" y="5467927"/>
            <a:ext cx="2087366" cy="369332"/>
          </a:xfrm>
          <a:prstGeom prst="rect">
            <a:avLst/>
          </a:prstGeom>
          <a:noFill/>
        </p:spPr>
        <p:txBody>
          <a:bodyPr wrap="none" rtlCol="0">
            <a:spAutoFit/>
          </a:bodyPr>
          <a:lstStyle/>
          <a:p>
            <a:r>
              <a:rPr lang="en-US" dirty="0" err="1" smtClean="0">
                <a:solidFill>
                  <a:srgbClr val="FF0000"/>
                </a:solidFill>
              </a:rPr>
              <a:t>EventCamera</a:t>
            </a:r>
            <a:r>
              <a:rPr lang="en-US" dirty="0" smtClean="0">
                <a:solidFill>
                  <a:srgbClr val="FF0000"/>
                </a:solidFill>
              </a:rPr>
              <a:t> Model</a:t>
            </a:r>
            <a:endParaRPr lang="en-US" dirty="0">
              <a:solidFill>
                <a:srgbClr val="FF0000"/>
              </a:solidFill>
            </a:endParaRPr>
          </a:p>
        </p:txBody>
      </p:sp>
      <p:cxnSp>
        <p:nvCxnSpPr>
          <p:cNvPr id="9" name="Straight Arrow Connector 8"/>
          <p:cNvCxnSpPr/>
          <p:nvPr/>
        </p:nvCxnSpPr>
        <p:spPr>
          <a:xfrm flipH="1" flipV="1">
            <a:off x="2872509" y="3768436"/>
            <a:ext cx="360963" cy="19904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9307" y="5837259"/>
            <a:ext cx="2452403" cy="369332"/>
          </a:xfrm>
          <a:prstGeom prst="rect">
            <a:avLst/>
          </a:prstGeom>
          <a:noFill/>
        </p:spPr>
        <p:txBody>
          <a:bodyPr wrap="none" rtlCol="0">
            <a:spAutoFit/>
          </a:bodyPr>
          <a:lstStyle/>
          <a:p>
            <a:r>
              <a:rPr lang="en-US" dirty="0" smtClean="0">
                <a:solidFill>
                  <a:srgbClr val="FF0000"/>
                </a:solidFill>
              </a:rPr>
              <a:t>Deep learning estimator</a:t>
            </a:r>
            <a:endParaRPr lang="en-US" dirty="0">
              <a:solidFill>
                <a:srgbClr val="FF0000"/>
              </a:solidFill>
            </a:endParaRPr>
          </a:p>
        </p:txBody>
      </p:sp>
      <p:cxnSp>
        <p:nvCxnSpPr>
          <p:cNvPr id="13" name="Straight Arrow Connector 12"/>
          <p:cNvCxnSpPr/>
          <p:nvPr/>
        </p:nvCxnSpPr>
        <p:spPr>
          <a:xfrm flipH="1" flipV="1">
            <a:off x="3953164" y="3768436"/>
            <a:ext cx="1261709" cy="20688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70650" y="5837259"/>
            <a:ext cx="1623714" cy="369332"/>
          </a:xfrm>
          <a:prstGeom prst="rect">
            <a:avLst/>
          </a:prstGeom>
          <a:noFill/>
        </p:spPr>
        <p:txBody>
          <a:bodyPr wrap="none" rtlCol="0">
            <a:spAutoFit/>
          </a:bodyPr>
          <a:lstStyle/>
          <a:p>
            <a:r>
              <a:rPr lang="en-US" dirty="0" err="1" smtClean="0">
                <a:solidFill>
                  <a:srgbClr val="FF0000"/>
                </a:solidFill>
              </a:rPr>
              <a:t>nLMS</a:t>
            </a:r>
            <a:r>
              <a:rPr lang="en-US" dirty="0" smtClean="0">
                <a:solidFill>
                  <a:srgbClr val="FF0000"/>
                </a:solidFill>
              </a:rPr>
              <a:t> predictor</a:t>
            </a:r>
            <a:endParaRPr lang="en-US" dirty="0">
              <a:solidFill>
                <a:srgbClr val="FF0000"/>
              </a:solidFill>
            </a:endParaRPr>
          </a:p>
        </p:txBody>
      </p:sp>
      <p:cxnSp>
        <p:nvCxnSpPr>
          <p:cNvPr id="16" name="Straight Arrow Connector 15"/>
          <p:cNvCxnSpPr/>
          <p:nvPr/>
        </p:nvCxnSpPr>
        <p:spPr>
          <a:xfrm flipH="1" flipV="1">
            <a:off x="5282507" y="3768437"/>
            <a:ext cx="1123060" cy="16994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93710" y="5467927"/>
            <a:ext cx="2396746" cy="369332"/>
          </a:xfrm>
          <a:prstGeom prst="rect">
            <a:avLst/>
          </a:prstGeom>
          <a:noFill/>
        </p:spPr>
        <p:txBody>
          <a:bodyPr wrap="none" rtlCol="0">
            <a:spAutoFit/>
          </a:bodyPr>
          <a:lstStyle/>
          <a:p>
            <a:r>
              <a:rPr lang="en-US" dirty="0" smtClean="0">
                <a:solidFill>
                  <a:srgbClr val="FF0000"/>
                </a:solidFill>
              </a:rPr>
              <a:t>Command to Controller</a:t>
            </a:r>
            <a:endParaRPr lang="en-US" dirty="0">
              <a:solidFill>
                <a:srgbClr val="FF0000"/>
              </a:solidFill>
            </a:endParaRPr>
          </a:p>
        </p:txBody>
      </p:sp>
      <p:sp>
        <p:nvSpPr>
          <p:cNvPr id="20" name="TextBox 19"/>
          <p:cNvSpPr txBox="1"/>
          <p:nvPr/>
        </p:nvSpPr>
        <p:spPr>
          <a:xfrm>
            <a:off x="5817008" y="1482039"/>
            <a:ext cx="1925527" cy="369332"/>
          </a:xfrm>
          <a:prstGeom prst="rect">
            <a:avLst/>
          </a:prstGeom>
          <a:noFill/>
        </p:spPr>
        <p:txBody>
          <a:bodyPr wrap="none" rtlCol="0">
            <a:spAutoFit/>
          </a:bodyPr>
          <a:lstStyle/>
          <a:p>
            <a:r>
              <a:rPr lang="en-US" dirty="0" smtClean="0">
                <a:solidFill>
                  <a:srgbClr val="FF0000"/>
                </a:solidFill>
              </a:rPr>
              <a:t>Gimbal Close Loop</a:t>
            </a:r>
            <a:endParaRPr lang="en-US" dirty="0">
              <a:solidFill>
                <a:srgbClr val="FF0000"/>
              </a:solidFill>
            </a:endParaRPr>
          </a:p>
        </p:txBody>
      </p:sp>
      <p:cxnSp>
        <p:nvCxnSpPr>
          <p:cNvPr id="21" name="Straight Arrow Connector 20"/>
          <p:cNvCxnSpPr/>
          <p:nvPr/>
        </p:nvCxnSpPr>
        <p:spPr>
          <a:xfrm flipH="1">
            <a:off x="6012874" y="1856509"/>
            <a:ext cx="858981" cy="14593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277109" y="1666705"/>
            <a:ext cx="1330359" cy="6939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02087" y="1258180"/>
            <a:ext cx="3010761" cy="369332"/>
          </a:xfrm>
          <a:prstGeom prst="rect">
            <a:avLst/>
          </a:prstGeom>
          <a:noFill/>
        </p:spPr>
        <p:txBody>
          <a:bodyPr wrap="none" rtlCol="0">
            <a:spAutoFit/>
          </a:bodyPr>
          <a:lstStyle/>
          <a:p>
            <a:r>
              <a:rPr lang="en-US" dirty="0" smtClean="0">
                <a:solidFill>
                  <a:srgbClr val="FF0000"/>
                </a:solidFill>
              </a:rPr>
              <a:t>Base Command and Dynamics</a:t>
            </a:r>
            <a:endParaRPr lang="en-US" dirty="0">
              <a:solidFill>
                <a:srgbClr val="FF0000"/>
              </a:solidFill>
            </a:endParaRPr>
          </a:p>
        </p:txBody>
      </p:sp>
      <p:cxnSp>
        <p:nvCxnSpPr>
          <p:cNvPr id="28" name="Straight Arrow Connector 27"/>
          <p:cNvCxnSpPr/>
          <p:nvPr/>
        </p:nvCxnSpPr>
        <p:spPr>
          <a:xfrm flipH="1">
            <a:off x="9615583" y="973072"/>
            <a:ext cx="465684" cy="10805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36490" y="640403"/>
            <a:ext cx="1948610" cy="369332"/>
          </a:xfrm>
          <a:prstGeom prst="rect">
            <a:avLst/>
          </a:prstGeom>
          <a:noFill/>
        </p:spPr>
        <p:txBody>
          <a:bodyPr wrap="none" rtlCol="0">
            <a:spAutoFit/>
          </a:bodyPr>
          <a:lstStyle/>
          <a:p>
            <a:r>
              <a:rPr lang="en-US" dirty="0" smtClean="0">
                <a:solidFill>
                  <a:srgbClr val="FF0000"/>
                </a:solidFill>
              </a:rPr>
              <a:t>Unreal </a:t>
            </a:r>
            <a:r>
              <a:rPr lang="en-US" dirty="0" err="1" smtClean="0">
                <a:solidFill>
                  <a:srgbClr val="FF0000"/>
                </a:solidFill>
              </a:rPr>
              <a:t>Enviorment</a:t>
            </a:r>
            <a:endParaRPr lang="en-US" dirty="0">
              <a:solidFill>
                <a:srgbClr val="FF0000"/>
              </a:solidFill>
            </a:endParaRPr>
          </a:p>
        </p:txBody>
      </p:sp>
      <p:cxnSp>
        <p:nvCxnSpPr>
          <p:cNvPr id="31" name="Straight Arrow Connector 30"/>
          <p:cNvCxnSpPr/>
          <p:nvPr/>
        </p:nvCxnSpPr>
        <p:spPr>
          <a:xfrm flipH="1" flipV="1">
            <a:off x="9040313" y="4763654"/>
            <a:ext cx="808112" cy="1031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001045" y="5758873"/>
            <a:ext cx="1694759" cy="369332"/>
          </a:xfrm>
          <a:prstGeom prst="rect">
            <a:avLst/>
          </a:prstGeom>
          <a:noFill/>
        </p:spPr>
        <p:txBody>
          <a:bodyPr wrap="none" rtlCol="0">
            <a:spAutoFit/>
          </a:bodyPr>
          <a:lstStyle/>
          <a:p>
            <a:r>
              <a:rPr lang="en-US" dirty="0" smtClean="0">
                <a:solidFill>
                  <a:srgbClr val="FF0000"/>
                </a:solidFill>
              </a:rPr>
              <a:t>Camera on Base</a:t>
            </a:r>
            <a:endParaRPr lang="en-US" dirty="0">
              <a:solidFill>
                <a:srgbClr val="FF0000"/>
              </a:solidFill>
            </a:endParaRPr>
          </a:p>
        </p:txBody>
      </p:sp>
      <p:cxnSp>
        <p:nvCxnSpPr>
          <p:cNvPr id="37" name="Straight Arrow Connector 36"/>
          <p:cNvCxnSpPr/>
          <p:nvPr/>
        </p:nvCxnSpPr>
        <p:spPr>
          <a:xfrm flipH="1" flipV="1">
            <a:off x="10747214" y="4102298"/>
            <a:ext cx="808112" cy="1031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303890" y="5098595"/>
            <a:ext cx="1922386" cy="369332"/>
          </a:xfrm>
          <a:prstGeom prst="rect">
            <a:avLst/>
          </a:prstGeom>
          <a:noFill/>
        </p:spPr>
        <p:txBody>
          <a:bodyPr wrap="none" rtlCol="0">
            <a:spAutoFit/>
          </a:bodyPr>
          <a:lstStyle/>
          <a:p>
            <a:r>
              <a:rPr lang="en-US" dirty="0" smtClean="0">
                <a:solidFill>
                  <a:srgbClr val="FF0000"/>
                </a:solidFill>
              </a:rPr>
              <a:t>Camera on Gimbal</a:t>
            </a:r>
            <a:endParaRPr lang="en-US" dirty="0">
              <a:solidFill>
                <a:srgbClr val="FF0000"/>
              </a:solidFill>
            </a:endParaRPr>
          </a:p>
        </p:txBody>
      </p:sp>
    </p:spTree>
    <p:extLst>
      <p:ext uri="{BB962C8B-B14F-4D97-AF65-F5344CB8AC3E}">
        <p14:creationId xmlns:p14="http://schemas.microsoft.com/office/powerpoint/2010/main" val="3476918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15" y="297934"/>
            <a:ext cx="6660157" cy="646331"/>
          </a:xfrm>
          <a:prstGeom prst="rect">
            <a:avLst/>
          </a:prstGeom>
        </p:spPr>
        <p:txBody>
          <a:bodyPr wrap="none">
            <a:spAutoFit/>
          </a:bodyPr>
          <a:lstStyle/>
          <a:p>
            <a:r>
              <a:rPr lang="en-US" sz="3600" dirty="0" smtClean="0"/>
              <a:t>2) Simulator – Unreal Environment</a:t>
            </a:r>
            <a:endParaRPr lang="en-US" sz="3600" dirty="0" smtClean="0"/>
          </a:p>
        </p:txBody>
      </p:sp>
      <p:grpSp>
        <p:nvGrpSpPr>
          <p:cNvPr id="33" name="Group 32"/>
          <p:cNvGrpSpPr/>
          <p:nvPr/>
        </p:nvGrpSpPr>
        <p:grpSpPr>
          <a:xfrm>
            <a:off x="6825114" y="3103305"/>
            <a:ext cx="3611977" cy="3083109"/>
            <a:chOff x="7647708" y="2823554"/>
            <a:chExt cx="4485718" cy="3828916"/>
          </a:xfrm>
        </p:grpSpPr>
        <p:pic>
          <p:nvPicPr>
            <p:cNvPr id="3" name="Picture 2"/>
            <p:cNvPicPr>
              <a:picLocks noChangeAspect="1"/>
            </p:cNvPicPr>
            <p:nvPr/>
          </p:nvPicPr>
          <p:blipFill rotWithShape="1">
            <a:blip r:embed="rId2"/>
            <a:srcRect l="18349" t="25141"/>
            <a:stretch/>
          </p:blipFill>
          <p:spPr>
            <a:xfrm>
              <a:off x="7647708" y="3539105"/>
              <a:ext cx="2994715" cy="3024022"/>
            </a:xfrm>
            <a:prstGeom prst="rect">
              <a:avLst/>
            </a:prstGeom>
          </p:spPr>
        </p:pic>
        <p:cxnSp>
          <p:nvCxnSpPr>
            <p:cNvPr id="31" name="Straight Arrow Connector 30"/>
            <p:cNvCxnSpPr/>
            <p:nvPr/>
          </p:nvCxnSpPr>
          <p:spPr>
            <a:xfrm flipH="1" flipV="1">
              <a:off x="9458036" y="5532582"/>
              <a:ext cx="1435749" cy="8176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243127" y="2823554"/>
              <a:ext cx="867460" cy="369332"/>
            </a:xfrm>
            <a:prstGeom prst="rect">
              <a:avLst/>
            </a:prstGeom>
            <a:noFill/>
          </p:spPr>
          <p:txBody>
            <a:bodyPr wrap="square" rtlCol="0">
              <a:spAutoFit/>
            </a:bodyPr>
            <a:lstStyle/>
            <a:p>
              <a:r>
                <a:rPr lang="en-US" dirty="0" smtClean="0">
                  <a:solidFill>
                    <a:srgbClr val="FF0000"/>
                  </a:solidFill>
                </a:rPr>
                <a:t>Base</a:t>
              </a:r>
              <a:endParaRPr lang="en-US" dirty="0">
                <a:solidFill>
                  <a:srgbClr val="FF0000"/>
                </a:solidFill>
              </a:endParaRPr>
            </a:p>
          </p:txBody>
        </p:sp>
        <p:cxnSp>
          <p:nvCxnSpPr>
            <p:cNvPr id="37" name="Straight Arrow Connector 36"/>
            <p:cNvCxnSpPr/>
            <p:nvPr/>
          </p:nvCxnSpPr>
          <p:spPr>
            <a:xfrm flipH="1">
              <a:off x="9293839" y="3169773"/>
              <a:ext cx="949288" cy="1226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969653" y="6193796"/>
              <a:ext cx="1163773" cy="458674"/>
            </a:xfrm>
            <a:prstGeom prst="rect">
              <a:avLst/>
            </a:prstGeom>
            <a:noFill/>
          </p:spPr>
          <p:txBody>
            <a:bodyPr wrap="square" rtlCol="0">
              <a:spAutoFit/>
            </a:bodyPr>
            <a:lstStyle/>
            <a:p>
              <a:r>
                <a:rPr lang="en-US" dirty="0" smtClean="0">
                  <a:solidFill>
                    <a:srgbClr val="FF0000"/>
                  </a:solidFill>
                </a:rPr>
                <a:t>Gimbal</a:t>
              </a:r>
              <a:endParaRPr lang="en-US" dirty="0">
                <a:solidFill>
                  <a:srgbClr val="FF0000"/>
                </a:solidFill>
              </a:endParaRPr>
            </a:p>
          </p:txBody>
        </p:sp>
      </p:grpSp>
      <p:pic>
        <p:nvPicPr>
          <p:cNvPr id="17" name="Picture 16"/>
          <p:cNvPicPr>
            <a:picLocks noChangeAspect="1"/>
          </p:cNvPicPr>
          <p:nvPr/>
        </p:nvPicPr>
        <p:blipFill>
          <a:blip r:embed="rId3"/>
          <a:stretch>
            <a:fillRect/>
          </a:stretch>
        </p:blipFill>
        <p:spPr>
          <a:xfrm>
            <a:off x="1846807" y="3643013"/>
            <a:ext cx="2307688" cy="2471460"/>
          </a:xfrm>
          <a:prstGeom prst="rect">
            <a:avLst/>
          </a:prstGeom>
        </p:spPr>
      </p:pic>
      <p:sp>
        <p:nvSpPr>
          <p:cNvPr id="29" name="TextBox 28"/>
          <p:cNvSpPr txBox="1"/>
          <p:nvPr/>
        </p:nvSpPr>
        <p:spPr>
          <a:xfrm>
            <a:off x="1277722" y="6182319"/>
            <a:ext cx="3926638" cy="646331"/>
          </a:xfrm>
          <a:prstGeom prst="rect">
            <a:avLst/>
          </a:prstGeom>
          <a:noFill/>
        </p:spPr>
        <p:txBody>
          <a:bodyPr wrap="square" rtlCol="0">
            <a:spAutoFit/>
          </a:bodyPr>
          <a:lstStyle/>
          <a:p>
            <a:r>
              <a:rPr lang="en-US" dirty="0" smtClean="0">
                <a:solidFill>
                  <a:srgbClr val="FF0000"/>
                </a:solidFill>
              </a:rPr>
              <a:t>Typical view from base’s camera before applying </a:t>
            </a:r>
            <a:r>
              <a:rPr lang="en-US" dirty="0" err="1" smtClean="0">
                <a:solidFill>
                  <a:srgbClr val="FF0000"/>
                </a:solidFill>
              </a:rPr>
              <a:t>EventCamera</a:t>
            </a:r>
            <a:r>
              <a:rPr lang="en-US" dirty="0" smtClean="0">
                <a:solidFill>
                  <a:srgbClr val="FF0000"/>
                </a:solidFill>
              </a:rPr>
              <a:t> Model</a:t>
            </a:r>
            <a:endParaRPr lang="en-US" dirty="0">
              <a:solidFill>
                <a:srgbClr val="FF0000"/>
              </a:solidFill>
            </a:endParaRPr>
          </a:p>
        </p:txBody>
      </p:sp>
      <p:sp>
        <p:nvSpPr>
          <p:cNvPr id="18" name="TextBox 17"/>
          <p:cNvSpPr txBox="1"/>
          <p:nvPr/>
        </p:nvSpPr>
        <p:spPr>
          <a:xfrm>
            <a:off x="451482" y="880373"/>
            <a:ext cx="9144468"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 two drones to simulate the </a:t>
            </a:r>
            <a:r>
              <a:rPr lang="en-US" dirty="0" err="1" smtClean="0"/>
              <a:t>Base+Gimbal</a:t>
            </a:r>
            <a:r>
              <a:rPr lang="en-US" dirty="0" smtClean="0"/>
              <a:t> configuration only for the purpose of connecting easily to the simulation environment. Simulink allows the installation of cameras on drones or stationary. The gimbal is attached de-facto to the base in the simulation’s math.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Event camera is installed on the Base to allow acquiring events during stabilization. A stabilized gimbal has angular rates approaching zero.</a:t>
            </a:r>
          </a:p>
          <a:p>
            <a:pPr marL="285750" indent="-285750">
              <a:buFont typeface="Arial" panose="020B0604020202020204" pitchFamily="34" charset="0"/>
              <a:buChar char="•"/>
            </a:pPr>
            <a:r>
              <a:rPr lang="en-US" dirty="0" smtClean="0"/>
              <a:t/>
            </a:r>
            <a:br>
              <a:rPr lang="en-US" dirty="0" smtClean="0"/>
            </a:br>
            <a:r>
              <a:rPr lang="en-US" dirty="0" smtClean="0"/>
              <a:t>The site chosen inside the simulation was a parking-lot with a lot of white lines, to allow for easy testing and calibration of our methods.</a:t>
            </a:r>
          </a:p>
        </p:txBody>
      </p:sp>
    </p:spTree>
    <p:extLst>
      <p:ext uri="{BB962C8B-B14F-4D97-AF65-F5344CB8AC3E}">
        <p14:creationId xmlns:p14="http://schemas.microsoft.com/office/powerpoint/2010/main" val="78260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640" y="224044"/>
            <a:ext cx="3587136" cy="369332"/>
          </a:xfrm>
          <a:prstGeom prst="rect">
            <a:avLst/>
          </a:prstGeom>
        </p:spPr>
        <p:txBody>
          <a:bodyPr wrap="none">
            <a:spAutoFit/>
          </a:bodyPr>
          <a:lstStyle/>
          <a:p>
            <a:r>
              <a:rPr lang="en-US" dirty="0" smtClean="0"/>
              <a:t>3) Plant </a:t>
            </a:r>
            <a:r>
              <a:rPr lang="en-US" dirty="0"/>
              <a:t>+ </a:t>
            </a:r>
            <a:r>
              <a:rPr lang="en-US" dirty="0" smtClean="0"/>
              <a:t>Controllers –simple model</a:t>
            </a:r>
            <a:endParaRPr lang="en-US" dirty="0"/>
          </a:p>
        </p:txBody>
      </p:sp>
      <p:sp>
        <p:nvSpPr>
          <p:cNvPr id="11" name="TextBox 10"/>
          <p:cNvSpPr txBox="1"/>
          <p:nvPr/>
        </p:nvSpPr>
        <p:spPr>
          <a:xfrm>
            <a:off x="2538089" y="5596224"/>
            <a:ext cx="2881745" cy="369332"/>
          </a:xfrm>
          <a:prstGeom prst="rect">
            <a:avLst/>
          </a:prstGeom>
          <a:noFill/>
        </p:spPr>
        <p:txBody>
          <a:bodyPr wrap="square" rtlCol="0">
            <a:spAutoFit/>
          </a:bodyPr>
          <a:lstStyle/>
          <a:p>
            <a:r>
              <a:rPr lang="en-US" dirty="0" smtClean="0"/>
              <a:t>Plant modeled as integrator</a:t>
            </a:r>
            <a:endParaRPr lang="en-US" dirty="0"/>
          </a:p>
        </p:txBody>
      </p:sp>
      <p:grpSp>
        <p:nvGrpSpPr>
          <p:cNvPr id="22" name="Group 21"/>
          <p:cNvGrpSpPr/>
          <p:nvPr/>
        </p:nvGrpSpPr>
        <p:grpSpPr>
          <a:xfrm>
            <a:off x="5755269" y="2392218"/>
            <a:ext cx="6436731" cy="4180149"/>
            <a:chOff x="5204692" y="1407707"/>
            <a:chExt cx="6515239" cy="4434987"/>
          </a:xfrm>
        </p:grpSpPr>
        <p:sp>
          <p:nvSpPr>
            <p:cNvPr id="5" name="TextBox 4"/>
            <p:cNvSpPr txBox="1"/>
            <p:nvPr/>
          </p:nvSpPr>
          <p:spPr>
            <a:xfrm>
              <a:off x="7915564" y="1407707"/>
              <a:ext cx="2881745" cy="369332"/>
            </a:xfrm>
            <a:prstGeom prst="rect">
              <a:avLst/>
            </a:prstGeom>
            <a:noFill/>
          </p:spPr>
          <p:txBody>
            <a:bodyPr wrap="square" rtlCol="0">
              <a:spAutoFit/>
            </a:bodyPr>
            <a:lstStyle/>
            <a:p>
              <a:r>
                <a:rPr lang="en-US" dirty="0" smtClean="0"/>
                <a:t>velocity Closed loop</a:t>
              </a:r>
              <a:endParaRPr lang="en-US" dirty="0"/>
            </a:p>
          </p:txBody>
        </p:sp>
        <p:pic>
          <p:nvPicPr>
            <p:cNvPr id="6" name="Picture 5"/>
            <p:cNvPicPr>
              <a:picLocks noChangeAspect="1"/>
            </p:cNvPicPr>
            <p:nvPr/>
          </p:nvPicPr>
          <p:blipFill>
            <a:blip r:embed="rId2"/>
            <a:stretch>
              <a:fillRect/>
            </a:stretch>
          </p:blipFill>
          <p:spPr>
            <a:xfrm>
              <a:off x="6124723" y="2220789"/>
              <a:ext cx="5595208" cy="2793422"/>
            </a:xfrm>
            <a:prstGeom prst="rect">
              <a:avLst/>
            </a:prstGeom>
          </p:spPr>
        </p:pic>
        <p:sp>
          <p:nvSpPr>
            <p:cNvPr id="12" name="TextBox 11"/>
            <p:cNvSpPr txBox="1"/>
            <p:nvPr/>
          </p:nvSpPr>
          <p:spPr>
            <a:xfrm>
              <a:off x="5204692" y="2003836"/>
              <a:ext cx="2881745" cy="369332"/>
            </a:xfrm>
            <a:prstGeom prst="rect">
              <a:avLst/>
            </a:prstGeom>
            <a:noFill/>
          </p:spPr>
          <p:txBody>
            <a:bodyPr wrap="square" rtlCol="0">
              <a:spAutoFit/>
            </a:bodyPr>
            <a:lstStyle/>
            <a:p>
              <a:r>
                <a:rPr lang="en-US" dirty="0" smtClean="0"/>
                <a:t>Velocity command [rad/sec]</a:t>
              </a:r>
              <a:endParaRPr lang="en-US" dirty="0"/>
            </a:p>
          </p:txBody>
        </p:sp>
        <p:cxnSp>
          <p:nvCxnSpPr>
            <p:cNvPr id="14" name="Straight Arrow Connector 13"/>
            <p:cNvCxnSpPr/>
            <p:nvPr/>
          </p:nvCxnSpPr>
          <p:spPr>
            <a:xfrm>
              <a:off x="6040582" y="2292927"/>
              <a:ext cx="443345" cy="13245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640946" y="4622129"/>
              <a:ext cx="4618" cy="7841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62254" y="5473362"/>
              <a:ext cx="2881745" cy="369332"/>
            </a:xfrm>
            <a:prstGeom prst="rect">
              <a:avLst/>
            </a:prstGeom>
            <a:noFill/>
          </p:spPr>
          <p:txBody>
            <a:bodyPr wrap="square" rtlCol="0">
              <a:spAutoFit/>
            </a:bodyPr>
            <a:lstStyle/>
            <a:p>
              <a:r>
                <a:rPr lang="en-US" dirty="0" smtClean="0"/>
                <a:t>Base angular rate [rad/sec]</a:t>
              </a:r>
              <a:endParaRPr lang="en-US" dirty="0"/>
            </a:p>
          </p:txBody>
        </p:sp>
        <p:cxnSp>
          <p:nvCxnSpPr>
            <p:cNvPr id="19" name="Straight Arrow Connector 18"/>
            <p:cNvCxnSpPr/>
            <p:nvPr/>
          </p:nvCxnSpPr>
          <p:spPr>
            <a:xfrm flipH="1">
              <a:off x="8335818" y="1874554"/>
              <a:ext cx="341746" cy="1453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flipH="1" flipV="1">
            <a:off x="5107709" y="4747515"/>
            <a:ext cx="2892313"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25626" y="3111008"/>
            <a:ext cx="4875925" cy="2485216"/>
            <a:chOff x="325626" y="3111008"/>
            <a:chExt cx="4875925" cy="2485216"/>
          </a:xfrm>
        </p:grpSpPr>
        <p:pic>
          <p:nvPicPr>
            <p:cNvPr id="10" name="Picture 9"/>
            <p:cNvPicPr>
              <a:picLocks noChangeAspect="1"/>
            </p:cNvPicPr>
            <p:nvPr/>
          </p:nvPicPr>
          <p:blipFill>
            <a:blip r:embed="rId3"/>
            <a:stretch>
              <a:fillRect/>
            </a:stretch>
          </p:blipFill>
          <p:spPr>
            <a:xfrm>
              <a:off x="325626" y="3850804"/>
              <a:ext cx="4875925" cy="1478068"/>
            </a:xfrm>
            <a:prstGeom prst="rect">
              <a:avLst/>
            </a:prstGeom>
          </p:spPr>
        </p:pic>
        <p:cxnSp>
          <p:nvCxnSpPr>
            <p:cNvPr id="26" name="Straight Arrow Connector 25"/>
            <p:cNvCxnSpPr/>
            <p:nvPr/>
          </p:nvCxnSpPr>
          <p:spPr>
            <a:xfrm flipH="1" flipV="1">
              <a:off x="3950320" y="4857120"/>
              <a:ext cx="4562" cy="739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40560" y="3596125"/>
              <a:ext cx="2642" cy="7421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97216" y="3111008"/>
              <a:ext cx="2881745" cy="369332"/>
            </a:xfrm>
            <a:prstGeom prst="rect">
              <a:avLst/>
            </a:prstGeom>
            <a:noFill/>
          </p:spPr>
          <p:txBody>
            <a:bodyPr wrap="square" rtlCol="0">
              <a:spAutoFit/>
            </a:bodyPr>
            <a:lstStyle/>
            <a:p>
              <a:r>
                <a:rPr lang="en-US" dirty="0" smtClean="0"/>
                <a:t>Velocity controller</a:t>
              </a:r>
              <a:endParaRPr lang="en-US" dirty="0"/>
            </a:p>
          </p:txBody>
        </p:sp>
      </p:grpSp>
      <p:sp>
        <p:nvSpPr>
          <p:cNvPr id="31" name="TextBox 30"/>
          <p:cNvSpPr txBox="1"/>
          <p:nvPr/>
        </p:nvSpPr>
        <p:spPr>
          <a:xfrm>
            <a:off x="385640" y="559531"/>
            <a:ext cx="9530080" cy="2585323"/>
          </a:xfrm>
          <a:prstGeom prst="rect">
            <a:avLst/>
          </a:prstGeom>
          <a:noFill/>
        </p:spPr>
        <p:txBody>
          <a:bodyPr wrap="square" rtlCol="0">
            <a:spAutoFit/>
          </a:bodyPr>
          <a:lstStyle/>
          <a:p>
            <a:r>
              <a:rPr lang="en-US" b="1" dirty="0" smtClean="0"/>
              <a:t>Sample times:</a:t>
            </a:r>
          </a:p>
          <a:p>
            <a:r>
              <a:rPr lang="en-US" dirty="0" smtClean="0"/>
              <a:t>Control sample time is 0.0008[sec]</a:t>
            </a:r>
            <a:br>
              <a:rPr lang="en-US" dirty="0" smtClean="0"/>
            </a:br>
            <a:r>
              <a:rPr lang="en-US" dirty="0" smtClean="0"/>
              <a:t>camera sample time is 0.016[sec](our simulation lower bound)</a:t>
            </a:r>
          </a:p>
          <a:p>
            <a:r>
              <a:rPr lang="en-US" dirty="0" smtClean="0"/>
              <a:t>Continuous solver (ode 45)</a:t>
            </a:r>
          </a:p>
          <a:p>
            <a:endParaRPr lang="en-US" dirty="0" smtClean="0"/>
          </a:p>
          <a:p>
            <a:pPr marL="285750" indent="-285750">
              <a:buFont typeface="Arial" panose="020B0604020202020204" pitchFamily="34" charset="0"/>
              <a:buChar char="•"/>
            </a:pPr>
            <a:r>
              <a:rPr lang="en-US" dirty="0" smtClean="0"/>
              <a:t>our model cant change states instantly as it follows dynamic behavior of the drone.</a:t>
            </a:r>
          </a:p>
          <a:p>
            <a:r>
              <a:rPr lang="en-US" dirty="0"/>
              <a:t>	</a:t>
            </a:r>
            <a:endParaRPr lang="en-US" dirty="0" smtClean="0"/>
          </a:p>
          <a:p>
            <a:r>
              <a:rPr lang="en-US" dirty="0"/>
              <a:t>	</a:t>
            </a:r>
            <a:endParaRPr lang="en-US" dirty="0" smtClean="0"/>
          </a:p>
          <a:p>
            <a:endParaRPr lang="en-US" dirty="0"/>
          </a:p>
        </p:txBody>
      </p:sp>
    </p:spTree>
    <p:extLst>
      <p:ext uri="{BB962C8B-B14F-4D97-AF65-F5344CB8AC3E}">
        <p14:creationId xmlns:p14="http://schemas.microsoft.com/office/powerpoint/2010/main" val="78927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3477" y="3132772"/>
            <a:ext cx="8848725" cy="3457575"/>
          </a:xfrm>
          <a:prstGeom prst="rect">
            <a:avLst/>
          </a:prstGeom>
        </p:spPr>
      </p:pic>
      <p:sp>
        <p:nvSpPr>
          <p:cNvPr id="6" name="TextBox 5"/>
          <p:cNvSpPr txBox="1"/>
          <p:nvPr/>
        </p:nvSpPr>
        <p:spPr>
          <a:xfrm>
            <a:off x="617849" y="955040"/>
            <a:ext cx="3698240" cy="369332"/>
          </a:xfrm>
          <a:prstGeom prst="rect">
            <a:avLst/>
          </a:prstGeom>
          <a:noFill/>
        </p:spPr>
        <p:txBody>
          <a:bodyPr wrap="square" rtlCol="0">
            <a:spAutoFit/>
          </a:bodyPr>
          <a:lstStyle/>
          <a:p>
            <a:r>
              <a:rPr lang="en-US" b="1" dirty="0" smtClean="0"/>
              <a:t>Velocity controller scheme</a:t>
            </a:r>
            <a:endParaRPr lang="en-US" b="1" dirty="0"/>
          </a:p>
        </p:txBody>
      </p:sp>
      <p:sp>
        <p:nvSpPr>
          <p:cNvPr id="10" name="Rectangle 9"/>
          <p:cNvSpPr/>
          <p:nvPr/>
        </p:nvSpPr>
        <p:spPr>
          <a:xfrm>
            <a:off x="385640" y="224044"/>
            <a:ext cx="3587136" cy="369332"/>
          </a:xfrm>
          <a:prstGeom prst="rect">
            <a:avLst/>
          </a:prstGeom>
        </p:spPr>
        <p:txBody>
          <a:bodyPr wrap="none">
            <a:spAutoFit/>
          </a:bodyPr>
          <a:lstStyle/>
          <a:p>
            <a:r>
              <a:rPr lang="en-US" dirty="0" smtClean="0"/>
              <a:t>3) Plant </a:t>
            </a:r>
            <a:r>
              <a:rPr lang="en-US" dirty="0"/>
              <a:t>+ </a:t>
            </a:r>
            <a:r>
              <a:rPr lang="en-US" dirty="0" smtClean="0"/>
              <a:t>Controllers –simple model</a:t>
            </a:r>
            <a:endParaRPr lang="en-US" dirty="0"/>
          </a:p>
        </p:txBody>
      </p:sp>
    </p:spTree>
    <p:extLst>
      <p:ext uri="{BB962C8B-B14F-4D97-AF65-F5344CB8AC3E}">
        <p14:creationId xmlns:p14="http://schemas.microsoft.com/office/powerpoint/2010/main" val="3216830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640" y="224044"/>
            <a:ext cx="3758080" cy="369332"/>
          </a:xfrm>
          <a:prstGeom prst="rect">
            <a:avLst/>
          </a:prstGeom>
        </p:spPr>
        <p:txBody>
          <a:bodyPr wrap="none">
            <a:spAutoFit/>
          </a:bodyPr>
          <a:lstStyle/>
          <a:p>
            <a:r>
              <a:rPr lang="en-US" dirty="0" smtClean="0"/>
              <a:t>3) Plant </a:t>
            </a:r>
            <a:r>
              <a:rPr lang="en-US" dirty="0"/>
              <a:t>+ </a:t>
            </a:r>
            <a:r>
              <a:rPr lang="en-US" dirty="0" smtClean="0"/>
              <a:t>Controllers –complex model</a:t>
            </a:r>
            <a:endParaRPr lang="en-US" dirty="0"/>
          </a:p>
        </p:txBody>
      </p:sp>
      <p:pic>
        <p:nvPicPr>
          <p:cNvPr id="5" name="Picture 4"/>
          <p:cNvPicPr>
            <a:picLocks noChangeAspect="1"/>
          </p:cNvPicPr>
          <p:nvPr/>
        </p:nvPicPr>
        <p:blipFill>
          <a:blip r:embed="rId2"/>
          <a:stretch>
            <a:fillRect/>
          </a:stretch>
        </p:blipFill>
        <p:spPr>
          <a:xfrm>
            <a:off x="3851564" y="1877175"/>
            <a:ext cx="8340436" cy="3016322"/>
          </a:xfrm>
          <a:prstGeom prst="rect">
            <a:avLst/>
          </a:prstGeom>
        </p:spPr>
      </p:pic>
      <p:grpSp>
        <p:nvGrpSpPr>
          <p:cNvPr id="11" name="Group 10"/>
          <p:cNvGrpSpPr/>
          <p:nvPr/>
        </p:nvGrpSpPr>
        <p:grpSpPr>
          <a:xfrm>
            <a:off x="101095" y="4581236"/>
            <a:ext cx="12090905" cy="2360584"/>
            <a:chOff x="101095" y="4480560"/>
            <a:chExt cx="13758647" cy="2461260"/>
          </a:xfrm>
        </p:grpSpPr>
        <p:grpSp>
          <p:nvGrpSpPr>
            <p:cNvPr id="10" name="Group 9"/>
            <p:cNvGrpSpPr/>
            <p:nvPr/>
          </p:nvGrpSpPr>
          <p:grpSpPr>
            <a:xfrm>
              <a:off x="101095" y="4480560"/>
              <a:ext cx="8250425" cy="2278380"/>
              <a:chOff x="1602235" y="4553585"/>
              <a:chExt cx="8519479" cy="2304415"/>
            </a:xfrm>
          </p:grpSpPr>
          <p:pic>
            <p:nvPicPr>
              <p:cNvPr id="7" name="Picture 6"/>
              <p:cNvPicPr>
                <a:picLocks noChangeAspect="1"/>
              </p:cNvPicPr>
              <p:nvPr/>
            </p:nvPicPr>
            <p:blipFill>
              <a:blip r:embed="rId3"/>
              <a:stretch>
                <a:fillRect/>
              </a:stretch>
            </p:blipFill>
            <p:spPr>
              <a:xfrm>
                <a:off x="1602235" y="4553585"/>
                <a:ext cx="4498659" cy="2304415"/>
              </a:xfrm>
              <a:prstGeom prst="rect">
                <a:avLst/>
              </a:prstGeom>
            </p:spPr>
          </p:pic>
          <p:pic>
            <p:nvPicPr>
              <p:cNvPr id="8" name="Picture 7"/>
              <p:cNvPicPr>
                <a:picLocks noChangeAspect="1"/>
              </p:cNvPicPr>
              <p:nvPr/>
            </p:nvPicPr>
            <p:blipFill rotWithShape="1">
              <a:blip r:embed="rId4"/>
              <a:srcRect b="2788"/>
              <a:stretch/>
            </p:blipFill>
            <p:spPr>
              <a:xfrm>
                <a:off x="6074224" y="4882884"/>
                <a:ext cx="4047490" cy="1645815"/>
              </a:xfrm>
              <a:prstGeom prst="rect">
                <a:avLst/>
              </a:prstGeom>
            </p:spPr>
          </p:pic>
        </p:grpSp>
        <p:pic>
          <p:nvPicPr>
            <p:cNvPr id="9" name="Picture 8"/>
            <p:cNvPicPr>
              <a:picLocks noChangeAspect="1"/>
            </p:cNvPicPr>
            <p:nvPr/>
          </p:nvPicPr>
          <p:blipFill>
            <a:blip r:embed="rId5"/>
            <a:stretch>
              <a:fillRect/>
            </a:stretch>
          </p:blipFill>
          <p:spPr>
            <a:xfrm>
              <a:off x="8351520" y="5266690"/>
              <a:ext cx="5508222" cy="1675130"/>
            </a:xfrm>
            <a:prstGeom prst="rect">
              <a:avLst/>
            </a:prstGeom>
          </p:spPr>
        </p:pic>
      </p:grpSp>
      <p:sp>
        <p:nvSpPr>
          <p:cNvPr id="12" name="TextBox 11"/>
          <p:cNvSpPr txBox="1"/>
          <p:nvPr/>
        </p:nvSpPr>
        <p:spPr>
          <a:xfrm>
            <a:off x="6612249" y="2192712"/>
            <a:ext cx="3698240" cy="369332"/>
          </a:xfrm>
          <a:prstGeom prst="rect">
            <a:avLst/>
          </a:prstGeom>
          <a:noFill/>
        </p:spPr>
        <p:txBody>
          <a:bodyPr wrap="square" rtlCol="0">
            <a:spAutoFit/>
          </a:bodyPr>
          <a:lstStyle/>
          <a:p>
            <a:r>
              <a:rPr lang="en-US" b="1" dirty="0" smtClean="0"/>
              <a:t>Physical plant</a:t>
            </a:r>
            <a:endParaRPr lang="en-US" b="1" dirty="0"/>
          </a:p>
        </p:txBody>
      </p:sp>
      <p:sp>
        <p:nvSpPr>
          <p:cNvPr id="13" name="TextBox 12"/>
          <p:cNvSpPr txBox="1"/>
          <p:nvPr/>
        </p:nvSpPr>
        <p:spPr>
          <a:xfrm>
            <a:off x="101095" y="865943"/>
            <a:ext cx="3698240" cy="2308324"/>
          </a:xfrm>
          <a:prstGeom prst="rect">
            <a:avLst/>
          </a:prstGeom>
          <a:noFill/>
        </p:spPr>
        <p:txBody>
          <a:bodyPr wrap="square" rtlCol="0">
            <a:spAutoFit/>
          </a:bodyPr>
          <a:lstStyle/>
          <a:p>
            <a:r>
              <a:rPr lang="en-US" b="1" dirty="0" smtClean="0"/>
              <a:t>Plant: </a:t>
            </a:r>
            <a:r>
              <a:rPr lang="en-US" dirty="0" smtClean="0"/>
              <a:t>our plant model include 2 mass (motor and load) connected by gear with stiffness and viscosity.</a:t>
            </a:r>
          </a:p>
          <a:p>
            <a:endParaRPr lang="en-US" b="1" dirty="0"/>
          </a:p>
          <a:p>
            <a:r>
              <a:rPr lang="en-US" b="1" dirty="0" smtClean="0"/>
              <a:t>Controllers:</a:t>
            </a:r>
          </a:p>
          <a:p>
            <a:r>
              <a:rPr lang="en-US" dirty="0" smtClean="0"/>
              <a:t>The controllers include advanced control techniques – PID, </a:t>
            </a:r>
            <a:r>
              <a:rPr lang="en-US" dirty="0" err="1" smtClean="0"/>
              <a:t>Notch,Lead</a:t>
            </a:r>
            <a:r>
              <a:rPr lang="en-US" dirty="0" smtClean="0"/>
              <a:t>-Lag anti wind up.</a:t>
            </a:r>
            <a:endParaRPr lang="en-US" dirty="0"/>
          </a:p>
        </p:txBody>
      </p:sp>
    </p:spTree>
    <p:extLst>
      <p:ext uri="{BB962C8B-B14F-4D97-AF65-F5344CB8AC3E}">
        <p14:creationId xmlns:p14="http://schemas.microsoft.com/office/powerpoint/2010/main" val="299921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851" y="150153"/>
            <a:ext cx="2380716" cy="369332"/>
          </a:xfrm>
          <a:prstGeom prst="rect">
            <a:avLst/>
          </a:prstGeom>
        </p:spPr>
        <p:txBody>
          <a:bodyPr wrap="none">
            <a:spAutoFit/>
          </a:bodyPr>
          <a:lstStyle/>
          <a:p>
            <a:r>
              <a:rPr lang="en-US" dirty="0" smtClean="0"/>
              <a:t>4) Event </a:t>
            </a:r>
            <a:r>
              <a:rPr lang="en-US" dirty="0"/>
              <a:t>Camera Model</a:t>
            </a:r>
          </a:p>
        </p:txBody>
      </p:sp>
      <p:pic>
        <p:nvPicPr>
          <p:cNvPr id="5" name="Picture 4"/>
          <p:cNvPicPr>
            <a:picLocks noChangeAspect="1"/>
          </p:cNvPicPr>
          <p:nvPr/>
        </p:nvPicPr>
        <p:blipFill>
          <a:blip r:embed="rId2"/>
          <a:stretch>
            <a:fillRect/>
          </a:stretch>
        </p:blipFill>
        <p:spPr>
          <a:xfrm>
            <a:off x="0" y="3538788"/>
            <a:ext cx="11992696" cy="3000413"/>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314036" y="831273"/>
                <a:ext cx="623454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Event simulator include </a:t>
                </a:r>
                <a:r>
                  <a:rPr lang="en-US" dirty="0" err="1" smtClean="0"/>
                  <a:t>linlog</a:t>
                </a:r>
                <a:r>
                  <a:rPr lang="en-US" dirty="0" smtClean="0"/>
                  <a:t> function which simulate the real sensor dynamic range and normalize pixel value between 0-log(255) in our case.</a:t>
                </a:r>
              </a:p>
              <a:p>
                <a:pPr marL="285750" indent="-285750">
                  <a:buFont typeface="Arial" panose="020B0604020202020204" pitchFamily="34" charset="0"/>
                  <a:buChar char="•"/>
                </a:pPr>
                <a:r>
                  <a:rPr lang="en-US" dirty="0" smtClean="0"/>
                  <a:t>Threshold value is </a:t>
                </a:r>
                <a14:m>
                  <m:oMath xmlns:m="http://schemas.openxmlformats.org/officeDocument/2006/math">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125</m:t>
                    </m:r>
                    <m:r>
                      <a:rPr lang="en-US" i="1" dirty="0" smtClean="0">
                        <a:latin typeface="Cambria Math" panose="02040503050406030204" pitchFamily="18" charset="0"/>
                      </a:rPr>
                      <m:t>⋅</m:t>
                    </m:r>
                    <m:r>
                      <m:rPr>
                        <m:sty m:val="p"/>
                      </m:rPr>
                      <a:rPr lang="en-US" i="1" dirty="0" err="1" smtClean="0">
                        <a:latin typeface="Cambria Math" panose="02040503050406030204" pitchFamily="18" charset="0"/>
                      </a:rPr>
                      <m:t>camera</m:t>
                    </m:r>
                    <m:r>
                      <a:rPr lang="en-US" i="1" dirty="0" smtClean="0">
                        <a:latin typeface="Cambria Math" panose="02040503050406030204" pitchFamily="18" charset="0"/>
                      </a:rPr>
                      <m:t> </m:t>
                    </m:r>
                    <m:r>
                      <a:rPr lang="en-US" i="1" dirty="0" smtClean="0">
                        <a:latin typeface="Cambria Math" panose="02040503050406030204" pitchFamily="18" charset="0"/>
                      </a:rPr>
                      <m:t>𝑠𝑎𝑚𝑝𝑙𝑒</m:t>
                    </m:r>
                    <m:r>
                      <a:rPr lang="en-US" i="1" dirty="0" smtClean="0">
                        <a:latin typeface="Cambria Math" panose="02040503050406030204" pitchFamily="18" charset="0"/>
                      </a:rPr>
                      <m:t> </m:t>
                    </m:r>
                    <m:r>
                      <a:rPr lang="en-US" i="1" dirty="0" smtClean="0">
                        <a:latin typeface="Cambria Math" panose="02040503050406030204" pitchFamily="18" charset="0"/>
                      </a:rPr>
                      <m:t>𝑡𝑖𝑚𝑒</m:t>
                    </m:r>
                  </m:oMath>
                </a14:m>
                <a:endParaRPr lang="en-US" dirty="0" smtClean="0"/>
              </a:p>
              <a:p>
                <a:pPr marL="285750" indent="-285750">
                  <a:buFont typeface="Arial" panose="020B0604020202020204" pitchFamily="34" charset="0"/>
                  <a:buChar char="•"/>
                </a:pP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14036" y="831273"/>
                <a:ext cx="6234546" cy="1477328"/>
              </a:xfrm>
              <a:prstGeom prst="rect">
                <a:avLst/>
              </a:prstGeom>
              <a:blipFill>
                <a:blip r:embed="rId3"/>
                <a:stretch>
                  <a:fillRect l="-685" t="-2058" r="-8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351028" y="1625746"/>
            <a:ext cx="6840972" cy="2031853"/>
          </a:xfrm>
          <a:prstGeom prst="rect">
            <a:avLst/>
          </a:prstGeom>
        </p:spPr>
      </p:pic>
      <p:cxnSp>
        <p:nvCxnSpPr>
          <p:cNvPr id="9" name="Straight Arrow Connector 8"/>
          <p:cNvCxnSpPr/>
          <p:nvPr/>
        </p:nvCxnSpPr>
        <p:spPr>
          <a:xfrm flipH="1" flipV="1">
            <a:off x="10455564" y="3029527"/>
            <a:ext cx="18472" cy="21058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990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851" y="150153"/>
            <a:ext cx="3967368" cy="369332"/>
          </a:xfrm>
          <a:prstGeom prst="rect">
            <a:avLst/>
          </a:prstGeom>
        </p:spPr>
        <p:txBody>
          <a:bodyPr wrap="none">
            <a:spAutoFit/>
          </a:bodyPr>
          <a:lstStyle/>
          <a:p>
            <a:r>
              <a:rPr lang="en-US" dirty="0" smtClean="0"/>
              <a:t>4) Event </a:t>
            </a:r>
            <a:r>
              <a:rPr lang="en-US" dirty="0"/>
              <a:t>Camera </a:t>
            </a:r>
            <a:r>
              <a:rPr lang="en-US" dirty="0" smtClean="0"/>
              <a:t>Model- events example</a:t>
            </a:r>
            <a:endParaRPr lang="en-US" dirty="0"/>
          </a:p>
        </p:txBody>
      </p:sp>
      <p:grpSp>
        <p:nvGrpSpPr>
          <p:cNvPr id="11" name="Group 10"/>
          <p:cNvGrpSpPr/>
          <p:nvPr/>
        </p:nvGrpSpPr>
        <p:grpSpPr>
          <a:xfrm>
            <a:off x="6899563" y="1412946"/>
            <a:ext cx="4655128" cy="3641795"/>
            <a:chOff x="7536872" y="858550"/>
            <a:chExt cx="4655128" cy="3641795"/>
          </a:xfrm>
        </p:grpSpPr>
        <p:pic>
          <p:nvPicPr>
            <p:cNvPr id="6" name="eventMask29">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6"/>
            <a:stretch>
              <a:fillRect/>
            </a:stretch>
          </p:blipFill>
          <p:spPr>
            <a:xfrm>
              <a:off x="7592292" y="858550"/>
              <a:ext cx="4173386" cy="2346468"/>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7536872" y="3233844"/>
                  <a:ext cx="4655128" cy="1266501"/>
                </a:xfrm>
                <a:prstGeom prst="rect">
                  <a:avLst/>
                </a:prstGeom>
                <a:noFill/>
              </p:spPr>
              <p:txBody>
                <a:bodyPr wrap="square" rtlCol="0">
                  <a:spAutoFit/>
                </a:bodyPr>
                <a:lstStyle/>
                <a:p>
                  <a:r>
                    <a:rPr lang="en-US" dirty="0" smtClean="0"/>
                    <a:t>Events created by :	</a:t>
                  </a:r>
                </a:p>
                <a:p>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1352</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𝜙</m:t>
                                  </m:r>
                                </m:e>
                              </m:acc>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1432</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𝜓</m:t>
                                  </m:r>
                                </m:e>
                              </m:acc>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1056</m:t>
                              </m:r>
                              <m:r>
                                <a:rPr lang="en-US" i="1" dirty="0" smtClean="0">
                                  <a:latin typeface="Cambria Math" panose="02040503050406030204" pitchFamily="18" charset="0"/>
                                </a:rPr>
                                <m:t> [</m:t>
                              </m:r>
                              <m:r>
                                <a:rPr lang="en-US" i="1" dirty="0" smtClean="0">
                                  <a:latin typeface="Cambria Math" panose="02040503050406030204" pitchFamily="18" charset="0"/>
                                </a:rPr>
                                <m:t>𝑟𝑎𝑑</m:t>
                              </m:r>
                              <m:r>
                                <a:rPr lang="en-US" i="1" dirty="0" smtClean="0">
                                  <a:latin typeface="Cambria Math" panose="02040503050406030204" pitchFamily="18" charset="0"/>
                                </a:rPr>
                                <m:t>/</m:t>
                              </m:r>
                              <m:r>
                                <m:rPr>
                                  <m:sty m:val="p"/>
                                </m:rPr>
                                <a:rPr lang="en-US" i="1" dirty="0" smtClean="0">
                                  <a:latin typeface="Cambria Math" panose="02040503050406030204" pitchFamily="18" charset="0"/>
                                </a:rPr>
                                <m:t>sec</m:t>
                              </m:r>
                              <m:r>
                                <a:rPr lang="en-US" i="1" dirty="0" smtClean="0">
                                  <a:latin typeface="Cambria Math" panose="02040503050406030204" pitchFamily="18" charset="0"/>
                                </a:rPr>
                                <m:t>]</m:t>
                              </m:r>
                              <m:r>
                                <m:rPr>
                                  <m:nor/>
                                </m:rPr>
                                <a:rPr lang="en-US" dirty="0"/>
                                <m:t> </m:t>
                              </m:r>
                            </m:e>
                          </m:mr>
                        </m:m>
                      </m:oMath>
                    </m:oMathPara>
                  </a14:m>
                  <a:endParaRPr lang="en-US" dirty="0" smtClean="0"/>
                </a:p>
              </p:txBody>
            </p:sp>
          </mc:Choice>
          <mc:Fallback>
            <p:sp>
              <p:nvSpPr>
                <p:cNvPr id="7" name="TextBox 6"/>
                <p:cNvSpPr txBox="1">
                  <a:spLocks noRot="1" noChangeAspect="1" noMove="1" noResize="1" noEditPoints="1" noAdjustHandles="1" noChangeArrowheads="1" noChangeShapeType="1" noTextEdit="1"/>
                </p:cNvSpPr>
                <p:nvPr/>
              </p:nvSpPr>
              <p:spPr>
                <a:xfrm>
                  <a:off x="7536872" y="3233844"/>
                  <a:ext cx="4655128" cy="1266501"/>
                </a:xfrm>
                <a:prstGeom prst="rect">
                  <a:avLst/>
                </a:prstGeom>
                <a:blipFill>
                  <a:blip r:embed="rId7"/>
                  <a:stretch>
                    <a:fillRect l="-1180" t="-2404"/>
                  </a:stretch>
                </a:blipFill>
              </p:spPr>
              <p:txBody>
                <a:bodyPr/>
                <a:lstStyle/>
                <a:p>
                  <a:r>
                    <a:rPr lang="en-US">
                      <a:noFill/>
                    </a:rPr>
                    <a:t> </a:t>
                  </a:r>
                </a:p>
              </p:txBody>
            </p:sp>
          </mc:Fallback>
        </mc:AlternateContent>
      </p:grpSp>
      <p:grpSp>
        <p:nvGrpSpPr>
          <p:cNvPr id="10" name="Group 9"/>
          <p:cNvGrpSpPr/>
          <p:nvPr/>
        </p:nvGrpSpPr>
        <p:grpSpPr>
          <a:xfrm>
            <a:off x="803564" y="1412946"/>
            <a:ext cx="4778851" cy="3641795"/>
            <a:chOff x="83128" y="858550"/>
            <a:chExt cx="4778851" cy="3641795"/>
          </a:xfrm>
        </p:grpSpPr>
        <p:pic>
          <p:nvPicPr>
            <p:cNvPr id="5" name="eventMask4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83128" y="858550"/>
              <a:ext cx="4173388" cy="2346468"/>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206851" y="3233844"/>
                  <a:ext cx="4655128" cy="1266501"/>
                </a:xfrm>
                <a:prstGeom prst="rect">
                  <a:avLst/>
                </a:prstGeom>
                <a:noFill/>
              </p:spPr>
              <p:txBody>
                <a:bodyPr wrap="square" rtlCol="0">
                  <a:spAutoFit/>
                </a:bodyPr>
                <a:lstStyle/>
                <a:p>
                  <a:r>
                    <a:rPr lang="en-US" dirty="0" smtClean="0"/>
                    <a:t>Events created by :	</a:t>
                  </a:r>
                </a:p>
                <a:p>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r>
                                <a:rPr lang="en-US" i="1" dirty="0" smtClean="0">
                                  <a:latin typeface="Cambria Math" panose="02040503050406030204" pitchFamily="18" charset="0"/>
                                </a:rPr>
                                <m:t>=</m:t>
                              </m:r>
                              <m:r>
                                <a:rPr lang="en-US" b="0" i="1" dirty="0" smtClean="0">
                                  <a:latin typeface="Cambria Math" panose="02040503050406030204" pitchFamily="18" charset="0"/>
                                </a:rPr>
                                <m:t>0</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𝜙</m:t>
                                  </m:r>
                                </m:e>
                              </m:acc>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0774</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𝜓</m:t>
                                  </m:r>
                                </m:e>
                              </m:acc>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𝑟𝑎𝑑</m:t>
                              </m:r>
                              <m:r>
                                <a:rPr lang="en-US" i="1" dirty="0" smtClean="0">
                                  <a:latin typeface="Cambria Math" panose="02040503050406030204" pitchFamily="18" charset="0"/>
                                </a:rPr>
                                <m:t>/</m:t>
                              </m:r>
                              <m:r>
                                <m:rPr>
                                  <m:sty m:val="p"/>
                                </m:rPr>
                                <a:rPr lang="en-US" i="1" dirty="0" smtClean="0">
                                  <a:latin typeface="Cambria Math" panose="02040503050406030204" pitchFamily="18" charset="0"/>
                                </a:rPr>
                                <m:t>sec</m:t>
                              </m:r>
                              <m:r>
                                <a:rPr lang="en-US" i="1" dirty="0" smtClean="0">
                                  <a:latin typeface="Cambria Math" panose="02040503050406030204" pitchFamily="18" charset="0"/>
                                </a:rPr>
                                <m:t>]</m:t>
                              </m:r>
                              <m:r>
                                <m:rPr>
                                  <m:nor/>
                                </m:rPr>
                                <a:rPr lang="en-US" dirty="0"/>
                                <m:t> </m:t>
                              </m:r>
                            </m:e>
                          </m:mr>
                        </m:m>
                      </m:oMath>
                    </m:oMathPara>
                  </a14:m>
                  <a:endParaRPr lang="en-US" dirty="0" smtClean="0"/>
                </a:p>
              </p:txBody>
            </p:sp>
          </mc:Choice>
          <mc:Fallback>
            <p:sp>
              <p:nvSpPr>
                <p:cNvPr id="8" name="TextBox 7"/>
                <p:cNvSpPr txBox="1">
                  <a:spLocks noRot="1" noChangeAspect="1" noMove="1" noResize="1" noEditPoints="1" noAdjustHandles="1" noChangeArrowheads="1" noChangeShapeType="1" noTextEdit="1"/>
                </p:cNvSpPr>
                <p:nvPr/>
              </p:nvSpPr>
              <p:spPr>
                <a:xfrm>
                  <a:off x="206851" y="3233844"/>
                  <a:ext cx="4655128" cy="1266501"/>
                </a:xfrm>
                <a:prstGeom prst="rect">
                  <a:avLst/>
                </a:prstGeom>
                <a:blipFill>
                  <a:blip r:embed="rId9"/>
                  <a:stretch>
                    <a:fillRect l="-1047" t="-2404"/>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 name="TextBox 8"/>
              <p:cNvSpPr txBox="1"/>
              <p:nvPr/>
            </p:nvSpPr>
            <p:spPr>
              <a:xfrm>
                <a:off x="-452582" y="5675743"/>
                <a:ext cx="2697020" cy="98700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𝜃</m:t>
                                </m:r>
                              </m:e>
                            </m:acc>
                            <m:r>
                              <a:rPr lang="en-US" i="1" dirty="0" smtClean="0">
                                <a:latin typeface="Cambria Math" panose="02040503050406030204" pitchFamily="18" charset="0"/>
                              </a:rPr>
                              <m:t>=</m:t>
                            </m:r>
                            <m:r>
                              <a:rPr lang="en-US" b="0" i="1" dirty="0" smtClean="0">
                                <a:latin typeface="Cambria Math" panose="02040503050406030204" pitchFamily="18" charset="0"/>
                              </a:rPr>
                              <m:t>𝑟𝑜𝑙𝑙</m:t>
                            </m:r>
                            <m:r>
                              <a:rPr lang="en-US" b="0" i="1" dirty="0" smtClean="0">
                                <a:latin typeface="Cambria Math" panose="02040503050406030204" pitchFamily="18" charset="0"/>
                              </a:rPr>
                              <m:t> </m:t>
                            </m:r>
                            <m:r>
                              <a:rPr lang="en-US" b="0" i="1" dirty="0" smtClean="0">
                                <a:latin typeface="Cambria Math" panose="02040503050406030204" pitchFamily="18" charset="0"/>
                              </a:rPr>
                              <m:t>𝑟𝑎𝑡𝑒</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𝜙</m:t>
                                </m:r>
                              </m:e>
                            </m:acc>
                            <m:r>
                              <a:rPr lang="en-US" i="1" dirty="0" smtClean="0">
                                <a:latin typeface="Cambria Math" panose="02040503050406030204" pitchFamily="18" charset="0"/>
                              </a:rPr>
                              <m:t>−</m:t>
                            </m:r>
                            <m:r>
                              <a:rPr lang="en-US" b="0" i="1" dirty="0" smtClean="0">
                                <a:latin typeface="Cambria Math" panose="02040503050406030204" pitchFamily="18" charset="0"/>
                              </a:rPr>
                              <m:t>𝑝𝑖𝑡𝑐</m:t>
                            </m:r>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𝑟𝑎𝑡𝑒</m:t>
                            </m:r>
                          </m:e>
                        </m:mr>
                        <m:m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𝜓</m:t>
                                </m:r>
                              </m:e>
                            </m:acc>
                            <m:r>
                              <a:rPr lang="en-US" i="1" dirty="0" smtClean="0">
                                <a:latin typeface="Cambria Math" panose="02040503050406030204" pitchFamily="18" charset="0"/>
                              </a:rPr>
                              <m:t>=</m:t>
                            </m:r>
                            <m:r>
                              <a:rPr lang="en-US" b="0" i="1" dirty="0" smtClean="0">
                                <a:latin typeface="Cambria Math" panose="02040503050406030204" pitchFamily="18" charset="0"/>
                              </a:rPr>
                              <m:t>𝑦𝑎𝑤</m:t>
                            </m:r>
                            <m:r>
                              <a:rPr lang="en-US" b="0" i="1" dirty="0" smtClean="0">
                                <a:latin typeface="Cambria Math" panose="02040503050406030204" pitchFamily="18" charset="0"/>
                              </a:rPr>
                              <m:t> </m:t>
                            </m:r>
                            <m:r>
                              <a:rPr lang="en-US" b="0" i="1" dirty="0" smtClean="0">
                                <a:latin typeface="Cambria Math" panose="02040503050406030204" pitchFamily="18" charset="0"/>
                              </a:rPr>
                              <m:t>𝑟𝑎𝑡𝑒</m:t>
                            </m:r>
                          </m:e>
                        </m:mr>
                      </m:m>
                    </m:oMath>
                  </m:oMathPara>
                </a14:m>
                <a:endParaRPr lang="en-US" dirty="0" smtClean="0"/>
              </a:p>
            </p:txBody>
          </p:sp>
        </mc:Choice>
        <mc:Fallback>
          <p:sp>
            <p:nvSpPr>
              <p:cNvPr id="9" name="TextBox 8"/>
              <p:cNvSpPr txBox="1">
                <a:spLocks noRot="1" noChangeAspect="1" noMove="1" noResize="1" noEditPoints="1" noAdjustHandles="1" noChangeArrowheads="1" noChangeShapeType="1" noTextEdit="1"/>
              </p:cNvSpPr>
              <p:nvPr/>
            </p:nvSpPr>
            <p:spPr>
              <a:xfrm>
                <a:off x="-452582" y="5675743"/>
                <a:ext cx="2697020" cy="98700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9895090"/>
      </p:ext>
    </p:extLst>
  </p:cSld>
  <p:clrMapOvr>
    <a:masterClrMapping/>
  </p:clrMapOvr>
  <p:timing>
    <p:tnLst>
      <p:par>
        <p:cTn id="1" dur="indefinite" restart="never" nodeType="tmRoot">
          <p:childTnLst>
            <p:video>
              <p:cMediaNode vol="80000" mute="1">
                <p:cTn id="2" fill="hold" display="0">
                  <p:stCondLst>
                    <p:cond delay="indefinite"/>
                  </p:stCondLst>
                </p:cTn>
                <p:tgtEl>
                  <p:spTgt spid="5"/>
                </p:tgtEl>
              </p:cMediaNode>
            </p:video>
            <p:video>
              <p:cMediaNode vol="80000">
                <p:cTn id="3"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066" y="344115"/>
            <a:ext cx="3629455" cy="646331"/>
          </a:xfrm>
          <a:prstGeom prst="rect">
            <a:avLst/>
          </a:prstGeom>
        </p:spPr>
        <p:txBody>
          <a:bodyPr wrap="none">
            <a:spAutoFit/>
          </a:bodyPr>
          <a:lstStyle/>
          <a:p>
            <a:r>
              <a:rPr lang="en-US" sz="3600" dirty="0"/>
              <a:t>5) </a:t>
            </a:r>
            <a:r>
              <a:rPr lang="en-US" sz="3600" dirty="0" err="1"/>
              <a:t>DataSet</a:t>
            </a:r>
            <a:r>
              <a:rPr lang="en-US" sz="3600" dirty="0"/>
              <a:t> Creator</a:t>
            </a:r>
          </a:p>
        </p:txBody>
      </p:sp>
      <mc:AlternateContent xmlns:mc="http://schemas.openxmlformats.org/markup-compatibility/2006">
        <mc:Choice xmlns:a14="http://schemas.microsoft.com/office/drawing/2010/main" Requires="a14">
          <p:sp>
            <p:nvSpPr>
              <p:cNvPr id="6" name="TextBox 5"/>
              <p:cNvSpPr txBox="1"/>
              <p:nvPr/>
            </p:nvSpPr>
            <p:spPr>
              <a:xfrm>
                <a:off x="424872" y="990446"/>
                <a:ext cx="11286837" cy="5632311"/>
              </a:xfrm>
              <a:prstGeom prst="rect">
                <a:avLst/>
              </a:prstGeom>
              <a:noFill/>
            </p:spPr>
            <p:txBody>
              <a:bodyPr wrap="square" rtlCol="0">
                <a:spAutoFit/>
              </a:bodyPr>
              <a:lstStyle/>
              <a:p>
                <a:r>
                  <a:rPr lang="en-US" b="1" dirty="0" smtClean="0"/>
                  <a:t>The function </a:t>
                </a:r>
                <a:r>
                  <a:rPr lang="en-US" dirty="0" smtClean="0"/>
                  <a:t>named </a:t>
                </a:r>
                <a:r>
                  <a:rPr lang="en-US" i="1" dirty="0" err="1" smtClean="0"/>
                  <a:t>CreateDataInSequence</a:t>
                </a:r>
                <a:r>
                  <a:rPr lang="en-US" dirty="0"/>
                  <a:t> </a:t>
                </a:r>
                <a:r>
                  <a:rPr lang="en-US" dirty="0" smtClean="0"/>
                  <a:t>runs the model(simulation) </a:t>
                </a:r>
                <a:r>
                  <a:rPr lang="en-US" i="1" dirty="0" err="1" smtClean="0"/>
                  <a:t>DeepLearningDataCreator</a:t>
                </a:r>
                <a:r>
                  <a:rPr lang="en-US" i="1" dirty="0" smtClean="0"/>
                  <a:t> </a:t>
                </a:r>
                <a:r>
                  <a:rPr lang="en-US" dirty="0" smtClean="0"/>
                  <a:t>multiple times with random angular rates and random initial condition, saving data after each iteration.</a:t>
                </a:r>
                <a:r>
                  <a:rPr lang="en-US" dirty="0"/>
                  <a:t/>
                </a:r>
                <a:br>
                  <a:rPr lang="en-US" dirty="0"/>
                </a:br>
                <a:r>
                  <a:rPr lang="en-US" dirty="0" smtClean="0"/>
                  <a:t/>
                </a:r>
                <a:br>
                  <a:rPr lang="en-US" dirty="0" smtClean="0"/>
                </a:br>
                <a:r>
                  <a:rPr lang="en-US" dirty="0" smtClean="0"/>
                  <a:t>parameters:</a:t>
                </a:r>
              </a:p>
              <a:p>
                <a:pPr marL="742950" lvl="1" indent="-285750">
                  <a:buFont typeface="Arial" panose="020B0604020202020204" pitchFamily="34" charset="0"/>
                  <a:buChar char="•"/>
                </a:pPr>
                <a:r>
                  <a:rPr lang="en-US" dirty="0" smtClean="0"/>
                  <a:t>number of </a:t>
                </a:r>
                <a:r>
                  <a:rPr lang="en-US" dirty="0" smtClean="0"/>
                  <a:t>sequences</a:t>
                </a:r>
              </a:p>
              <a:p>
                <a:pPr marL="742950" lvl="1" indent="-285750">
                  <a:buFont typeface="Arial" panose="020B0604020202020204" pitchFamily="34" charset="0"/>
                  <a:buChar char="•"/>
                </a:pPr>
                <a:r>
                  <a:rPr lang="en-US" dirty="0" err="1" smtClean="0"/>
                  <a:t>maxOmega</a:t>
                </a:r>
                <a:r>
                  <a:rPr lang="en-US" dirty="0" smtClean="0"/>
                  <a:t>- maximum angular velocity </a:t>
                </a:r>
                <a:r>
                  <a:rPr lang="en-US" dirty="0" smtClean="0">
                    <a:solidFill>
                      <a:srgbClr val="7030A0"/>
                    </a:solidFill>
                  </a:rPr>
                  <a:t>~[10,10,10] [rad/sec]</a:t>
                </a:r>
              </a:p>
              <a:p>
                <a:pPr marL="742950" lvl="1" indent="-285750">
                  <a:buFont typeface="Arial" panose="020B0604020202020204" pitchFamily="34" charset="0"/>
                  <a:buChar char="•"/>
                </a:pPr>
                <a:r>
                  <a:rPr lang="en-US" dirty="0" err="1" smtClean="0"/>
                  <a:t>rIC</a:t>
                </a:r>
                <a:r>
                  <a:rPr lang="en-US" dirty="0" smtClean="0"/>
                  <a:t>: random angular initial condition range</a:t>
                </a:r>
              </a:p>
              <a:p>
                <a:pPr marL="742950" lvl="1" indent="-285750">
                  <a:buFont typeface="Arial" panose="020B0604020202020204" pitchFamily="34" charset="0"/>
                  <a:buChar char="•"/>
                </a:pPr>
                <a:r>
                  <a:rPr lang="en-US" dirty="0" err="1" smtClean="0"/>
                  <a:t>startRecordingTime</a:t>
                </a:r>
                <a:r>
                  <a:rPr lang="en-US" dirty="0" smtClean="0"/>
                  <a:t> (to ignore first frames that may hold dynamic phenomena) </a:t>
                </a:r>
                <a:r>
                  <a:rPr lang="en-US" dirty="0" smtClean="0">
                    <a:solidFill>
                      <a:srgbClr val="7030A0"/>
                    </a:solidFill>
                  </a:rPr>
                  <a:t>~10*</a:t>
                </a:r>
                <a:r>
                  <a:rPr lang="en-US" dirty="0" err="1" smtClean="0">
                    <a:solidFill>
                      <a:srgbClr val="7030A0"/>
                    </a:solidFill>
                  </a:rPr>
                  <a:t>ts_camera</a:t>
                </a:r>
                <a:endParaRPr lang="en-US" dirty="0">
                  <a:solidFill>
                    <a:srgbClr val="7030A0"/>
                  </a:solidFill>
                </a:endParaRPr>
              </a:p>
              <a:p>
                <a:pPr marL="742950" lvl="1" indent="-285750">
                  <a:buFont typeface="Arial" panose="020B0604020202020204" pitchFamily="34" charset="0"/>
                  <a:buChar char="•"/>
                </a:pPr>
                <a:r>
                  <a:rPr lang="en-US" dirty="0" smtClean="0"/>
                  <a:t>simulation time </a:t>
                </a:r>
                <a:r>
                  <a:rPr lang="en-US" dirty="0" smtClean="0">
                    <a:solidFill>
                      <a:srgbClr val="7030A0"/>
                    </a:solidFill>
                  </a:rPr>
                  <a:t>~ 40* 10*</a:t>
                </a:r>
                <a:r>
                  <a:rPr lang="en-US" dirty="0" err="1" smtClean="0">
                    <a:solidFill>
                      <a:srgbClr val="7030A0"/>
                    </a:solidFill>
                  </a:rPr>
                  <a:t>ts_camera</a:t>
                </a:r>
                <a:endParaRPr lang="en-US" dirty="0">
                  <a:solidFill>
                    <a:srgbClr val="7030A0"/>
                  </a:solidFill>
                </a:endParaRPr>
              </a:p>
              <a:p>
                <a:pPr marL="742950" lvl="1" indent="-285750">
                  <a:buFont typeface="Arial" panose="020B0604020202020204" pitchFamily="34" charset="0"/>
                  <a:buChar char="•"/>
                </a:pPr>
                <a:r>
                  <a:rPr lang="en-US" dirty="0" smtClean="0"/>
                  <a:t>output-path</a:t>
                </a:r>
              </a:p>
              <a:p>
                <a:r>
                  <a:rPr lang="en-US" dirty="0" smtClean="0"/>
                  <a:t>Output:</a:t>
                </a:r>
              </a:p>
              <a:p>
                <a:pPr marL="800100" lvl="1" indent="-342900">
                  <a:buFont typeface="+mj-lt"/>
                  <a:buAutoNum type="arabicPeriod"/>
                </a:pPr>
                <a:r>
                  <a:rPr lang="en-US" dirty="0" smtClean="0"/>
                  <a:t>data folder which contains .mat files with time stamped values of:</a:t>
                </a:r>
                <a:endParaRPr lang="en-US" dirty="0"/>
              </a:p>
              <a:p>
                <a:pPr lvl="2"/>
                <a:r>
                  <a:rPr lang="en-US" dirty="0" smtClean="0"/>
                  <a:t>Orientation, Angular Rates, Event Camera Matrices</a:t>
                </a:r>
              </a:p>
              <a:p>
                <a:pPr lvl="1"/>
                <a:r>
                  <a:rPr lang="en-US" dirty="0" smtClean="0"/>
                  <a:t>2. Movies folder which contains Event Camera .mp4 files to validate that the data is as intended.</a:t>
                </a:r>
                <a:endParaRPr lang="he-IL" dirty="0" smtClean="0"/>
              </a:p>
              <a:p>
                <a:pPr lvl="1"/>
                <a:endParaRPr lang="he-IL" dirty="0" smtClean="0"/>
              </a:p>
              <a:p>
                <a14:m>
                  <m:oMath xmlns:m="http://schemas.openxmlformats.org/officeDocument/2006/math">
                    <m:r>
                      <a:rPr lang="en-US" b="0" i="1" smtClean="0">
                        <a:latin typeface="Cambria Math" panose="02040503050406030204" pitchFamily="18" charset="0"/>
                      </a:rPr>
                      <m:t>→</m:t>
                    </m:r>
                  </m:oMath>
                </a14:m>
                <a:r>
                  <a:rPr lang="en-US" dirty="0" smtClean="0"/>
                  <a:t>Four data sets of interest were created: </a:t>
                </a:r>
              </a:p>
              <a:p>
                <a:pPr marL="285750" indent="-285750">
                  <a:buFont typeface="Arial" panose="020B0604020202020204" pitchFamily="34" charset="0"/>
                  <a:buChar char="•"/>
                </a:pPr>
                <a:r>
                  <a:rPr lang="en-US" dirty="0" smtClean="0"/>
                  <a:t>pitchOnly_6degPerSec</a:t>
                </a:r>
              </a:p>
              <a:p>
                <a:pPr marL="285750" indent="-285750">
                  <a:buFont typeface="Arial" panose="020B0604020202020204" pitchFamily="34" charset="0"/>
                  <a:buChar char="•"/>
                </a:pPr>
                <a:r>
                  <a:rPr lang="en-US" dirty="0" smtClean="0"/>
                  <a:t>rollOnly_10degPerSec</a:t>
                </a:r>
              </a:p>
              <a:p>
                <a:pPr marL="285750" indent="-285750">
                  <a:buFont typeface="Arial" panose="020B0604020202020204" pitchFamily="34" charset="0"/>
                  <a:buChar char="•"/>
                </a:pPr>
                <a:r>
                  <a:rPr lang="en-US" dirty="0" smtClean="0"/>
                  <a:t>pitchAndYaw_10degPerSec</a:t>
                </a:r>
              </a:p>
              <a:p>
                <a:pPr marL="285750" indent="-285750">
                  <a:buFont typeface="Arial" panose="020B0604020202020204" pitchFamily="34" charset="0"/>
                  <a:buChar char="•"/>
                </a:pPr>
                <a:r>
                  <a:rPr lang="en-US" dirty="0" smtClean="0"/>
                  <a:t>all_10degPerSec</a:t>
                </a:r>
              </a:p>
            </p:txBody>
          </p:sp>
        </mc:Choice>
        <mc:Fallback>
          <p:sp>
            <p:nvSpPr>
              <p:cNvPr id="6" name="TextBox 5"/>
              <p:cNvSpPr txBox="1">
                <a:spLocks noRot="1" noChangeAspect="1" noMove="1" noResize="1" noEditPoints="1" noAdjustHandles="1" noChangeArrowheads="1" noChangeShapeType="1" noTextEdit="1"/>
              </p:cNvSpPr>
              <p:nvPr/>
            </p:nvSpPr>
            <p:spPr>
              <a:xfrm>
                <a:off x="424872" y="990446"/>
                <a:ext cx="11286837" cy="5632311"/>
              </a:xfrm>
              <a:prstGeom prst="rect">
                <a:avLst/>
              </a:prstGeom>
              <a:blipFill>
                <a:blip r:embed="rId2"/>
                <a:stretch>
                  <a:fillRect l="-486" t="-541" b="-758"/>
                </a:stretch>
              </a:blipFill>
            </p:spPr>
            <p:txBody>
              <a:bodyPr/>
              <a:lstStyle/>
              <a:p>
                <a:r>
                  <a:rPr lang="en-US">
                    <a:noFill/>
                  </a:rPr>
                  <a:t> </a:t>
                </a:r>
              </a:p>
            </p:txBody>
          </p:sp>
        </mc:Fallback>
      </mc:AlternateContent>
    </p:spTree>
    <p:extLst>
      <p:ext uri="{BB962C8B-B14F-4D97-AF65-F5344CB8AC3E}">
        <p14:creationId xmlns:p14="http://schemas.microsoft.com/office/powerpoint/2010/main" val="3001689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430</Words>
  <Application>Microsoft Office PowerPoint</Application>
  <PresentationFormat>Widescreen</PresentationFormat>
  <Paragraphs>97</Paragraphs>
  <Slides>13</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elbit</dc:creator>
  <cp:lastModifiedBy>elbit</cp:lastModifiedBy>
  <cp:revision>52</cp:revision>
  <dcterms:created xsi:type="dcterms:W3CDTF">2021-09-19T14:09:06Z</dcterms:created>
  <dcterms:modified xsi:type="dcterms:W3CDTF">2021-09-19T17:26:31Z</dcterms:modified>
</cp:coreProperties>
</file>