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0" r:id="rId2"/>
    <p:sldId id="302" r:id="rId3"/>
    <p:sldId id="304" r:id="rId4"/>
    <p:sldId id="303" r:id="rId5"/>
    <p:sldId id="305" r:id="rId6"/>
    <p:sldId id="291" r:id="rId7"/>
    <p:sldId id="292" r:id="rId8"/>
    <p:sldId id="293" r:id="rId9"/>
    <p:sldId id="294" r:id="rId10"/>
    <p:sldId id="295" r:id="rId11"/>
    <p:sldId id="301" r:id="rId12"/>
    <p:sldId id="259" r:id="rId13"/>
    <p:sldId id="289" r:id="rId14"/>
    <p:sldId id="287" r:id="rId15"/>
    <p:sldId id="288" r:id="rId16"/>
    <p:sldId id="283" r:id="rId17"/>
    <p:sldId id="29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54"/>
    <a:srgbClr val="66FF66"/>
    <a:srgbClr val="0000FF"/>
    <a:srgbClr val="FF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>
        <p:scale>
          <a:sx n="100" d="100"/>
          <a:sy n="100" d="100"/>
        </p:scale>
        <p:origin x="9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35E94-03C3-4829-87F5-1BCAE5B78069}" type="datetimeFigureOut">
              <a:rPr lang="en-IL" smtClean="0"/>
              <a:t>04/01/2022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F1C3E-A2D0-4F95-AB71-BF4286DD9D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219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49E6-D9EC-4034-9731-7892FF7FC3D8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33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0B60-9790-4381-9BA0-BCCF78FD4697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3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2981-334B-448B-9FDE-EB6658CE9CBE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3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70B8-CE09-4FFF-AE8A-67636ADAAC4D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4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0D67-F21A-4534-96EB-9AF475FC05ED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9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0E77-33EC-4A36-8482-ECBDB7352028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7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D77A-FF81-44F1-90C7-ED47DCB502B6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2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42FC-C333-4BE2-A82C-701F97CC151C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5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691DF-E280-48E3-BA03-9B7A29E7E306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8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B84F-995F-403D-A6DF-D769E0F89373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44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3EA9-DA9D-4CCE-9296-16EC40D7A021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0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07345-9905-436A-8A7E-545FDF14C767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6ABA5-9194-4D3A-A872-2D6AFFA2C8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5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66CA1B-CE16-4204-B9C4-138A33036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11" y="1468876"/>
            <a:ext cx="11912859" cy="15595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4460D8-8F48-4A49-9DAD-0756E79A8722}"/>
              </a:ext>
            </a:extLst>
          </p:cNvPr>
          <p:cNvSpPr txBox="1"/>
          <p:nvPr/>
        </p:nvSpPr>
        <p:spPr>
          <a:xfrm>
            <a:off x="1211194" y="3244761"/>
            <a:ext cx="10087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robust method for fitting a model to noisy measurements</a:t>
            </a:r>
            <a:endParaRPr lang="en-IL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0934E9-A7AF-4622-B5E3-526E79273B9C}"/>
              </a:ext>
            </a:extLst>
          </p:cNvPr>
          <p:cNvSpPr txBox="1"/>
          <p:nvPr/>
        </p:nvSpPr>
        <p:spPr>
          <a:xfrm>
            <a:off x="4686300" y="4648200"/>
            <a:ext cx="23689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Alon Spinner</a:t>
            </a:r>
          </a:p>
          <a:p>
            <a:r>
              <a:rPr lang="en-US" sz="3200" dirty="0"/>
              <a:t>Oren </a:t>
            </a:r>
            <a:r>
              <a:rPr lang="en-US" sz="3200" dirty="0" err="1"/>
              <a:t>Elmakis</a:t>
            </a:r>
            <a:endParaRPr lang="en-IL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EB364-DFA7-4521-862C-07CD3626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76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BE2BC1-5EB6-46AF-B22F-5DDCA50178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576" b="1"/>
          <a:stretch/>
        </p:blipFill>
        <p:spPr>
          <a:xfrm>
            <a:off x="1009650" y="1"/>
            <a:ext cx="10172700" cy="675322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2016F6-29C9-4C43-ABD9-68BF670AA84A}"/>
              </a:ext>
            </a:extLst>
          </p:cNvPr>
          <p:cNvCxnSpPr/>
          <p:nvPr/>
        </p:nvCxnSpPr>
        <p:spPr>
          <a:xfrm flipH="1">
            <a:off x="1634836" y="1644073"/>
            <a:ext cx="323272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E3F730-2C99-4DCB-814F-9B559C92384B}"/>
              </a:ext>
            </a:extLst>
          </p:cNvPr>
          <p:cNvCxnSpPr/>
          <p:nvPr/>
        </p:nvCxnSpPr>
        <p:spPr>
          <a:xfrm flipH="1">
            <a:off x="1714407" y="3770930"/>
            <a:ext cx="323272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DEC6D3-9A4D-4109-A1AF-C203E4C14FE3}"/>
              </a:ext>
            </a:extLst>
          </p:cNvPr>
          <p:cNvCxnSpPr>
            <a:cxnSpLocks/>
          </p:cNvCxnSpPr>
          <p:nvPr/>
        </p:nvCxnSpPr>
        <p:spPr>
          <a:xfrm flipH="1">
            <a:off x="1634836" y="2832253"/>
            <a:ext cx="3568343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9B93C4-9F79-40BA-A069-6007273D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70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427AC9-F2A4-4B96-B862-7790F9049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026" y="1183511"/>
            <a:ext cx="9540510" cy="52333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550AD5-C853-4C6B-84A7-FD3A96E5567C}"/>
              </a:ext>
            </a:extLst>
          </p:cNvPr>
          <p:cNvSpPr txBox="1"/>
          <p:nvPr/>
        </p:nvSpPr>
        <p:spPr>
          <a:xfrm>
            <a:off x="428878" y="312216"/>
            <a:ext cx="189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Example:</a:t>
            </a:r>
            <a:endParaRPr lang="en-IL" sz="3600" u="sn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B71502-615E-430A-9D99-E09EA37B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085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170ADCF-1F63-4C56-92CD-CAA3AE461E5D}"/>
              </a:ext>
            </a:extLst>
          </p:cNvPr>
          <p:cNvGrpSpPr/>
          <p:nvPr/>
        </p:nvGrpSpPr>
        <p:grpSpPr>
          <a:xfrm>
            <a:off x="543896" y="3484892"/>
            <a:ext cx="4181937" cy="2637197"/>
            <a:chOff x="7032485" y="2232560"/>
            <a:chExt cx="4750660" cy="30079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2485" y="2485110"/>
              <a:ext cx="4750660" cy="275538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990280" y="2232560"/>
              <a:ext cx="1015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Picture 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9D4F3AE-301C-4481-90D3-4624AC90815A}"/>
              </a:ext>
            </a:extLst>
          </p:cNvPr>
          <p:cNvGrpSpPr/>
          <p:nvPr/>
        </p:nvGrpSpPr>
        <p:grpSpPr>
          <a:xfrm>
            <a:off x="543899" y="308877"/>
            <a:ext cx="4181937" cy="2788876"/>
            <a:chOff x="802858" y="1962722"/>
            <a:chExt cx="4451985" cy="312471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858" y="2332054"/>
              <a:ext cx="4451985" cy="275538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521243" y="1962722"/>
              <a:ext cx="1015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Picture 1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7FDEC0-0FE3-4998-ACDD-7DAED2CC316A}"/>
                  </a:ext>
                </a:extLst>
              </p:cNvPr>
              <p:cNvSpPr txBox="1"/>
              <p:nvPr/>
            </p:nvSpPr>
            <p:spPr>
              <a:xfrm>
                <a:off x="5921853" y="2530663"/>
                <a:ext cx="5049972" cy="39298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  <a:p>
                <a:endParaRPr lang="en-US" sz="36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600" dirty="0"/>
                  <a:t>, 8 DOF</a:t>
                </a:r>
              </a:p>
              <a:p>
                <a:pPr/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𝑛𝑒𝑒𝑑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4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𝑐𝑜𝑚𝑝𝑢𝑡𝑒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7FDEC0-0FE3-4998-ACDD-7DAED2CC3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853" y="2530663"/>
                <a:ext cx="5049972" cy="3929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D251765-C8AD-481D-AA90-4FF6F88553F4}"/>
              </a:ext>
            </a:extLst>
          </p:cNvPr>
          <p:cNvSpPr txBox="1"/>
          <p:nvPr/>
        </p:nvSpPr>
        <p:spPr>
          <a:xfrm>
            <a:off x="5750627" y="483884"/>
            <a:ext cx="18229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u="sng" dirty="0"/>
              <a:t>Model</a:t>
            </a:r>
            <a:r>
              <a:rPr lang="en-US" sz="44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3E94FC-EB79-4C5A-A335-26D99BC95634}"/>
              </a:ext>
            </a:extLst>
          </p:cNvPr>
          <p:cNvSpPr txBox="1"/>
          <p:nvPr/>
        </p:nvSpPr>
        <p:spPr>
          <a:xfrm>
            <a:off x="5650247" y="1305672"/>
            <a:ext cx="57685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Point correspondents have the following connection:</a:t>
            </a:r>
            <a:endParaRPr lang="en-IL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EB68BD-1829-476B-876E-836D91A80674}"/>
                  </a:ext>
                </a:extLst>
              </p:cNvPr>
              <p:cNvSpPr txBox="1"/>
              <p:nvPr/>
            </p:nvSpPr>
            <p:spPr>
              <a:xfrm>
                <a:off x="2544037" y="3023227"/>
                <a:ext cx="423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EB68BD-1829-476B-876E-836D91A80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037" y="3023227"/>
                <a:ext cx="423991" cy="461665"/>
              </a:xfrm>
              <a:prstGeom prst="rect">
                <a:avLst/>
              </a:prstGeom>
              <a:blipFill>
                <a:blip r:embed="rId5"/>
                <a:stretch>
                  <a:fillRect r="-857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19EEE9-ED20-43AC-95BB-BB48F172EA8B}"/>
                  </a:ext>
                </a:extLst>
              </p:cNvPr>
              <p:cNvSpPr txBox="1"/>
              <p:nvPr/>
            </p:nvSpPr>
            <p:spPr>
              <a:xfrm>
                <a:off x="136155" y="1420781"/>
                <a:ext cx="423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19EEE9-ED20-43AC-95BB-BB48F172E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55" y="1420781"/>
                <a:ext cx="423991" cy="461665"/>
              </a:xfrm>
              <a:prstGeom prst="rect">
                <a:avLst/>
              </a:prstGeom>
              <a:blipFill>
                <a:blip r:embed="rId6"/>
                <a:stretch>
                  <a:fillRect r="-5714" b="-131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619FFE-9A12-4000-B54B-BAEFA62C20C4}"/>
                  </a:ext>
                </a:extLst>
              </p:cNvPr>
              <p:cNvSpPr txBox="1"/>
              <p:nvPr/>
            </p:nvSpPr>
            <p:spPr>
              <a:xfrm>
                <a:off x="2502158" y="5988653"/>
                <a:ext cx="423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619FFE-9A12-4000-B54B-BAEFA62C2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158" y="5988653"/>
                <a:ext cx="423991" cy="461665"/>
              </a:xfrm>
              <a:prstGeom prst="rect">
                <a:avLst/>
              </a:prstGeom>
              <a:blipFill>
                <a:blip r:embed="rId7"/>
                <a:stretch>
                  <a:fillRect r="-10000" b="-131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9FC208-6433-4A9A-81B2-3398B5BC2747}"/>
                  </a:ext>
                </a:extLst>
              </p:cNvPr>
              <p:cNvSpPr txBox="1"/>
              <p:nvPr/>
            </p:nvSpPr>
            <p:spPr>
              <a:xfrm>
                <a:off x="136155" y="4545036"/>
                <a:ext cx="423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9FC208-6433-4A9A-81B2-3398B5BC2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55" y="4545036"/>
                <a:ext cx="423991" cy="461665"/>
              </a:xfrm>
              <a:prstGeom prst="rect">
                <a:avLst/>
              </a:prstGeom>
              <a:blipFill>
                <a:blip r:embed="rId8"/>
                <a:stretch>
                  <a:fillRect r="-7143" b="-1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719CB5B1-2657-4BEB-A534-C9147D04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CA009F-A2A8-456E-B9A3-AF973D911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99" y="1289894"/>
            <a:ext cx="11732601" cy="3797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1AC6D5-3ED5-49A2-8121-83A3A3E4BF23}"/>
              </a:ext>
            </a:extLst>
          </p:cNvPr>
          <p:cNvSpPr txBox="1"/>
          <p:nvPr/>
        </p:nvSpPr>
        <p:spPr>
          <a:xfrm>
            <a:off x="1456819" y="483584"/>
            <a:ext cx="8198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Correspondence </a:t>
            </a:r>
            <a:r>
              <a:rPr lang="en-US" sz="4000" u="sng" dirty="0"/>
              <a:t>given</a:t>
            </a:r>
            <a:r>
              <a:rPr lang="en-US" sz="4000" dirty="0"/>
              <a:t> by surf features</a:t>
            </a:r>
            <a:endParaRPr lang="en-IL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DC68D3-A1EB-4754-B595-C54DE0A42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7" y="5295900"/>
            <a:ext cx="8734425" cy="81915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5C8C6E-59CD-4AF6-B154-A000430D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43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F2A78E65-8263-41F3-A3E0-1B13E0D93569}"/>
              </a:ext>
            </a:extLst>
          </p:cNvPr>
          <p:cNvGrpSpPr/>
          <p:nvPr/>
        </p:nvGrpSpPr>
        <p:grpSpPr>
          <a:xfrm>
            <a:off x="438151" y="94500"/>
            <a:ext cx="8991599" cy="4974376"/>
            <a:chOff x="-553781" y="142025"/>
            <a:chExt cx="11252260" cy="6225030"/>
          </a:xfrm>
        </p:grpSpPr>
        <p:sp>
          <p:nvSpPr>
            <p:cNvPr id="4" name="Rectangle 3"/>
            <p:cNvSpPr/>
            <p:nvPr/>
          </p:nvSpPr>
          <p:spPr>
            <a:xfrm>
              <a:off x="7262947" y="717101"/>
              <a:ext cx="3435531" cy="25146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120537" y="702944"/>
              <a:ext cx="3435531" cy="25146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8445135" y="1200427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8823958" y="1974401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9211489" y="1552036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8090261" y="2514333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9461860" y="2298796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9842860" y="1844862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508465" y="1122050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574869" y="1757777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368436" y="1708790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277689" y="2132244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4044042" y="2455550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4865915" y="1122050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Connector 18"/>
            <p:cNvCxnSpPr>
              <a:stCxn id="6" idx="2"/>
              <a:endCxn id="12" idx="6"/>
            </p:cNvCxnSpPr>
            <p:nvPr/>
          </p:nvCxnSpPr>
          <p:spPr>
            <a:xfrm flipH="1" flipV="1">
              <a:off x="3665219" y="1200427"/>
              <a:ext cx="4779916" cy="783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8" idx="2"/>
              <a:endCxn id="17" idx="5"/>
            </p:cNvCxnSpPr>
            <p:nvPr/>
          </p:nvCxnSpPr>
          <p:spPr>
            <a:xfrm flipH="1" flipV="1">
              <a:off x="4999713" y="1255848"/>
              <a:ext cx="4211776" cy="3745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1" idx="2"/>
              <a:endCxn id="14" idx="6"/>
            </p:cNvCxnSpPr>
            <p:nvPr/>
          </p:nvCxnSpPr>
          <p:spPr>
            <a:xfrm flipH="1" flipV="1">
              <a:off x="4525190" y="1787167"/>
              <a:ext cx="5317670" cy="136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7" idx="2"/>
              <a:endCxn id="13" idx="6"/>
            </p:cNvCxnSpPr>
            <p:nvPr/>
          </p:nvCxnSpPr>
          <p:spPr>
            <a:xfrm flipH="1" flipV="1">
              <a:off x="3731623" y="1836154"/>
              <a:ext cx="5092335" cy="216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2"/>
              <a:endCxn id="16" idx="6"/>
            </p:cNvCxnSpPr>
            <p:nvPr/>
          </p:nvCxnSpPr>
          <p:spPr>
            <a:xfrm flipH="1">
              <a:off x="4200796" y="2377173"/>
              <a:ext cx="5261064" cy="1567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9" idx="2"/>
              <a:endCxn id="15" idx="6"/>
            </p:cNvCxnSpPr>
            <p:nvPr/>
          </p:nvCxnSpPr>
          <p:spPr>
            <a:xfrm flipH="1" flipV="1">
              <a:off x="3434443" y="2210621"/>
              <a:ext cx="4655818" cy="3820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8020592" y="2448476"/>
              <a:ext cx="296091" cy="2862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9394369" y="2234571"/>
              <a:ext cx="296091" cy="2862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8752114" y="1903100"/>
              <a:ext cx="296091" cy="2862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9773192" y="1787167"/>
              <a:ext cx="296091" cy="2862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262948" y="3852455"/>
              <a:ext cx="3435531" cy="25146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151016" y="3852455"/>
              <a:ext cx="3435531" cy="25146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8445136" y="4335781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8823959" y="5109755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9211490" y="4687390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8090262" y="5649687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9461861" y="5434150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9842861" y="4980216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3508466" y="4257404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3574870" y="4893131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4368437" y="4844144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3277690" y="5267598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4044043" y="5590904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4865916" y="4257404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Straight Connector 58"/>
            <p:cNvCxnSpPr>
              <a:stCxn id="47" idx="2"/>
              <a:endCxn id="53" idx="6"/>
            </p:cNvCxnSpPr>
            <p:nvPr/>
          </p:nvCxnSpPr>
          <p:spPr>
            <a:xfrm flipH="1" flipV="1">
              <a:off x="3665220" y="4335781"/>
              <a:ext cx="4779916" cy="783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9" idx="2"/>
              <a:endCxn id="58" idx="6"/>
            </p:cNvCxnSpPr>
            <p:nvPr/>
          </p:nvCxnSpPr>
          <p:spPr>
            <a:xfrm flipH="1" flipV="1">
              <a:off x="5022670" y="4335781"/>
              <a:ext cx="4188820" cy="429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2" idx="2"/>
              <a:endCxn id="55" idx="6"/>
            </p:cNvCxnSpPr>
            <p:nvPr/>
          </p:nvCxnSpPr>
          <p:spPr>
            <a:xfrm flipH="1" flipV="1">
              <a:off x="4525191" y="4922521"/>
              <a:ext cx="5317670" cy="13607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8" idx="2"/>
              <a:endCxn id="54" idx="6"/>
            </p:cNvCxnSpPr>
            <p:nvPr/>
          </p:nvCxnSpPr>
          <p:spPr>
            <a:xfrm flipH="1" flipV="1">
              <a:off x="3731624" y="4971508"/>
              <a:ext cx="5092335" cy="21662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1" idx="2"/>
              <a:endCxn id="57" idx="6"/>
            </p:cNvCxnSpPr>
            <p:nvPr/>
          </p:nvCxnSpPr>
          <p:spPr>
            <a:xfrm flipH="1">
              <a:off x="4200797" y="5512527"/>
              <a:ext cx="5261064" cy="15675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0" idx="2"/>
              <a:endCxn id="56" idx="6"/>
            </p:cNvCxnSpPr>
            <p:nvPr/>
          </p:nvCxnSpPr>
          <p:spPr>
            <a:xfrm flipH="1" flipV="1">
              <a:off x="3434444" y="5345975"/>
              <a:ext cx="4655818" cy="382089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8020593" y="5583830"/>
              <a:ext cx="296091" cy="2862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9394370" y="5369925"/>
              <a:ext cx="296091" cy="2862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8752115" y="5038454"/>
              <a:ext cx="296091" cy="2862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9773193" y="4922521"/>
              <a:ext cx="296091" cy="2862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3931922" y="4088678"/>
              <a:ext cx="156754" cy="156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4975271" y="4463145"/>
              <a:ext cx="156754" cy="156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2" name="Straight Connector 71"/>
            <p:cNvCxnSpPr>
              <a:stCxn id="47" idx="2"/>
              <a:endCxn id="69" idx="6"/>
            </p:cNvCxnSpPr>
            <p:nvPr/>
          </p:nvCxnSpPr>
          <p:spPr>
            <a:xfrm flipH="1" flipV="1">
              <a:off x="4088676" y="4167055"/>
              <a:ext cx="4356460" cy="247103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49" idx="2"/>
              <a:endCxn id="70" idx="6"/>
            </p:cNvCxnSpPr>
            <p:nvPr/>
          </p:nvCxnSpPr>
          <p:spPr>
            <a:xfrm flipH="1" flipV="1">
              <a:off x="5132025" y="4541522"/>
              <a:ext cx="4079465" cy="224245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4368437" y="4843605"/>
              <a:ext cx="156754" cy="156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3573781" y="4884967"/>
              <a:ext cx="156754" cy="156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4039690" y="5590904"/>
              <a:ext cx="156754" cy="156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3277690" y="5270864"/>
              <a:ext cx="156754" cy="156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1602975" y="3961314"/>
              <a:ext cx="2265806" cy="145321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7002777" y="653418"/>
              <a:ext cx="1165860" cy="136561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4591638" y="142025"/>
                  <a:ext cx="3350534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Random 4 matches to compute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1638" y="142025"/>
                  <a:ext cx="3350534" cy="369333"/>
                </a:xfrm>
                <a:prstGeom prst="rect">
                  <a:avLst/>
                </a:prstGeom>
                <a:blipFill>
                  <a:blip r:embed="rId2"/>
                  <a:stretch>
                    <a:fillRect l="-1818" t="-12500" r="-23409" b="-5833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Oval 89"/>
            <p:cNvSpPr/>
            <p:nvPr/>
          </p:nvSpPr>
          <p:spPr>
            <a:xfrm>
              <a:off x="4300847" y="1646749"/>
              <a:ext cx="296091" cy="2862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3501934" y="1698726"/>
              <a:ext cx="296091" cy="2862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3963490" y="2393234"/>
              <a:ext cx="296091" cy="2862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3198222" y="2063948"/>
              <a:ext cx="296091" cy="2862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-553781" y="3539815"/>
              <a:ext cx="2539375" cy="115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Points from right picture after applying H</a:t>
              </a:r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 flipH="1">
              <a:off x="5022669" y="677912"/>
              <a:ext cx="1255121" cy="106026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4305298" y="4774208"/>
              <a:ext cx="296091" cy="2862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3971108" y="5526952"/>
              <a:ext cx="296091" cy="2862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3498668" y="4829992"/>
              <a:ext cx="296091" cy="2862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3211283" y="5206093"/>
              <a:ext cx="296091" cy="2862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0AA730E5-DE13-4EAB-B8ED-18D72218C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7" y="5448879"/>
            <a:ext cx="7762875" cy="1066800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C34293E-E5BE-447F-8FBA-B85F4D50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13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DF092DE-FC2E-4672-AB7A-5C90C5467F5F}"/>
              </a:ext>
            </a:extLst>
          </p:cNvPr>
          <p:cNvGrpSpPr/>
          <p:nvPr/>
        </p:nvGrpSpPr>
        <p:grpSpPr>
          <a:xfrm>
            <a:off x="1944227" y="2427094"/>
            <a:ext cx="7569120" cy="2640199"/>
            <a:chOff x="669832" y="1478962"/>
            <a:chExt cx="9950270" cy="3470773"/>
          </a:xfrm>
        </p:grpSpPr>
        <p:sp>
          <p:nvSpPr>
            <p:cNvPr id="91" name="Rectangle 90"/>
            <p:cNvSpPr/>
            <p:nvPr/>
          </p:nvSpPr>
          <p:spPr>
            <a:xfrm>
              <a:off x="7184571" y="2435135"/>
              <a:ext cx="3435531" cy="25146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072639" y="2435135"/>
              <a:ext cx="3435531" cy="25146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8366759" y="2918461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9133113" y="3270070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3430089" y="2840084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4787539" y="2840084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5" name="Straight Connector 104"/>
            <p:cNvCxnSpPr>
              <a:stCxn id="93" idx="2"/>
              <a:endCxn id="99" idx="6"/>
            </p:cNvCxnSpPr>
            <p:nvPr/>
          </p:nvCxnSpPr>
          <p:spPr>
            <a:xfrm flipH="1" flipV="1">
              <a:off x="3586843" y="2918461"/>
              <a:ext cx="4779916" cy="783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95" idx="2"/>
              <a:endCxn id="104" idx="6"/>
            </p:cNvCxnSpPr>
            <p:nvPr/>
          </p:nvCxnSpPr>
          <p:spPr>
            <a:xfrm flipH="1" flipV="1">
              <a:off x="4944293" y="2918461"/>
              <a:ext cx="4188820" cy="429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3853545" y="2671358"/>
              <a:ext cx="156754" cy="156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4896894" y="3045825"/>
              <a:ext cx="156754" cy="156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7" name="Straight Connector 116"/>
            <p:cNvCxnSpPr>
              <a:stCxn id="93" idx="2"/>
              <a:endCxn id="115" idx="6"/>
            </p:cNvCxnSpPr>
            <p:nvPr/>
          </p:nvCxnSpPr>
          <p:spPr>
            <a:xfrm flipH="1" flipV="1">
              <a:off x="4010299" y="2749735"/>
              <a:ext cx="4356460" cy="247103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95" idx="2"/>
              <a:endCxn id="116" idx="6"/>
            </p:cNvCxnSpPr>
            <p:nvPr/>
          </p:nvCxnSpPr>
          <p:spPr>
            <a:xfrm flipH="1" flipV="1">
              <a:off x="5053648" y="3124202"/>
              <a:ext cx="4079465" cy="224245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4520837" y="2569034"/>
              <a:ext cx="720630" cy="72063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3145979" y="2558146"/>
              <a:ext cx="720630" cy="72063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3657600" y="1875068"/>
              <a:ext cx="352701" cy="74730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flipH="1">
              <a:off x="5101042" y="1881876"/>
              <a:ext cx="352701" cy="74730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046615" y="1478962"/>
              <a:ext cx="2399760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considered inlier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69832" y="1625672"/>
              <a:ext cx="254563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Match considered outlier</a:t>
              </a:r>
            </a:p>
          </p:txBody>
        </p:sp>
        <p:cxnSp>
          <p:nvCxnSpPr>
            <p:cNvPr id="36" name="Straight Arrow Connector 35"/>
            <p:cNvCxnSpPr>
              <a:cxnSpLocks/>
            </p:cNvCxnSpPr>
            <p:nvPr/>
          </p:nvCxnSpPr>
          <p:spPr>
            <a:xfrm flipH="1" flipV="1">
              <a:off x="3657601" y="3270070"/>
              <a:ext cx="131717" cy="102746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cxnSpLocks/>
              <a:endCxn id="123" idx="4"/>
            </p:cNvCxnSpPr>
            <p:nvPr/>
          </p:nvCxnSpPr>
          <p:spPr>
            <a:xfrm flipV="1">
              <a:off x="3829860" y="3289665"/>
              <a:ext cx="1051292" cy="100787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239424" y="4321337"/>
              <a:ext cx="229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Fixed tolerance radius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1E887F9-BDCF-4F23-8FA7-295827D40D0A}"/>
              </a:ext>
            </a:extLst>
          </p:cNvPr>
          <p:cNvGrpSpPr/>
          <p:nvPr/>
        </p:nvGrpSpPr>
        <p:grpSpPr>
          <a:xfrm>
            <a:off x="2853688" y="284989"/>
            <a:ext cx="6659659" cy="1959222"/>
            <a:chOff x="1890943" y="75683"/>
            <a:chExt cx="8547463" cy="25146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05A92DA-3827-4494-9AE0-B5136E32A7FD}"/>
                </a:ext>
              </a:extLst>
            </p:cNvPr>
            <p:cNvSpPr/>
            <p:nvPr/>
          </p:nvSpPr>
          <p:spPr>
            <a:xfrm>
              <a:off x="7002875" y="75683"/>
              <a:ext cx="3435531" cy="25146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73E59E3-D8F4-4143-9C3B-846F35810DC7}"/>
                </a:ext>
              </a:extLst>
            </p:cNvPr>
            <p:cNvSpPr/>
            <p:nvPr/>
          </p:nvSpPr>
          <p:spPr>
            <a:xfrm>
              <a:off x="1890943" y="75683"/>
              <a:ext cx="3435531" cy="25146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23BBB9B-B650-48FF-BB8A-F0047F5AD108}"/>
                </a:ext>
              </a:extLst>
            </p:cNvPr>
            <p:cNvSpPr/>
            <p:nvPr/>
          </p:nvSpPr>
          <p:spPr>
            <a:xfrm>
              <a:off x="8185063" y="559009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34840F8-05AF-4DA5-AB17-B5377C3CC3FE}"/>
                </a:ext>
              </a:extLst>
            </p:cNvPr>
            <p:cNvSpPr/>
            <p:nvPr/>
          </p:nvSpPr>
          <p:spPr>
            <a:xfrm>
              <a:off x="8563886" y="1332983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9E49584-7798-40A6-92FB-A1C1FEAC1ECD}"/>
                </a:ext>
              </a:extLst>
            </p:cNvPr>
            <p:cNvSpPr/>
            <p:nvPr/>
          </p:nvSpPr>
          <p:spPr>
            <a:xfrm>
              <a:off x="8951417" y="910618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69274A3-01BF-4366-ABEA-84ED57944D87}"/>
                </a:ext>
              </a:extLst>
            </p:cNvPr>
            <p:cNvSpPr/>
            <p:nvPr/>
          </p:nvSpPr>
          <p:spPr>
            <a:xfrm>
              <a:off x="7830189" y="1872915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CA58E34-FB19-4FEB-B7B6-50895B51DA16}"/>
                </a:ext>
              </a:extLst>
            </p:cNvPr>
            <p:cNvSpPr/>
            <p:nvPr/>
          </p:nvSpPr>
          <p:spPr>
            <a:xfrm>
              <a:off x="9201788" y="1657378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30DF5EE-96D7-4671-98EA-986878F05799}"/>
                </a:ext>
              </a:extLst>
            </p:cNvPr>
            <p:cNvSpPr/>
            <p:nvPr/>
          </p:nvSpPr>
          <p:spPr>
            <a:xfrm>
              <a:off x="9582788" y="1203444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088DE5B-47B2-4BF2-9453-BD3D7327B9A6}"/>
                </a:ext>
              </a:extLst>
            </p:cNvPr>
            <p:cNvSpPr/>
            <p:nvPr/>
          </p:nvSpPr>
          <p:spPr>
            <a:xfrm>
              <a:off x="3248393" y="480632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DF2BDE0-B28B-465A-8E7A-6EB7D135BA16}"/>
                </a:ext>
              </a:extLst>
            </p:cNvPr>
            <p:cNvSpPr/>
            <p:nvPr/>
          </p:nvSpPr>
          <p:spPr>
            <a:xfrm>
              <a:off x="3314797" y="1116359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86BDBD9-9275-4D3A-ADD2-2D631583E634}"/>
                </a:ext>
              </a:extLst>
            </p:cNvPr>
            <p:cNvSpPr/>
            <p:nvPr/>
          </p:nvSpPr>
          <p:spPr>
            <a:xfrm>
              <a:off x="4108364" y="1067372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9C40B08-0FA4-46FF-8F5A-08BC68AC6C18}"/>
                </a:ext>
              </a:extLst>
            </p:cNvPr>
            <p:cNvSpPr/>
            <p:nvPr/>
          </p:nvSpPr>
          <p:spPr>
            <a:xfrm>
              <a:off x="3017617" y="1490826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338C55A-DA06-4107-925A-3846C558213D}"/>
                </a:ext>
              </a:extLst>
            </p:cNvPr>
            <p:cNvSpPr/>
            <p:nvPr/>
          </p:nvSpPr>
          <p:spPr>
            <a:xfrm>
              <a:off x="3783970" y="1814132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A529EE3-9C5E-4FFB-A7C6-EDB477C5C9B8}"/>
                </a:ext>
              </a:extLst>
            </p:cNvPr>
            <p:cNvSpPr/>
            <p:nvPr/>
          </p:nvSpPr>
          <p:spPr>
            <a:xfrm>
              <a:off x="4605843" y="480632"/>
              <a:ext cx="156754" cy="1567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394AE19-0C0C-4D32-9DA9-80FB9EAD0DC2}"/>
                </a:ext>
              </a:extLst>
            </p:cNvPr>
            <p:cNvCxnSpPr>
              <a:stCxn id="26" idx="2"/>
              <a:endCxn id="34" idx="6"/>
            </p:cNvCxnSpPr>
            <p:nvPr/>
          </p:nvCxnSpPr>
          <p:spPr>
            <a:xfrm flipH="1" flipV="1">
              <a:off x="3405147" y="559009"/>
              <a:ext cx="4779916" cy="783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7E2CC9F-B215-425E-8985-DE8BA40694FE}"/>
                </a:ext>
              </a:extLst>
            </p:cNvPr>
            <p:cNvCxnSpPr>
              <a:stCxn id="29" idx="2"/>
              <a:endCxn id="40" idx="6"/>
            </p:cNvCxnSpPr>
            <p:nvPr/>
          </p:nvCxnSpPr>
          <p:spPr>
            <a:xfrm flipH="1" flipV="1">
              <a:off x="4762597" y="559009"/>
              <a:ext cx="4188820" cy="429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7952329-4820-414F-A16D-AFC5677D2452}"/>
                </a:ext>
              </a:extLst>
            </p:cNvPr>
            <p:cNvCxnSpPr>
              <a:stCxn id="32" idx="2"/>
              <a:endCxn id="37" idx="6"/>
            </p:cNvCxnSpPr>
            <p:nvPr/>
          </p:nvCxnSpPr>
          <p:spPr>
            <a:xfrm flipH="1" flipV="1">
              <a:off x="4265118" y="1145749"/>
              <a:ext cx="5317670" cy="13607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0174C79-F7A2-42E6-A305-29050A5104AD}"/>
                </a:ext>
              </a:extLst>
            </p:cNvPr>
            <p:cNvCxnSpPr>
              <a:stCxn id="28" idx="2"/>
              <a:endCxn id="35" idx="6"/>
            </p:cNvCxnSpPr>
            <p:nvPr/>
          </p:nvCxnSpPr>
          <p:spPr>
            <a:xfrm flipH="1" flipV="1">
              <a:off x="3471551" y="1194736"/>
              <a:ext cx="5092335" cy="21662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850C77F-197A-4322-9C45-769ACE2BE510}"/>
                </a:ext>
              </a:extLst>
            </p:cNvPr>
            <p:cNvCxnSpPr>
              <a:stCxn id="31" idx="2"/>
              <a:endCxn id="39" idx="6"/>
            </p:cNvCxnSpPr>
            <p:nvPr/>
          </p:nvCxnSpPr>
          <p:spPr>
            <a:xfrm flipH="1">
              <a:off x="3940724" y="1735755"/>
              <a:ext cx="5261064" cy="15675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CB8090F-A438-4725-B4D0-134BF5BA6789}"/>
                </a:ext>
              </a:extLst>
            </p:cNvPr>
            <p:cNvCxnSpPr>
              <a:stCxn id="30" idx="2"/>
              <a:endCxn id="38" idx="6"/>
            </p:cNvCxnSpPr>
            <p:nvPr/>
          </p:nvCxnSpPr>
          <p:spPr>
            <a:xfrm flipH="1" flipV="1">
              <a:off x="3174371" y="1569203"/>
              <a:ext cx="4655818" cy="382089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383F288-BDAD-43B9-8775-CDBD21231714}"/>
                </a:ext>
              </a:extLst>
            </p:cNvPr>
            <p:cNvSpPr/>
            <p:nvPr/>
          </p:nvSpPr>
          <p:spPr>
            <a:xfrm>
              <a:off x="7760520" y="1807058"/>
              <a:ext cx="296091" cy="2862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56BFA45-3568-4BE3-A9EC-356FB2093993}"/>
                </a:ext>
              </a:extLst>
            </p:cNvPr>
            <p:cNvSpPr/>
            <p:nvPr/>
          </p:nvSpPr>
          <p:spPr>
            <a:xfrm>
              <a:off x="9134297" y="1593153"/>
              <a:ext cx="296091" cy="2862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EF03F8F-8972-4053-9E13-FF116ADBDB6C}"/>
                </a:ext>
              </a:extLst>
            </p:cNvPr>
            <p:cNvSpPr/>
            <p:nvPr/>
          </p:nvSpPr>
          <p:spPr>
            <a:xfrm>
              <a:off x="8492042" y="1261682"/>
              <a:ext cx="296091" cy="2862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E514D19-B5EC-43DC-9E1D-60A6807C258C}"/>
                </a:ext>
              </a:extLst>
            </p:cNvPr>
            <p:cNvSpPr/>
            <p:nvPr/>
          </p:nvSpPr>
          <p:spPr>
            <a:xfrm>
              <a:off x="9513120" y="1145749"/>
              <a:ext cx="296091" cy="2862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DFCB222-6BF4-4F31-BBC1-2CF20F1AA12B}"/>
                </a:ext>
              </a:extLst>
            </p:cNvPr>
            <p:cNvSpPr/>
            <p:nvPr/>
          </p:nvSpPr>
          <p:spPr>
            <a:xfrm>
              <a:off x="3671849" y="311906"/>
              <a:ext cx="156754" cy="156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F81CA38-2933-4905-ABEA-F26871F38EF9}"/>
                </a:ext>
              </a:extLst>
            </p:cNvPr>
            <p:cNvSpPr/>
            <p:nvPr/>
          </p:nvSpPr>
          <p:spPr>
            <a:xfrm>
              <a:off x="4715198" y="686373"/>
              <a:ext cx="156754" cy="156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5001C8D-8866-41A0-A461-3E87E3CAB1DF}"/>
                </a:ext>
              </a:extLst>
            </p:cNvPr>
            <p:cNvCxnSpPr>
              <a:stCxn id="26" idx="2"/>
              <a:endCxn id="52" idx="6"/>
            </p:cNvCxnSpPr>
            <p:nvPr/>
          </p:nvCxnSpPr>
          <p:spPr>
            <a:xfrm flipH="1" flipV="1">
              <a:off x="3828603" y="390283"/>
              <a:ext cx="4356460" cy="247103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056EAF-21B8-4C5F-86E6-E305AC48BF66}"/>
                </a:ext>
              </a:extLst>
            </p:cNvPr>
            <p:cNvCxnSpPr>
              <a:stCxn id="29" idx="2"/>
              <a:endCxn id="53" idx="6"/>
            </p:cNvCxnSpPr>
            <p:nvPr/>
          </p:nvCxnSpPr>
          <p:spPr>
            <a:xfrm flipH="1" flipV="1">
              <a:off x="4871952" y="764750"/>
              <a:ext cx="4079465" cy="224245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DE19FF5-0A30-4B2B-B530-82A61768A39E}"/>
                </a:ext>
              </a:extLst>
            </p:cNvPr>
            <p:cNvSpPr/>
            <p:nvPr/>
          </p:nvSpPr>
          <p:spPr>
            <a:xfrm>
              <a:off x="4108364" y="1066833"/>
              <a:ext cx="156754" cy="156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C6B6126-7383-4889-B18E-861258A7E4E8}"/>
                </a:ext>
              </a:extLst>
            </p:cNvPr>
            <p:cNvSpPr/>
            <p:nvPr/>
          </p:nvSpPr>
          <p:spPr>
            <a:xfrm>
              <a:off x="3313708" y="1108195"/>
              <a:ext cx="156754" cy="156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1D1AD30-2C5D-4F5E-8382-9FB1CB0CE338}"/>
                </a:ext>
              </a:extLst>
            </p:cNvPr>
            <p:cNvSpPr/>
            <p:nvPr/>
          </p:nvSpPr>
          <p:spPr>
            <a:xfrm>
              <a:off x="3779617" y="1814132"/>
              <a:ext cx="156754" cy="156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4761562-9A7B-4502-AAA0-0B5AACA9341D}"/>
                </a:ext>
              </a:extLst>
            </p:cNvPr>
            <p:cNvSpPr/>
            <p:nvPr/>
          </p:nvSpPr>
          <p:spPr>
            <a:xfrm>
              <a:off x="3017617" y="1494092"/>
              <a:ext cx="156754" cy="15675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62112FA-F8A4-47A9-B6B1-CD4F45AB7FB7}"/>
                </a:ext>
              </a:extLst>
            </p:cNvPr>
            <p:cNvSpPr/>
            <p:nvPr/>
          </p:nvSpPr>
          <p:spPr>
            <a:xfrm>
              <a:off x="4045225" y="997436"/>
              <a:ext cx="296091" cy="2862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1D49C74-2DF1-4BC6-A8B7-BE8160787750}"/>
                </a:ext>
              </a:extLst>
            </p:cNvPr>
            <p:cNvSpPr/>
            <p:nvPr/>
          </p:nvSpPr>
          <p:spPr>
            <a:xfrm>
              <a:off x="3711035" y="1750180"/>
              <a:ext cx="296091" cy="2862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5DB60BB-E2ED-4BE4-8F79-A1C79E1B1A3B}"/>
                </a:ext>
              </a:extLst>
            </p:cNvPr>
            <p:cNvSpPr/>
            <p:nvPr/>
          </p:nvSpPr>
          <p:spPr>
            <a:xfrm>
              <a:off x="3238595" y="1053220"/>
              <a:ext cx="296091" cy="2862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248B2F2-2728-4229-9FF2-237C599964C1}"/>
                </a:ext>
              </a:extLst>
            </p:cNvPr>
            <p:cNvSpPr/>
            <p:nvPr/>
          </p:nvSpPr>
          <p:spPr>
            <a:xfrm>
              <a:off x="2951210" y="1429321"/>
              <a:ext cx="296091" cy="2862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7514518-75CF-4D1D-B434-7D4C2C53E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977" y="5313240"/>
            <a:ext cx="6433625" cy="1392926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150D0-6A9D-478D-9C79-B42DFEFF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59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66484A-E413-41D9-92D8-797FA1F31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11" y="1262756"/>
            <a:ext cx="11054177" cy="52664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EED6C6-EE45-4664-AC36-9DADB2FB0114}"/>
                  </a:ext>
                </a:extLst>
              </p:cNvPr>
              <p:cNvSpPr txBox="1"/>
              <p:nvPr/>
            </p:nvSpPr>
            <p:spPr>
              <a:xfrm>
                <a:off x="1009650" y="533400"/>
                <a:ext cx="43427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Panorama with 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𝑅𝐴𝑁𝑆𝐴𝐶</m:t>
                        </m:r>
                      </m:sub>
                    </m:sSub>
                  </m:oMath>
                </a14:m>
                <a:endParaRPr lang="en-IL" sz="2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EED6C6-EE45-4664-AC36-9DADB2FB0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50" y="533400"/>
                <a:ext cx="4342727" cy="523220"/>
              </a:xfrm>
              <a:prstGeom prst="rect">
                <a:avLst/>
              </a:prstGeom>
              <a:blipFill>
                <a:blip r:embed="rId3"/>
                <a:stretch>
                  <a:fillRect l="-2949" t="-11765" b="-329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46F0B-AF40-4E0F-8A89-87C4B32A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0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5DC58B-84FA-4C9B-BC13-38C47062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476" y="825123"/>
            <a:ext cx="6404558" cy="5353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F0BF00-6078-4679-A727-3CA7EDD465E6}"/>
              </a:ext>
            </a:extLst>
          </p:cNvPr>
          <p:cNvSpPr txBox="1"/>
          <p:nvPr/>
        </p:nvSpPr>
        <p:spPr>
          <a:xfrm>
            <a:off x="369283" y="1101348"/>
            <a:ext cx="41836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Further insight: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RANSAC is a robust loss function, and there is a whole field of research dedicated to those.</a:t>
            </a:r>
            <a:endParaRPr lang="en-I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AA53CA-B0ED-4EF5-A036-8A23190C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6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1DA8BF-56B1-40D2-860F-423F52191C9B}"/>
              </a:ext>
            </a:extLst>
          </p:cNvPr>
          <p:cNvSpPr txBox="1"/>
          <p:nvPr/>
        </p:nvSpPr>
        <p:spPr>
          <a:xfrm>
            <a:off x="933855" y="651753"/>
            <a:ext cx="9839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Fitting a model to noisy data via Least Mean Squares</a:t>
            </a:r>
            <a:endParaRPr lang="en-I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AB821A-017C-4C2D-85DC-1FDA91457DF2}"/>
                  </a:ext>
                </a:extLst>
              </p:cNvPr>
              <p:cNvSpPr txBox="1"/>
              <p:nvPr/>
            </p:nvSpPr>
            <p:spPr>
              <a:xfrm>
                <a:off x="3917122" y="1744840"/>
                <a:ext cx="3717493" cy="828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AB821A-017C-4C2D-85DC-1FDA91457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122" y="1744840"/>
                <a:ext cx="3717493" cy="8288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DF90426A-6DB4-490F-992F-CC0FED9118F9}"/>
              </a:ext>
            </a:extLst>
          </p:cNvPr>
          <p:cNvGrpSpPr/>
          <p:nvPr/>
        </p:nvGrpSpPr>
        <p:grpSpPr>
          <a:xfrm>
            <a:off x="2171294" y="3115082"/>
            <a:ext cx="7172865" cy="3297675"/>
            <a:chOff x="2054968" y="3175045"/>
            <a:chExt cx="7172865" cy="32976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6C5621C-57AF-4200-8EF4-AAD78657D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4723" y="3175045"/>
              <a:ext cx="6463110" cy="329767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2144978-CD9B-4BBF-9D35-DAEEFA6B7908}"/>
                    </a:ext>
                  </a:extLst>
                </p:cNvPr>
                <p:cNvSpPr txBox="1"/>
                <p:nvPr/>
              </p:nvSpPr>
              <p:spPr>
                <a:xfrm>
                  <a:off x="2054968" y="3429000"/>
                  <a:ext cx="609437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2144978-CD9B-4BBF-9D35-DAEEFA6B79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4968" y="3429000"/>
                  <a:ext cx="609437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4079810-1E61-41CD-B564-58D9DF70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2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9247397-D7FF-4DA0-A6DC-CA2C64FECAE4}"/>
              </a:ext>
            </a:extLst>
          </p:cNvPr>
          <p:cNvSpPr txBox="1"/>
          <p:nvPr/>
        </p:nvSpPr>
        <p:spPr>
          <a:xfrm>
            <a:off x="3642072" y="1086180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LMS is not robust to outliers</a:t>
            </a:r>
            <a:endParaRPr lang="en-I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D8A694-3BAE-4968-81AB-E3C40B7DC839}"/>
              </a:ext>
            </a:extLst>
          </p:cNvPr>
          <p:cNvGrpSpPr/>
          <p:nvPr/>
        </p:nvGrpSpPr>
        <p:grpSpPr>
          <a:xfrm>
            <a:off x="375707" y="2228858"/>
            <a:ext cx="5410414" cy="3282293"/>
            <a:chOff x="625226" y="2803927"/>
            <a:chExt cx="5009638" cy="303915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6C5621C-57AF-4200-8EF4-AAD78657D9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2916" b="1"/>
            <a:stretch/>
          </p:blipFill>
          <p:spPr>
            <a:xfrm>
              <a:off x="625226" y="2803927"/>
              <a:ext cx="5009638" cy="2630605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7FB45E1-6170-4C6D-BC8B-1012904365CF}"/>
                </a:ext>
              </a:extLst>
            </p:cNvPr>
            <p:cNvSpPr/>
            <p:nvPr/>
          </p:nvSpPr>
          <p:spPr>
            <a:xfrm>
              <a:off x="1899034" y="4119229"/>
              <a:ext cx="1251600" cy="125160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D6F914B-019E-4E4B-92A5-B2C4ADA4C248}"/>
                </a:ext>
              </a:extLst>
            </p:cNvPr>
            <p:cNvSpPr txBox="1"/>
            <p:nvPr/>
          </p:nvSpPr>
          <p:spPr>
            <a:xfrm>
              <a:off x="1582730" y="5473753"/>
              <a:ext cx="3094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LMS fit of sine + gaussian noise</a:t>
              </a:r>
              <a:endParaRPr lang="en-IL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893015C-1BE5-44EA-AB2D-1F5C75DB71E6}"/>
              </a:ext>
            </a:extLst>
          </p:cNvPr>
          <p:cNvGrpSpPr/>
          <p:nvPr/>
        </p:nvGrpSpPr>
        <p:grpSpPr>
          <a:xfrm>
            <a:off x="6272903" y="2292088"/>
            <a:ext cx="5648884" cy="3150623"/>
            <a:chOff x="6378269" y="2885913"/>
            <a:chExt cx="5188501" cy="289384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E62724A-CF12-462F-812E-B6B6E9029B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116"/>
            <a:stretch/>
          </p:blipFill>
          <p:spPr>
            <a:xfrm>
              <a:off x="6378269" y="2885913"/>
              <a:ext cx="5188501" cy="2548617"/>
            </a:xfrm>
            <a:prstGeom prst="rect">
              <a:avLst/>
            </a:prstGeom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BB21A1F-D2D2-4857-8A52-52293D65C79B}"/>
                </a:ext>
              </a:extLst>
            </p:cNvPr>
            <p:cNvSpPr/>
            <p:nvPr/>
          </p:nvSpPr>
          <p:spPr>
            <a:xfrm>
              <a:off x="7720921" y="2980608"/>
              <a:ext cx="1251600" cy="125160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A9FBC4-D444-4969-895F-76FE26B54CC9}"/>
                </a:ext>
              </a:extLst>
            </p:cNvPr>
            <p:cNvSpPr txBox="1"/>
            <p:nvPr/>
          </p:nvSpPr>
          <p:spPr>
            <a:xfrm>
              <a:off x="7389774" y="5440530"/>
              <a:ext cx="3727814" cy="339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LMS fit of sine + gaussian noise + shift</a:t>
              </a:r>
              <a:endParaRPr lang="en-IL" dirty="0"/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B3111-7E32-4244-B778-F2D35BA6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6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D920A2E-B71C-4675-8082-432BB9E5F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73" y="1474337"/>
            <a:ext cx="5979771" cy="39093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9247397-D7FF-4DA0-A6DC-CA2C64FECAE4}"/>
              </a:ext>
            </a:extLst>
          </p:cNvPr>
          <p:cNvSpPr txBox="1"/>
          <p:nvPr/>
        </p:nvSpPr>
        <p:spPr>
          <a:xfrm>
            <a:off x="721918" y="437286"/>
            <a:ext cx="879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RANSAC is an algorithm that is robust to such outliers</a:t>
            </a:r>
            <a:endParaRPr lang="en-I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D61984-A18A-4869-A110-76D1DB5D9B41}"/>
              </a:ext>
            </a:extLst>
          </p:cNvPr>
          <p:cNvSpPr txBox="1"/>
          <p:nvPr/>
        </p:nvSpPr>
        <p:spPr>
          <a:xfrm>
            <a:off x="4542614" y="5383662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RANSAC fit of sine + gaussian noise + shift</a:t>
            </a:r>
            <a:endParaRPr lang="en-IL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F795D13-707F-4F98-823F-8B6FC717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726811-8F27-4BA5-A735-7CF49B360106}"/>
              </a:ext>
            </a:extLst>
          </p:cNvPr>
          <p:cNvSpPr txBox="1"/>
          <p:nvPr/>
        </p:nvSpPr>
        <p:spPr>
          <a:xfrm>
            <a:off x="2857500" y="2676525"/>
            <a:ext cx="6105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The RANSAC Method</a:t>
            </a:r>
            <a:endParaRPr lang="en-IL" sz="5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CDFF5-B74F-4AC4-B745-D8EE0F5E7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3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25897D-9F25-4567-8CBE-DCDD00502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8600"/>
            <a:ext cx="9906000" cy="6400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A0ECC3-6A4C-4271-8AA3-F8606D15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61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0AE784-ED5B-4929-B81E-F848CFF54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204787"/>
            <a:ext cx="8915400" cy="644842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2C8D39-83DC-4397-AA32-DA6DB587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5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3691BF-335E-4EF6-95E2-0CE1D174E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978" y="130139"/>
            <a:ext cx="9399877" cy="644485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D594E5-54EB-4088-976F-9375893C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1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A0D05C-0FA5-4C96-81E4-F9FCAE418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61912"/>
            <a:ext cx="9563100" cy="673417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1C574-BA14-45DB-A41C-C3CCACAD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ABA5-9194-4D3A-A872-2D6AFFA2C83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77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4215</TotalTime>
  <Words>197</Words>
  <Application>Microsoft Office PowerPoint</Application>
  <PresentationFormat>Widescreen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elbit</dc:creator>
  <cp:lastModifiedBy>Alon Spinner</cp:lastModifiedBy>
  <cp:revision>240</cp:revision>
  <dcterms:created xsi:type="dcterms:W3CDTF">2020-06-08T13:24:41Z</dcterms:created>
  <dcterms:modified xsi:type="dcterms:W3CDTF">2022-01-04T10:12:47Z</dcterms:modified>
</cp:coreProperties>
</file>