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302" r:id="rId3"/>
    <p:sldId id="304" r:id="rId4"/>
    <p:sldId id="303" r:id="rId5"/>
    <p:sldId id="305" r:id="rId6"/>
    <p:sldId id="291" r:id="rId7"/>
    <p:sldId id="292" r:id="rId8"/>
    <p:sldId id="293" r:id="rId9"/>
    <p:sldId id="294" r:id="rId10"/>
    <p:sldId id="295" r:id="rId11"/>
    <p:sldId id="306" r:id="rId12"/>
    <p:sldId id="301" r:id="rId13"/>
    <p:sldId id="259" r:id="rId14"/>
    <p:sldId id="289" r:id="rId15"/>
    <p:sldId id="287" r:id="rId16"/>
    <p:sldId id="288" r:id="rId17"/>
    <p:sldId id="283" r:id="rId18"/>
    <p:sldId id="307" r:id="rId19"/>
    <p:sldId id="308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4"/>
    <a:srgbClr val="66FF66"/>
    <a:srgbClr val="0000FF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100" d="100"/>
          <a:sy n="100" d="100"/>
        </p:scale>
        <p:origin x="9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35E94-03C3-4829-87F5-1BCAE5B78069}" type="datetimeFigureOut">
              <a:rPr lang="en-IL" smtClean="0"/>
              <a:t>06/01/2022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F1C3E-A2D0-4F95-AB71-BF4286DD9D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219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49E6-D9EC-4034-9731-7892FF7FC3D8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3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0B60-9790-4381-9BA0-BCCF78FD4697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3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2981-334B-448B-9FDE-EB6658CE9CBE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3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70B8-CE09-4FFF-AE8A-67636ADAAC4D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4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0D67-F21A-4534-96EB-9AF475FC05ED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9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E77-33EC-4A36-8482-ECBDB7352028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7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D77A-FF81-44F1-90C7-ED47DCB502B6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42FC-C333-4BE2-A82C-701F97CC151C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91DF-E280-48E3-BA03-9B7A29E7E306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8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B84F-995F-403D-A6DF-D769E0F89373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3EA9-DA9D-4CCE-9296-16EC40D7A021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0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7345-9905-436A-8A7E-545FDF14C767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5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9.png"/><Relationship Id="rId7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66CA1B-CE16-4204-B9C4-138A3303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1" y="1468876"/>
            <a:ext cx="11912859" cy="15595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4460D8-8F48-4A49-9DAD-0756E79A8722}"/>
              </a:ext>
            </a:extLst>
          </p:cNvPr>
          <p:cNvSpPr txBox="1"/>
          <p:nvPr/>
        </p:nvSpPr>
        <p:spPr>
          <a:xfrm>
            <a:off x="1211194" y="3244761"/>
            <a:ext cx="10087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robust method for fitting a model to noisy measurements</a:t>
            </a:r>
            <a:endParaRPr lang="en-IL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934E9-A7AF-4622-B5E3-526E79273B9C}"/>
              </a:ext>
            </a:extLst>
          </p:cNvPr>
          <p:cNvSpPr txBox="1"/>
          <p:nvPr/>
        </p:nvSpPr>
        <p:spPr>
          <a:xfrm>
            <a:off x="4686300" y="4648200"/>
            <a:ext cx="23689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Alon Spinner</a:t>
            </a:r>
          </a:p>
          <a:p>
            <a:r>
              <a:rPr lang="en-US" sz="3200" dirty="0"/>
              <a:t>Oren </a:t>
            </a:r>
            <a:r>
              <a:rPr lang="en-US" sz="3200" dirty="0" err="1"/>
              <a:t>Elmakis</a:t>
            </a:r>
            <a:endParaRPr lang="en-IL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EB364-DFA7-4521-862C-07CD3626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7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6FF2C1-2EDC-4C2A-8C61-766FE8537F83}"/>
              </a:ext>
            </a:extLst>
          </p:cNvPr>
          <p:cNvGrpSpPr/>
          <p:nvPr/>
        </p:nvGrpSpPr>
        <p:grpSpPr>
          <a:xfrm>
            <a:off x="548403" y="1545579"/>
            <a:ext cx="10805397" cy="3196354"/>
            <a:chOff x="1009650" y="2379058"/>
            <a:chExt cx="7604812" cy="22495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BE2BC1-5EB6-46AF-B22F-5DDCA5017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4207" r="25243" b="31957"/>
            <a:stretch/>
          </p:blipFill>
          <p:spPr>
            <a:xfrm>
              <a:off x="1009650" y="2379058"/>
              <a:ext cx="7604812" cy="2249586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E3F730-2C99-4DCB-814F-9B559C92384B}"/>
                </a:ext>
              </a:extLst>
            </p:cNvPr>
            <p:cNvCxnSpPr/>
            <p:nvPr/>
          </p:nvCxnSpPr>
          <p:spPr>
            <a:xfrm flipH="1">
              <a:off x="1714407" y="3770930"/>
              <a:ext cx="3232728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DEC6D3-9A4D-4109-A1AF-C203E4C14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836" y="2832253"/>
              <a:ext cx="3568343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B93C4-9F79-40BA-A069-6007273D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24E2F7-4FE5-48FA-B8A5-13C5C323B9C3}"/>
                  </a:ext>
                </a:extLst>
              </p:cNvPr>
              <p:cNvSpPr txBox="1"/>
              <p:nvPr/>
            </p:nvSpPr>
            <p:spPr>
              <a:xfrm>
                <a:off x="865848" y="494730"/>
                <a:ext cx="735707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200" u="sng" dirty="0"/>
                  <a:t>How to choose parameters? </a:t>
                </a:r>
                <a14:m>
                  <m:oMath xmlns:m="http://schemas.openxmlformats.org/officeDocument/2006/math">
                    <m:r>
                      <a:rPr lang="en-US" sz="4200" b="0" i="1" u="sng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200" b="0" i="1" u="sng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200" b="0" i="1" u="sng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4200" u="sng" dirty="0"/>
                  <a:t>:</a:t>
                </a:r>
                <a:endParaRPr lang="en-IL" sz="4200" u="sng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24E2F7-4FE5-48FA-B8A5-13C5C323B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48" y="494730"/>
                <a:ext cx="7357079" cy="738664"/>
              </a:xfrm>
              <a:prstGeom prst="rect">
                <a:avLst/>
              </a:prstGeom>
              <a:blipFill>
                <a:blip r:embed="rId3"/>
                <a:stretch>
                  <a:fillRect l="-3148" t="-15702" r="-2237" b="-380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67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B93C4-9F79-40BA-A069-6007273D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2E115-E121-48D6-B5E1-026B8100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797" y="3371851"/>
            <a:ext cx="5499170" cy="3167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B4C3A4-010A-443F-993C-8BB7C627E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3676650"/>
            <a:ext cx="4181475" cy="1743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35CB22-9422-449D-983E-4B286BCA20A4}"/>
                  </a:ext>
                </a:extLst>
              </p:cNvPr>
              <p:cNvSpPr txBox="1"/>
              <p:nvPr/>
            </p:nvSpPr>
            <p:spPr>
              <a:xfrm>
                <a:off x="856895" y="606558"/>
                <a:ext cx="699351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200" u="sng" dirty="0"/>
                  <a:t>How to choose parameters? </a:t>
                </a:r>
                <a14:m>
                  <m:oMath xmlns:m="http://schemas.openxmlformats.org/officeDocument/2006/math">
                    <m:r>
                      <a:rPr lang="en-US" sz="4200" b="0" i="1" u="sng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4200" u="sng" dirty="0"/>
                  <a:t>:</a:t>
                </a:r>
                <a:endParaRPr lang="en-IL" sz="4200" u="sng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35CB22-9422-449D-983E-4B286BCA2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95" y="606558"/>
                <a:ext cx="6993518" cy="738664"/>
              </a:xfrm>
              <a:prstGeom prst="rect">
                <a:avLst/>
              </a:prstGeom>
              <a:blipFill>
                <a:blip r:embed="rId4"/>
                <a:stretch>
                  <a:fillRect l="-3400" t="-16529" r="-2354" b="-380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8050438-F24E-4425-AD3D-BAA329518D3B}"/>
              </a:ext>
            </a:extLst>
          </p:cNvPr>
          <p:cNvGrpSpPr/>
          <p:nvPr/>
        </p:nvGrpSpPr>
        <p:grpSpPr>
          <a:xfrm>
            <a:off x="126258" y="1527785"/>
            <a:ext cx="11939484" cy="1701113"/>
            <a:chOff x="252516" y="1292911"/>
            <a:chExt cx="11939484" cy="170111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6D7EA2-EDE1-4256-B245-839E42E26642}"/>
                </a:ext>
              </a:extLst>
            </p:cNvPr>
            <p:cNvGrpSpPr/>
            <p:nvPr/>
          </p:nvGrpSpPr>
          <p:grpSpPr>
            <a:xfrm>
              <a:off x="252516" y="1877686"/>
              <a:ext cx="11939484" cy="1116338"/>
              <a:chOff x="1009650" y="1644073"/>
              <a:chExt cx="8801100" cy="8229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2BE2BC1-5EB6-46AF-B22F-5DDCA50178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5357" r="13483" b="64470"/>
              <a:stretch/>
            </p:blipFill>
            <p:spPr>
              <a:xfrm>
                <a:off x="1009650" y="1790590"/>
                <a:ext cx="8801100" cy="676383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2016F6-29C9-4C43-ABD9-68BF670AA84A}"/>
                  </a:ext>
                </a:extLst>
              </p:cNvPr>
              <p:cNvCxnSpPr/>
              <p:nvPr/>
            </p:nvCxnSpPr>
            <p:spPr>
              <a:xfrm flipH="1">
                <a:off x="1634836" y="1644073"/>
                <a:ext cx="3232728" cy="0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8213D5-B319-418D-A250-E71C50320197}"/>
                    </a:ext>
                  </a:extLst>
                </p:cNvPr>
                <p:cNvSpPr txBox="1"/>
                <p:nvPr/>
              </p:nvSpPr>
              <p:spPr>
                <a:xfrm>
                  <a:off x="983153" y="1292911"/>
                  <a:ext cx="46093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Number of Iterations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a14:m>
                  <a:endParaRPr lang="en-IL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8213D5-B319-418D-A250-E71C50320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153" y="1292911"/>
                  <a:ext cx="4609339" cy="584775"/>
                </a:xfrm>
                <a:prstGeom prst="rect">
                  <a:avLst/>
                </a:prstGeom>
                <a:blipFill>
                  <a:blip r:embed="rId6"/>
                  <a:stretch>
                    <a:fillRect l="-3042" t="-13542" b="-33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865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550AD5-C853-4C6B-84A7-FD3A96E5567C}"/>
              </a:ext>
            </a:extLst>
          </p:cNvPr>
          <p:cNvSpPr txBox="1"/>
          <p:nvPr/>
        </p:nvSpPr>
        <p:spPr>
          <a:xfrm>
            <a:off x="5427590" y="450356"/>
            <a:ext cx="21786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u="sng" dirty="0"/>
              <a:t>Example:</a:t>
            </a:r>
            <a:endParaRPr lang="en-IL" sz="42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B71502-615E-430A-9D99-E09EA37B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472492-16E5-4C19-ADB8-86E5E6D7FB8C}"/>
              </a:ext>
            </a:extLst>
          </p:cNvPr>
          <p:cNvGrpSpPr/>
          <p:nvPr/>
        </p:nvGrpSpPr>
        <p:grpSpPr>
          <a:xfrm>
            <a:off x="1562100" y="1383823"/>
            <a:ext cx="9425742" cy="4972527"/>
            <a:chOff x="1562100" y="1748948"/>
            <a:chExt cx="8733624" cy="46074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427AC9-F2A4-4B96-B862-7790F904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6275" y="1748948"/>
              <a:ext cx="8399449" cy="4607402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F596B3-5552-42F7-9C68-762E70B9B78E}"/>
                </a:ext>
              </a:extLst>
            </p:cNvPr>
            <p:cNvSpPr/>
            <p:nvPr/>
          </p:nvSpPr>
          <p:spPr>
            <a:xfrm>
              <a:off x="1562100" y="3800475"/>
              <a:ext cx="3581653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222908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70ADCF-1F63-4C56-92CD-CAA3AE461E5D}"/>
              </a:ext>
            </a:extLst>
          </p:cNvPr>
          <p:cNvGrpSpPr/>
          <p:nvPr/>
        </p:nvGrpSpPr>
        <p:grpSpPr>
          <a:xfrm>
            <a:off x="543896" y="3484892"/>
            <a:ext cx="4181937" cy="2637197"/>
            <a:chOff x="7032485" y="2232560"/>
            <a:chExt cx="4750660" cy="30079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2485" y="2485110"/>
              <a:ext cx="4750660" cy="27553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990280" y="2232560"/>
              <a:ext cx="101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Picture 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9D4F3AE-301C-4481-90D3-4624AC90815A}"/>
              </a:ext>
            </a:extLst>
          </p:cNvPr>
          <p:cNvGrpSpPr/>
          <p:nvPr/>
        </p:nvGrpSpPr>
        <p:grpSpPr>
          <a:xfrm>
            <a:off x="543899" y="308877"/>
            <a:ext cx="4181937" cy="2788876"/>
            <a:chOff x="802858" y="1962722"/>
            <a:chExt cx="4451985" cy="31247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858" y="2332054"/>
              <a:ext cx="4451985" cy="275538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21243" y="1962722"/>
              <a:ext cx="101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Picture 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7FDEC0-0FE3-4998-ACDD-7DAED2CC316A}"/>
                  </a:ext>
                </a:extLst>
              </p:cNvPr>
              <p:cNvSpPr txBox="1"/>
              <p:nvPr/>
            </p:nvSpPr>
            <p:spPr>
              <a:xfrm>
                <a:off x="5161131" y="2550500"/>
                <a:ext cx="6588535" cy="204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7FDEC0-0FE3-4998-ACDD-7DAED2CC3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131" y="2550500"/>
                <a:ext cx="6588535" cy="20487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F31651B-C5C5-48C0-9AA2-12AEF3EA6E21}"/>
              </a:ext>
            </a:extLst>
          </p:cNvPr>
          <p:cNvGrpSpPr/>
          <p:nvPr/>
        </p:nvGrpSpPr>
        <p:grpSpPr>
          <a:xfrm>
            <a:off x="5133580" y="398159"/>
            <a:ext cx="5768503" cy="1652785"/>
            <a:chOff x="5650247" y="483884"/>
            <a:chExt cx="5768503" cy="16527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251765-C8AD-481D-AA90-4FF6F88553F4}"/>
                </a:ext>
              </a:extLst>
            </p:cNvPr>
            <p:cNvSpPr txBox="1"/>
            <p:nvPr/>
          </p:nvSpPr>
          <p:spPr>
            <a:xfrm>
              <a:off x="5750627" y="483884"/>
              <a:ext cx="18229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u="sng" dirty="0"/>
                <a:t>Model</a:t>
              </a:r>
              <a:r>
                <a:rPr lang="en-US" sz="4400" dirty="0"/>
                <a:t>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3E94FC-EB79-4C5A-A335-26D99BC95634}"/>
                </a:ext>
              </a:extLst>
            </p:cNvPr>
            <p:cNvSpPr txBox="1"/>
            <p:nvPr/>
          </p:nvSpPr>
          <p:spPr>
            <a:xfrm>
              <a:off x="5650247" y="1305672"/>
              <a:ext cx="576850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Point correspondents have the following connection:</a:t>
              </a:r>
              <a:endParaRPr lang="en-IL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EB68BD-1829-476B-876E-836D91A80674}"/>
                  </a:ext>
                </a:extLst>
              </p:cNvPr>
              <p:cNvSpPr txBox="1"/>
              <p:nvPr/>
            </p:nvSpPr>
            <p:spPr>
              <a:xfrm>
                <a:off x="2544037" y="3023227"/>
                <a:ext cx="423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EB68BD-1829-476B-876E-836D91A80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37" y="3023227"/>
                <a:ext cx="423991" cy="461665"/>
              </a:xfrm>
              <a:prstGeom prst="rect">
                <a:avLst/>
              </a:prstGeom>
              <a:blipFill>
                <a:blip r:embed="rId5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19EEE9-ED20-43AC-95BB-BB48F172EA8B}"/>
                  </a:ext>
                </a:extLst>
              </p:cNvPr>
              <p:cNvSpPr txBox="1"/>
              <p:nvPr/>
            </p:nvSpPr>
            <p:spPr>
              <a:xfrm>
                <a:off x="136155" y="1420781"/>
                <a:ext cx="423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19EEE9-ED20-43AC-95BB-BB48F172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5" y="1420781"/>
                <a:ext cx="423991" cy="461665"/>
              </a:xfrm>
              <a:prstGeom prst="rect">
                <a:avLst/>
              </a:prstGeom>
              <a:blipFill>
                <a:blip r:embed="rId6"/>
                <a:stretch>
                  <a:fillRect r="-5714" b="-13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619FFE-9A12-4000-B54B-BAEFA62C20C4}"/>
                  </a:ext>
                </a:extLst>
              </p:cNvPr>
              <p:cNvSpPr txBox="1"/>
              <p:nvPr/>
            </p:nvSpPr>
            <p:spPr>
              <a:xfrm>
                <a:off x="2502158" y="5988653"/>
                <a:ext cx="423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619FFE-9A12-4000-B54B-BAEFA62C2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58" y="5988653"/>
                <a:ext cx="423991" cy="461665"/>
              </a:xfrm>
              <a:prstGeom prst="rect">
                <a:avLst/>
              </a:prstGeom>
              <a:blipFill>
                <a:blip r:embed="rId7"/>
                <a:stretch>
                  <a:fillRect r="-10000" b="-13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9FC208-6433-4A9A-81B2-3398B5BC2747}"/>
                  </a:ext>
                </a:extLst>
              </p:cNvPr>
              <p:cNvSpPr txBox="1"/>
              <p:nvPr/>
            </p:nvSpPr>
            <p:spPr>
              <a:xfrm>
                <a:off x="136155" y="4545036"/>
                <a:ext cx="423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9FC208-6433-4A9A-81B2-3398B5BC2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5" y="4545036"/>
                <a:ext cx="423991" cy="461665"/>
              </a:xfrm>
              <a:prstGeom prst="rect">
                <a:avLst/>
              </a:prstGeom>
              <a:blipFill>
                <a:blip r:embed="rId8"/>
                <a:stretch>
                  <a:fillRect r="-7143" b="-1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19CB5B1-2657-4BEB-A534-C9147D04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85EFC7-F351-424C-9340-54AF472037BC}"/>
              </a:ext>
            </a:extLst>
          </p:cNvPr>
          <p:cNvGrpSpPr/>
          <p:nvPr/>
        </p:nvGrpSpPr>
        <p:grpSpPr>
          <a:xfrm>
            <a:off x="1114258" y="1042969"/>
            <a:ext cx="1679040" cy="3502066"/>
            <a:chOff x="1114258" y="1042969"/>
            <a:chExt cx="1679040" cy="35020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43C82CC-D950-4009-A638-62972840499B}"/>
                </a:ext>
              </a:extLst>
            </p:cNvPr>
            <p:cNvSpPr/>
            <p:nvPr/>
          </p:nvSpPr>
          <p:spPr>
            <a:xfrm>
              <a:off x="1178300" y="4295774"/>
              <a:ext cx="249261" cy="249261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67493E0-520A-444F-9980-86796D052089}"/>
                </a:ext>
              </a:extLst>
            </p:cNvPr>
            <p:cNvSpPr/>
            <p:nvPr/>
          </p:nvSpPr>
          <p:spPr>
            <a:xfrm>
              <a:off x="2544037" y="1042969"/>
              <a:ext cx="249261" cy="249261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EAF7A1-8C3B-4AA6-9FB3-EF10000BC7EA}"/>
                </a:ext>
              </a:extLst>
            </p:cNvPr>
            <p:cNvSpPr/>
            <p:nvPr/>
          </p:nvSpPr>
          <p:spPr>
            <a:xfrm>
              <a:off x="1114258" y="1285875"/>
              <a:ext cx="1381292" cy="2886075"/>
            </a:xfrm>
            <a:custGeom>
              <a:avLst/>
              <a:gdLst>
                <a:gd name="connsiteX0" fmla="*/ 190667 w 1381292"/>
                <a:gd name="connsiteY0" fmla="*/ 2886075 h 2886075"/>
                <a:gd name="connsiteX1" fmla="*/ 167 w 1381292"/>
                <a:gd name="connsiteY1" fmla="*/ 2085975 h 2886075"/>
                <a:gd name="connsiteX2" fmla="*/ 219242 w 1381292"/>
                <a:gd name="connsiteY2" fmla="*/ 942975 h 2886075"/>
                <a:gd name="connsiteX3" fmla="*/ 1381292 w 1381292"/>
                <a:gd name="connsiteY3" fmla="*/ 0 h 288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1292" h="2886075">
                  <a:moveTo>
                    <a:pt x="190667" y="2886075"/>
                  </a:moveTo>
                  <a:cubicBezTo>
                    <a:pt x="93035" y="2647950"/>
                    <a:pt x="-4596" y="2409825"/>
                    <a:pt x="167" y="2085975"/>
                  </a:cubicBezTo>
                  <a:cubicBezTo>
                    <a:pt x="4929" y="1762125"/>
                    <a:pt x="-10945" y="1290637"/>
                    <a:pt x="219242" y="942975"/>
                  </a:cubicBezTo>
                  <a:cubicBezTo>
                    <a:pt x="449429" y="595313"/>
                    <a:pt x="915360" y="297656"/>
                    <a:pt x="1381292" y="0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D1B42F-C214-43A5-A836-A81768758A95}"/>
                  </a:ext>
                </a:extLst>
              </p:cNvPr>
              <p:cNvSpPr txBox="1"/>
              <p:nvPr/>
            </p:nvSpPr>
            <p:spPr>
              <a:xfrm>
                <a:off x="4806083" y="5279132"/>
                <a:ext cx="609600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𝑛𝑒𝑒𝑑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4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IL" sz="3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D1B42F-C214-43A5-A836-A81768758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83" y="5279132"/>
                <a:ext cx="6096000" cy="1077218"/>
              </a:xfrm>
              <a:prstGeom prst="rect">
                <a:avLst/>
              </a:prstGeom>
              <a:blipFill>
                <a:blip r:embed="rId9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3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CA009F-A2A8-456E-B9A3-AF973D91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9" y="1289894"/>
            <a:ext cx="11732601" cy="3797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AC6D5-3ED5-49A2-8121-83A3A3E4BF23}"/>
              </a:ext>
            </a:extLst>
          </p:cNvPr>
          <p:cNvSpPr txBox="1"/>
          <p:nvPr/>
        </p:nvSpPr>
        <p:spPr>
          <a:xfrm>
            <a:off x="1456819" y="483584"/>
            <a:ext cx="8198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Correspondence </a:t>
            </a:r>
            <a:r>
              <a:rPr lang="en-US" sz="4000" u="sng" dirty="0"/>
              <a:t>given</a:t>
            </a:r>
            <a:r>
              <a:rPr lang="en-US" sz="4000" dirty="0"/>
              <a:t> by surf features</a:t>
            </a:r>
            <a:endParaRPr lang="en-IL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DC68D3-A1EB-4754-B595-C54DE0A42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5295900"/>
            <a:ext cx="8734425" cy="8191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5C8C6E-59CD-4AF6-B154-A000430D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B26B9D-4289-4E18-B3A6-B7125F267415}"/>
              </a:ext>
            </a:extLst>
          </p:cNvPr>
          <p:cNvCxnSpPr>
            <a:cxnSpLocks/>
          </p:cNvCxnSpPr>
          <p:nvPr/>
        </p:nvCxnSpPr>
        <p:spPr>
          <a:xfrm flipV="1">
            <a:off x="838200" y="2705100"/>
            <a:ext cx="1419225" cy="286300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7C2CCE9-5DDA-4477-B6B2-9A97AE9E877D}"/>
              </a:ext>
            </a:extLst>
          </p:cNvPr>
          <p:cNvGrpSpPr/>
          <p:nvPr/>
        </p:nvGrpSpPr>
        <p:grpSpPr>
          <a:xfrm>
            <a:off x="4022644" y="3248242"/>
            <a:ext cx="4218864" cy="541057"/>
            <a:chOff x="4022644" y="3248242"/>
            <a:chExt cx="4218864" cy="541057"/>
          </a:xfrm>
        </p:grpSpPr>
        <p:sp>
          <p:nvSpPr>
            <p:cNvPr id="69" name="Oval 68"/>
            <p:cNvSpPr/>
            <p:nvPr/>
          </p:nvSpPr>
          <p:spPr>
            <a:xfrm>
              <a:off x="4022644" y="3248242"/>
              <a:ext cx="125261" cy="1252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856376" y="3547475"/>
              <a:ext cx="125261" cy="1252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Straight Connector 71"/>
            <p:cNvCxnSpPr>
              <a:stCxn id="47" idx="2"/>
              <a:endCxn id="69" idx="6"/>
            </p:cNvCxnSpPr>
            <p:nvPr/>
          </p:nvCxnSpPr>
          <p:spPr>
            <a:xfrm flipH="1" flipV="1">
              <a:off x="4147905" y="3310872"/>
              <a:ext cx="3481215" cy="19745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49" idx="2"/>
              <a:endCxn id="70" idx="6"/>
            </p:cNvCxnSpPr>
            <p:nvPr/>
          </p:nvCxnSpPr>
          <p:spPr>
            <a:xfrm flipH="1" flipV="1">
              <a:off x="4981637" y="3610106"/>
              <a:ext cx="3259871" cy="17919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7FCDC3-D151-4BC1-8AB2-169EAA3937A6}"/>
              </a:ext>
            </a:extLst>
          </p:cNvPr>
          <p:cNvGrpSpPr/>
          <p:nvPr/>
        </p:nvGrpSpPr>
        <p:grpSpPr>
          <a:xfrm>
            <a:off x="2575179" y="94500"/>
            <a:ext cx="6854570" cy="2468937"/>
            <a:chOff x="2575179" y="94500"/>
            <a:chExt cx="6854570" cy="2468937"/>
          </a:xfrm>
        </p:grpSpPr>
        <p:sp>
          <p:nvSpPr>
            <p:cNvPr id="4" name="Rectangle 3"/>
            <p:cNvSpPr/>
            <p:nvPr/>
          </p:nvSpPr>
          <p:spPr>
            <a:xfrm>
              <a:off x="6684441" y="554039"/>
              <a:ext cx="2745308" cy="20093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75179" y="542726"/>
              <a:ext cx="2745308" cy="20093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629119" y="940261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931834" y="1558738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241507" y="1221229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345542" y="1990194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441577" y="1817960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746031" y="1455225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84262" y="877631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737325" y="1385636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371459" y="1346490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499851" y="1684869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112238" y="1943221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68991" y="877631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>
              <a:stCxn id="6" idx="2"/>
              <a:endCxn id="12" idx="6"/>
            </p:cNvCxnSpPr>
            <p:nvPr/>
          </p:nvCxnSpPr>
          <p:spPr>
            <a:xfrm flipH="1" flipV="1">
              <a:off x="3809523" y="940261"/>
              <a:ext cx="3819596" cy="62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2"/>
              <a:endCxn id="17" idx="5"/>
            </p:cNvCxnSpPr>
            <p:nvPr/>
          </p:nvCxnSpPr>
          <p:spPr>
            <a:xfrm flipH="1" flipV="1">
              <a:off x="4875908" y="984548"/>
              <a:ext cx="3365600" cy="299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2"/>
              <a:endCxn id="14" idx="6"/>
            </p:cNvCxnSpPr>
            <p:nvPr/>
          </p:nvCxnSpPr>
          <p:spPr>
            <a:xfrm flipH="1" flipV="1">
              <a:off x="4496720" y="1409121"/>
              <a:ext cx="4249311" cy="108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7" idx="2"/>
              <a:endCxn id="13" idx="6"/>
            </p:cNvCxnSpPr>
            <p:nvPr/>
          </p:nvCxnSpPr>
          <p:spPr>
            <a:xfrm flipH="1" flipV="1">
              <a:off x="3862586" y="1448266"/>
              <a:ext cx="4069248" cy="173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2"/>
              <a:endCxn id="16" idx="6"/>
            </p:cNvCxnSpPr>
            <p:nvPr/>
          </p:nvCxnSpPr>
          <p:spPr>
            <a:xfrm flipH="1">
              <a:off x="4237499" y="1880590"/>
              <a:ext cx="4204078" cy="125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9" idx="2"/>
              <a:endCxn id="15" idx="6"/>
            </p:cNvCxnSpPr>
            <p:nvPr/>
          </p:nvCxnSpPr>
          <p:spPr>
            <a:xfrm flipH="1" flipV="1">
              <a:off x="3625112" y="1747500"/>
              <a:ext cx="3720430" cy="305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289870" y="1937568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8387645" y="1766638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874424" y="1501762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8690360" y="1409121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476541" y="503150"/>
              <a:ext cx="931630" cy="10912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4549818" y="94500"/>
                  <a:ext cx="2677387" cy="2951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Random 4 matches to compute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818" y="94500"/>
                  <a:ext cx="2677387" cy="295131"/>
                </a:xfrm>
                <a:prstGeom prst="rect">
                  <a:avLst/>
                </a:prstGeom>
                <a:blipFill>
                  <a:blip r:embed="rId2"/>
                  <a:stretch>
                    <a:fillRect l="-1818" t="-12500" r="-23409" b="-58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Oval 89"/>
            <p:cNvSpPr/>
            <p:nvPr/>
          </p:nvSpPr>
          <p:spPr>
            <a:xfrm>
              <a:off x="4317449" y="1296914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679043" y="1338448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4047869" y="1893425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3436349" y="1630295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H="1">
              <a:off x="4894252" y="522723"/>
              <a:ext cx="1002958" cy="8472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60DA856-3950-4662-A3BD-662717CF9122}"/>
              </a:ext>
            </a:extLst>
          </p:cNvPr>
          <p:cNvGrpSpPr/>
          <p:nvPr/>
        </p:nvGrpSpPr>
        <p:grpSpPr>
          <a:xfrm>
            <a:off x="2599535" y="3059478"/>
            <a:ext cx="6830215" cy="2009398"/>
            <a:chOff x="2599535" y="3059478"/>
            <a:chExt cx="6830215" cy="2009398"/>
          </a:xfrm>
        </p:grpSpPr>
        <p:sp>
          <p:nvSpPr>
            <p:cNvPr id="45" name="Rectangle 44"/>
            <p:cNvSpPr/>
            <p:nvPr/>
          </p:nvSpPr>
          <p:spPr>
            <a:xfrm>
              <a:off x="6684442" y="3059478"/>
              <a:ext cx="2745308" cy="20093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99535" y="3059478"/>
              <a:ext cx="2745308" cy="20093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7629120" y="3445700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931835" y="4064177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8241508" y="3726668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345543" y="4495632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441578" y="4323398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8746032" y="3960663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684263" y="3383069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3737326" y="3891074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4371460" y="3851929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3499852" y="4190308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4112239" y="4448659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4768991" y="3383069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/>
            <p:cNvCxnSpPr>
              <a:stCxn id="47" idx="2"/>
              <a:endCxn id="53" idx="6"/>
            </p:cNvCxnSpPr>
            <p:nvPr/>
          </p:nvCxnSpPr>
          <p:spPr>
            <a:xfrm flipH="1" flipV="1">
              <a:off x="3809524" y="3445700"/>
              <a:ext cx="3819596" cy="62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9" idx="2"/>
              <a:endCxn id="58" idx="6"/>
            </p:cNvCxnSpPr>
            <p:nvPr/>
          </p:nvCxnSpPr>
          <p:spPr>
            <a:xfrm flipH="1" flipV="1">
              <a:off x="4894252" y="3445700"/>
              <a:ext cx="3347256" cy="3435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2" idx="2"/>
              <a:endCxn id="55" idx="6"/>
            </p:cNvCxnSpPr>
            <p:nvPr/>
          </p:nvCxnSpPr>
          <p:spPr>
            <a:xfrm flipH="1" flipV="1">
              <a:off x="4496721" y="3914559"/>
              <a:ext cx="4249311" cy="10873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8" idx="2"/>
              <a:endCxn id="54" idx="6"/>
            </p:cNvCxnSpPr>
            <p:nvPr/>
          </p:nvCxnSpPr>
          <p:spPr>
            <a:xfrm flipH="1" flipV="1">
              <a:off x="3862587" y="3953705"/>
              <a:ext cx="4069248" cy="17310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2"/>
              <a:endCxn id="57" idx="6"/>
            </p:cNvCxnSpPr>
            <p:nvPr/>
          </p:nvCxnSpPr>
          <p:spPr>
            <a:xfrm flipH="1">
              <a:off x="4237500" y="4386029"/>
              <a:ext cx="4204078" cy="12526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0" idx="2"/>
              <a:endCxn id="56" idx="6"/>
            </p:cNvCxnSpPr>
            <p:nvPr/>
          </p:nvCxnSpPr>
          <p:spPr>
            <a:xfrm flipH="1" flipV="1">
              <a:off x="3625113" y="4252938"/>
              <a:ext cx="3720430" cy="30532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7289871" y="4443007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8387646" y="4272077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874425" y="4007201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690361" y="3914559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4371460" y="3851498"/>
              <a:ext cx="125261" cy="1252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736456" y="3884550"/>
              <a:ext cx="125261" cy="1252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108760" y="4448659"/>
              <a:ext cx="125261" cy="1252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3499852" y="4192918"/>
              <a:ext cx="125261" cy="1252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4321006" y="3796044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053957" y="4397556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3676433" y="3840620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3446786" y="4141160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AA730E5-DE13-4EAB-B8ED-18D72218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5448879"/>
            <a:ext cx="7762875" cy="1066800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C34293E-E5BE-447F-8FBA-B85F4D50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1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F092DE-FC2E-4672-AB7A-5C90C5467F5F}"/>
              </a:ext>
            </a:extLst>
          </p:cNvPr>
          <p:cNvGrpSpPr/>
          <p:nvPr/>
        </p:nvGrpSpPr>
        <p:grpSpPr>
          <a:xfrm>
            <a:off x="2365094" y="2412315"/>
            <a:ext cx="7148253" cy="2654978"/>
            <a:chOff x="1223098" y="1459534"/>
            <a:chExt cx="9397004" cy="3490201"/>
          </a:xfrm>
        </p:grpSpPr>
        <p:sp>
          <p:nvSpPr>
            <p:cNvPr id="91" name="Rectangle 90"/>
            <p:cNvSpPr/>
            <p:nvPr/>
          </p:nvSpPr>
          <p:spPr>
            <a:xfrm>
              <a:off x="7184571" y="2435135"/>
              <a:ext cx="3435531" cy="2514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72639" y="2435135"/>
              <a:ext cx="3435531" cy="2514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366759" y="2918461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133113" y="3270070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3430089" y="2840084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4787539" y="2840084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5" name="Straight Connector 104"/>
            <p:cNvCxnSpPr>
              <a:stCxn id="93" idx="2"/>
              <a:endCxn id="99" idx="6"/>
            </p:cNvCxnSpPr>
            <p:nvPr/>
          </p:nvCxnSpPr>
          <p:spPr>
            <a:xfrm flipH="1" flipV="1">
              <a:off x="3586843" y="2918461"/>
              <a:ext cx="4779916" cy="78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5" idx="2"/>
              <a:endCxn id="104" idx="6"/>
            </p:cNvCxnSpPr>
            <p:nvPr/>
          </p:nvCxnSpPr>
          <p:spPr>
            <a:xfrm flipH="1" flipV="1">
              <a:off x="4944293" y="2918461"/>
              <a:ext cx="4188820" cy="42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3853545" y="2671358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4896894" y="3045825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/>
            <p:cNvCxnSpPr>
              <a:stCxn id="93" idx="2"/>
              <a:endCxn id="115" idx="6"/>
            </p:cNvCxnSpPr>
            <p:nvPr/>
          </p:nvCxnSpPr>
          <p:spPr>
            <a:xfrm flipH="1" flipV="1">
              <a:off x="4010299" y="2749735"/>
              <a:ext cx="4356460" cy="24710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95" idx="2"/>
              <a:endCxn id="116" idx="6"/>
            </p:cNvCxnSpPr>
            <p:nvPr/>
          </p:nvCxnSpPr>
          <p:spPr>
            <a:xfrm flipH="1" flipV="1">
              <a:off x="5053648" y="3124202"/>
              <a:ext cx="4079465" cy="22424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4520837" y="2569034"/>
              <a:ext cx="720630" cy="72063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3145979" y="2558146"/>
              <a:ext cx="720630" cy="72063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3657600" y="1875068"/>
              <a:ext cx="352701" cy="74730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5101042" y="1881876"/>
              <a:ext cx="352701" cy="74730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046615" y="1478962"/>
              <a:ext cx="239976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considered inlier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223098" y="1459534"/>
              <a:ext cx="254563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considered outlier</a:t>
              </a:r>
            </a:p>
          </p:txBody>
        </p:sp>
        <p:cxnSp>
          <p:nvCxnSpPr>
            <p:cNvPr id="36" name="Straight Arrow Connector 35"/>
            <p:cNvCxnSpPr>
              <a:cxnSpLocks/>
            </p:cNvCxnSpPr>
            <p:nvPr/>
          </p:nvCxnSpPr>
          <p:spPr>
            <a:xfrm flipH="1" flipV="1">
              <a:off x="3657601" y="3270070"/>
              <a:ext cx="131717" cy="10274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cxnSpLocks/>
              <a:endCxn id="123" idx="4"/>
            </p:cNvCxnSpPr>
            <p:nvPr/>
          </p:nvCxnSpPr>
          <p:spPr>
            <a:xfrm flipV="1">
              <a:off x="3829860" y="3289665"/>
              <a:ext cx="1051292" cy="100787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239424" y="4321337"/>
                  <a:ext cx="3185629" cy="485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Fixed tolerance radius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424" y="4321337"/>
                  <a:ext cx="3185629" cy="485519"/>
                </a:xfrm>
                <a:prstGeom prst="rect">
                  <a:avLst/>
                </a:prstGeom>
                <a:blipFill>
                  <a:blip r:embed="rId2"/>
                  <a:stretch>
                    <a:fillRect l="-2267" t="-10000" b="-266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887F9-BDCF-4F23-8FA7-295827D40D0A}"/>
              </a:ext>
            </a:extLst>
          </p:cNvPr>
          <p:cNvGrpSpPr/>
          <p:nvPr/>
        </p:nvGrpSpPr>
        <p:grpSpPr>
          <a:xfrm>
            <a:off x="2853688" y="284989"/>
            <a:ext cx="6659659" cy="1959222"/>
            <a:chOff x="1890943" y="75683"/>
            <a:chExt cx="8547463" cy="2514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5A92DA-3827-4494-9AE0-B5136E32A7FD}"/>
                </a:ext>
              </a:extLst>
            </p:cNvPr>
            <p:cNvSpPr/>
            <p:nvPr/>
          </p:nvSpPr>
          <p:spPr>
            <a:xfrm>
              <a:off x="7002875" y="75683"/>
              <a:ext cx="3435531" cy="2514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3E59E3-D8F4-4143-9C3B-846F35810DC7}"/>
                </a:ext>
              </a:extLst>
            </p:cNvPr>
            <p:cNvSpPr/>
            <p:nvPr/>
          </p:nvSpPr>
          <p:spPr>
            <a:xfrm>
              <a:off x="1890943" y="75683"/>
              <a:ext cx="3435531" cy="2514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23BBB9B-B650-48FF-BB8A-F0047F5AD108}"/>
                </a:ext>
              </a:extLst>
            </p:cNvPr>
            <p:cNvSpPr/>
            <p:nvPr/>
          </p:nvSpPr>
          <p:spPr>
            <a:xfrm>
              <a:off x="8185063" y="559009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4840F8-05AF-4DA5-AB17-B5377C3CC3FE}"/>
                </a:ext>
              </a:extLst>
            </p:cNvPr>
            <p:cNvSpPr/>
            <p:nvPr/>
          </p:nvSpPr>
          <p:spPr>
            <a:xfrm>
              <a:off x="8563886" y="1332983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49584-7798-40A6-92FB-A1C1FEAC1ECD}"/>
                </a:ext>
              </a:extLst>
            </p:cNvPr>
            <p:cNvSpPr/>
            <p:nvPr/>
          </p:nvSpPr>
          <p:spPr>
            <a:xfrm>
              <a:off x="8951417" y="910618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69274A3-01BF-4366-ABEA-84ED57944D87}"/>
                </a:ext>
              </a:extLst>
            </p:cNvPr>
            <p:cNvSpPr/>
            <p:nvPr/>
          </p:nvSpPr>
          <p:spPr>
            <a:xfrm>
              <a:off x="7830189" y="1872915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CA58E34-FB19-4FEB-B7B6-50895B51DA16}"/>
                </a:ext>
              </a:extLst>
            </p:cNvPr>
            <p:cNvSpPr/>
            <p:nvPr/>
          </p:nvSpPr>
          <p:spPr>
            <a:xfrm>
              <a:off x="9201788" y="1657378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0DF5EE-96D7-4671-98EA-986878F05799}"/>
                </a:ext>
              </a:extLst>
            </p:cNvPr>
            <p:cNvSpPr/>
            <p:nvPr/>
          </p:nvSpPr>
          <p:spPr>
            <a:xfrm>
              <a:off x="9582788" y="1203444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088DE5B-47B2-4BF2-9453-BD3D7327B9A6}"/>
                </a:ext>
              </a:extLst>
            </p:cNvPr>
            <p:cNvSpPr/>
            <p:nvPr/>
          </p:nvSpPr>
          <p:spPr>
            <a:xfrm>
              <a:off x="3248393" y="480632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DF2BDE0-B28B-465A-8E7A-6EB7D135BA16}"/>
                </a:ext>
              </a:extLst>
            </p:cNvPr>
            <p:cNvSpPr/>
            <p:nvPr/>
          </p:nvSpPr>
          <p:spPr>
            <a:xfrm>
              <a:off x="3314797" y="1116359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86BDBD9-9275-4D3A-ADD2-2D631583E634}"/>
                </a:ext>
              </a:extLst>
            </p:cNvPr>
            <p:cNvSpPr/>
            <p:nvPr/>
          </p:nvSpPr>
          <p:spPr>
            <a:xfrm>
              <a:off x="4108364" y="1067372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9C40B08-0FA4-46FF-8F5A-08BC68AC6C18}"/>
                </a:ext>
              </a:extLst>
            </p:cNvPr>
            <p:cNvSpPr/>
            <p:nvPr/>
          </p:nvSpPr>
          <p:spPr>
            <a:xfrm>
              <a:off x="3017617" y="1490826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338C55A-DA06-4107-925A-3846C558213D}"/>
                </a:ext>
              </a:extLst>
            </p:cNvPr>
            <p:cNvSpPr/>
            <p:nvPr/>
          </p:nvSpPr>
          <p:spPr>
            <a:xfrm>
              <a:off x="3783970" y="1814132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A529EE3-9C5E-4FFB-A7C6-EDB477C5C9B8}"/>
                </a:ext>
              </a:extLst>
            </p:cNvPr>
            <p:cNvSpPr/>
            <p:nvPr/>
          </p:nvSpPr>
          <p:spPr>
            <a:xfrm>
              <a:off x="4605843" y="480632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94AE19-0C0C-4D32-9DA9-80FB9EAD0DC2}"/>
                </a:ext>
              </a:extLst>
            </p:cNvPr>
            <p:cNvCxnSpPr>
              <a:stCxn id="26" idx="2"/>
              <a:endCxn id="34" idx="6"/>
            </p:cNvCxnSpPr>
            <p:nvPr/>
          </p:nvCxnSpPr>
          <p:spPr>
            <a:xfrm flipH="1" flipV="1">
              <a:off x="3405147" y="559009"/>
              <a:ext cx="4779916" cy="78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E2CC9F-B215-425E-8985-DE8BA40694FE}"/>
                </a:ext>
              </a:extLst>
            </p:cNvPr>
            <p:cNvCxnSpPr>
              <a:stCxn id="29" idx="2"/>
              <a:endCxn id="40" idx="6"/>
            </p:cNvCxnSpPr>
            <p:nvPr/>
          </p:nvCxnSpPr>
          <p:spPr>
            <a:xfrm flipH="1" flipV="1">
              <a:off x="4762597" y="559009"/>
              <a:ext cx="4188820" cy="42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952329-4820-414F-A16D-AFC5677D2452}"/>
                </a:ext>
              </a:extLst>
            </p:cNvPr>
            <p:cNvCxnSpPr>
              <a:stCxn id="32" idx="2"/>
              <a:endCxn id="37" idx="6"/>
            </p:cNvCxnSpPr>
            <p:nvPr/>
          </p:nvCxnSpPr>
          <p:spPr>
            <a:xfrm flipH="1" flipV="1">
              <a:off x="4265118" y="1145749"/>
              <a:ext cx="5317670" cy="13607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174C79-F7A2-42E6-A305-29050A5104AD}"/>
                </a:ext>
              </a:extLst>
            </p:cNvPr>
            <p:cNvCxnSpPr>
              <a:stCxn id="28" idx="2"/>
              <a:endCxn id="35" idx="6"/>
            </p:cNvCxnSpPr>
            <p:nvPr/>
          </p:nvCxnSpPr>
          <p:spPr>
            <a:xfrm flipH="1" flipV="1">
              <a:off x="3471551" y="1194736"/>
              <a:ext cx="5092335" cy="21662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50C77F-197A-4322-9C45-769ACE2BE510}"/>
                </a:ext>
              </a:extLst>
            </p:cNvPr>
            <p:cNvCxnSpPr>
              <a:stCxn id="31" idx="2"/>
              <a:endCxn id="39" idx="6"/>
            </p:cNvCxnSpPr>
            <p:nvPr/>
          </p:nvCxnSpPr>
          <p:spPr>
            <a:xfrm flipH="1">
              <a:off x="3940724" y="1735755"/>
              <a:ext cx="5261064" cy="15675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CB8090F-A438-4725-B4D0-134BF5BA6789}"/>
                </a:ext>
              </a:extLst>
            </p:cNvPr>
            <p:cNvCxnSpPr>
              <a:stCxn id="30" idx="2"/>
              <a:endCxn id="38" idx="6"/>
            </p:cNvCxnSpPr>
            <p:nvPr/>
          </p:nvCxnSpPr>
          <p:spPr>
            <a:xfrm flipH="1" flipV="1">
              <a:off x="3174371" y="1569203"/>
              <a:ext cx="4655818" cy="38208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83F288-BDAD-43B9-8775-CDBD21231714}"/>
                </a:ext>
              </a:extLst>
            </p:cNvPr>
            <p:cNvSpPr/>
            <p:nvPr/>
          </p:nvSpPr>
          <p:spPr>
            <a:xfrm>
              <a:off x="7760520" y="1807058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56BFA45-3568-4BE3-A9EC-356FB2093993}"/>
                </a:ext>
              </a:extLst>
            </p:cNvPr>
            <p:cNvSpPr/>
            <p:nvPr/>
          </p:nvSpPr>
          <p:spPr>
            <a:xfrm>
              <a:off x="9134297" y="1593153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F03F8F-8972-4053-9E13-FF116ADBDB6C}"/>
                </a:ext>
              </a:extLst>
            </p:cNvPr>
            <p:cNvSpPr/>
            <p:nvPr/>
          </p:nvSpPr>
          <p:spPr>
            <a:xfrm>
              <a:off x="8492042" y="1261682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514D19-B5EC-43DC-9E1D-60A6807C258C}"/>
                </a:ext>
              </a:extLst>
            </p:cNvPr>
            <p:cNvSpPr/>
            <p:nvPr/>
          </p:nvSpPr>
          <p:spPr>
            <a:xfrm>
              <a:off x="9513120" y="1145749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DFCB222-6BF4-4F31-BBC1-2CF20F1AA12B}"/>
                </a:ext>
              </a:extLst>
            </p:cNvPr>
            <p:cNvSpPr/>
            <p:nvPr/>
          </p:nvSpPr>
          <p:spPr>
            <a:xfrm>
              <a:off x="3671849" y="311906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81CA38-2933-4905-ABEA-F26871F38EF9}"/>
                </a:ext>
              </a:extLst>
            </p:cNvPr>
            <p:cNvSpPr/>
            <p:nvPr/>
          </p:nvSpPr>
          <p:spPr>
            <a:xfrm>
              <a:off x="4715198" y="686373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5001C8D-8866-41A0-A461-3E87E3CAB1DF}"/>
                </a:ext>
              </a:extLst>
            </p:cNvPr>
            <p:cNvCxnSpPr>
              <a:stCxn id="26" idx="2"/>
              <a:endCxn id="52" idx="6"/>
            </p:cNvCxnSpPr>
            <p:nvPr/>
          </p:nvCxnSpPr>
          <p:spPr>
            <a:xfrm flipH="1" flipV="1">
              <a:off x="3828603" y="390283"/>
              <a:ext cx="4356460" cy="24710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056EAF-21B8-4C5F-86E6-E305AC48BF66}"/>
                </a:ext>
              </a:extLst>
            </p:cNvPr>
            <p:cNvCxnSpPr>
              <a:stCxn id="29" idx="2"/>
              <a:endCxn id="53" idx="6"/>
            </p:cNvCxnSpPr>
            <p:nvPr/>
          </p:nvCxnSpPr>
          <p:spPr>
            <a:xfrm flipH="1" flipV="1">
              <a:off x="4871952" y="764750"/>
              <a:ext cx="4079465" cy="22424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DE19FF5-0A30-4B2B-B530-82A61768A39E}"/>
                </a:ext>
              </a:extLst>
            </p:cNvPr>
            <p:cNvSpPr/>
            <p:nvPr/>
          </p:nvSpPr>
          <p:spPr>
            <a:xfrm>
              <a:off x="4108364" y="1066833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C6B6126-7383-4889-B18E-861258A7E4E8}"/>
                </a:ext>
              </a:extLst>
            </p:cNvPr>
            <p:cNvSpPr/>
            <p:nvPr/>
          </p:nvSpPr>
          <p:spPr>
            <a:xfrm>
              <a:off x="3313708" y="1108195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1D1AD30-2C5D-4F5E-8382-9FB1CB0CE338}"/>
                </a:ext>
              </a:extLst>
            </p:cNvPr>
            <p:cNvSpPr/>
            <p:nvPr/>
          </p:nvSpPr>
          <p:spPr>
            <a:xfrm>
              <a:off x="3779617" y="1814132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4761562-9A7B-4502-AAA0-0B5AACA9341D}"/>
                </a:ext>
              </a:extLst>
            </p:cNvPr>
            <p:cNvSpPr/>
            <p:nvPr/>
          </p:nvSpPr>
          <p:spPr>
            <a:xfrm>
              <a:off x="3017617" y="1494092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62112FA-F8A4-47A9-B6B1-CD4F45AB7FB7}"/>
                </a:ext>
              </a:extLst>
            </p:cNvPr>
            <p:cNvSpPr/>
            <p:nvPr/>
          </p:nvSpPr>
          <p:spPr>
            <a:xfrm>
              <a:off x="4045225" y="997436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1D49C74-2DF1-4BC6-A8B7-BE8160787750}"/>
                </a:ext>
              </a:extLst>
            </p:cNvPr>
            <p:cNvSpPr/>
            <p:nvPr/>
          </p:nvSpPr>
          <p:spPr>
            <a:xfrm>
              <a:off x="3711035" y="1750180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5DB60BB-E2ED-4BE4-8F79-A1C79E1B1A3B}"/>
                </a:ext>
              </a:extLst>
            </p:cNvPr>
            <p:cNvSpPr/>
            <p:nvPr/>
          </p:nvSpPr>
          <p:spPr>
            <a:xfrm>
              <a:off x="3238595" y="1053220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248B2F2-2728-4229-9FF2-237C599964C1}"/>
                </a:ext>
              </a:extLst>
            </p:cNvPr>
            <p:cNvSpPr/>
            <p:nvPr/>
          </p:nvSpPr>
          <p:spPr>
            <a:xfrm>
              <a:off x="2951210" y="1429321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7514518-75CF-4D1D-B434-7D4C2C53E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77" y="5313240"/>
            <a:ext cx="6433625" cy="139292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150D0-6A9D-478D-9C79-B42DFEFF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5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6484A-E413-41D9-92D8-797FA1F3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11" y="1262756"/>
            <a:ext cx="11054177" cy="5266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ED6C6-EE45-4664-AC36-9DADB2FB0114}"/>
                  </a:ext>
                </a:extLst>
              </p:cNvPr>
              <p:cNvSpPr txBox="1"/>
              <p:nvPr/>
            </p:nvSpPr>
            <p:spPr>
              <a:xfrm>
                <a:off x="1009650" y="533400"/>
                <a:ext cx="4342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Panorama with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𝑅𝐴𝑁𝑆𝐴𝐶</m:t>
                        </m:r>
                      </m:sub>
                    </m:sSub>
                  </m:oMath>
                </a14:m>
                <a:endParaRPr lang="en-IL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ED6C6-EE45-4664-AC36-9DADB2FB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533400"/>
                <a:ext cx="4342727" cy="523220"/>
              </a:xfrm>
              <a:prstGeom prst="rect">
                <a:avLst/>
              </a:prstGeom>
              <a:blipFill>
                <a:blip r:embed="rId3"/>
                <a:stretch>
                  <a:fillRect l="-2949" t="-11765" b="-329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46F0B-AF40-4E0F-8A89-87C4B32A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9D2A0-87A4-48B8-A3E9-9BF8390D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E81205-A04D-40E9-BD16-CA6616A22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" t="1731" r="3484" b="2692"/>
          <a:stretch/>
        </p:blipFill>
        <p:spPr>
          <a:xfrm>
            <a:off x="619125" y="949457"/>
            <a:ext cx="10183637" cy="54894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41A09-5D6A-4157-ABD1-64215D0CD885}"/>
                  </a:ext>
                </a:extLst>
              </p:cNvPr>
              <p:cNvSpPr txBox="1"/>
              <p:nvPr/>
            </p:nvSpPr>
            <p:spPr>
              <a:xfrm>
                <a:off x="962025" y="426237"/>
                <a:ext cx="9314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Panorama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𝑆𝑜𝑚𝑒𝑜𝑛𝑒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h𝑎𝑣𝑒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𝑟𝑒𝑙𝑎𝑡𝑖𝑜𝑛𝑠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𝑤h𝑎𝑡𝑠𝑜𝑒𝑣𝑒𝑟</m:t>
                        </m:r>
                      </m:sub>
                    </m:sSub>
                  </m:oMath>
                </a14:m>
                <a:endParaRPr lang="en-IL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41A09-5D6A-4157-ABD1-64215D0CD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426237"/>
                <a:ext cx="9314409" cy="523220"/>
              </a:xfrm>
              <a:prstGeom prst="rect">
                <a:avLst/>
              </a:prstGeom>
              <a:blipFill>
                <a:blip r:embed="rId3"/>
                <a:stretch>
                  <a:fillRect l="-1374" t="-11628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18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1A9E115-D66E-4F22-B787-8857032C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2" y="390525"/>
            <a:ext cx="10401298" cy="62212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94EE6-0747-4DCD-9C85-36470D64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2B5E9-7418-4B95-919E-C972539131E6}"/>
              </a:ext>
            </a:extLst>
          </p:cNvPr>
          <p:cNvCxnSpPr/>
          <p:nvPr/>
        </p:nvCxnSpPr>
        <p:spPr>
          <a:xfrm flipH="1">
            <a:off x="3976687" y="923925"/>
            <a:ext cx="423862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5F2ED4-1A1F-41FF-AE68-A376A5C86C80}"/>
              </a:ext>
            </a:extLst>
          </p:cNvPr>
          <p:cNvCxnSpPr>
            <a:cxnSpLocks/>
          </p:cNvCxnSpPr>
          <p:nvPr/>
        </p:nvCxnSpPr>
        <p:spPr>
          <a:xfrm flipH="1">
            <a:off x="7572375" y="2209800"/>
            <a:ext cx="347662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EA0AA8-EEC7-44A1-AADE-7714BA0CF7AF}"/>
              </a:ext>
            </a:extLst>
          </p:cNvPr>
          <p:cNvCxnSpPr>
            <a:cxnSpLocks/>
          </p:cNvCxnSpPr>
          <p:nvPr/>
        </p:nvCxnSpPr>
        <p:spPr>
          <a:xfrm flipH="1">
            <a:off x="6257926" y="3190875"/>
            <a:ext cx="423862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8F7441-2D11-4366-A1A1-3D76349A99C2}"/>
              </a:ext>
            </a:extLst>
          </p:cNvPr>
          <p:cNvCxnSpPr>
            <a:cxnSpLocks/>
          </p:cNvCxnSpPr>
          <p:nvPr/>
        </p:nvCxnSpPr>
        <p:spPr>
          <a:xfrm flipH="1">
            <a:off x="8091487" y="4448175"/>
            <a:ext cx="3262313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E8847E-4C96-47D6-8BCE-9359E1BE00C5}"/>
              </a:ext>
            </a:extLst>
          </p:cNvPr>
          <p:cNvCxnSpPr>
            <a:cxnSpLocks/>
          </p:cNvCxnSpPr>
          <p:nvPr/>
        </p:nvCxnSpPr>
        <p:spPr>
          <a:xfrm flipH="1">
            <a:off x="7877175" y="5191125"/>
            <a:ext cx="3262313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1DA8BF-56B1-40D2-860F-423F52191C9B}"/>
              </a:ext>
            </a:extLst>
          </p:cNvPr>
          <p:cNvSpPr txBox="1"/>
          <p:nvPr/>
        </p:nvSpPr>
        <p:spPr>
          <a:xfrm>
            <a:off x="933855" y="651753"/>
            <a:ext cx="9839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Fitting a model to noisy data via Least Mean Squares</a:t>
            </a:r>
            <a:endParaRPr lang="en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B821A-017C-4C2D-85DC-1FDA91457DF2}"/>
                  </a:ext>
                </a:extLst>
              </p:cNvPr>
              <p:cNvSpPr txBox="1"/>
              <p:nvPr/>
            </p:nvSpPr>
            <p:spPr>
              <a:xfrm>
                <a:off x="3917122" y="1744840"/>
                <a:ext cx="4012445" cy="828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B821A-017C-4C2D-85DC-1FDA91457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22" y="1744840"/>
                <a:ext cx="4012445" cy="8288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F90426A-6DB4-490F-992F-CC0FED9118F9}"/>
              </a:ext>
            </a:extLst>
          </p:cNvPr>
          <p:cNvGrpSpPr/>
          <p:nvPr/>
        </p:nvGrpSpPr>
        <p:grpSpPr>
          <a:xfrm>
            <a:off x="2171294" y="3115082"/>
            <a:ext cx="7172865" cy="3297675"/>
            <a:chOff x="2054968" y="3175045"/>
            <a:chExt cx="7172865" cy="3297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C5621C-57AF-4200-8EF4-AAD78657D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723" y="3175045"/>
              <a:ext cx="6463110" cy="3297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2144978-CD9B-4BBF-9D35-DAEEFA6B7908}"/>
                    </a:ext>
                  </a:extLst>
                </p:cNvPr>
                <p:cNvSpPr txBox="1"/>
                <p:nvPr/>
              </p:nvSpPr>
              <p:spPr>
                <a:xfrm>
                  <a:off x="2054968" y="3429000"/>
                  <a:ext cx="609437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2144978-CD9B-4BBF-9D35-DAEEFA6B7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968" y="3429000"/>
                  <a:ext cx="609437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4079810-1E61-41CD-B564-58D9DF7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21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F0BF00-6078-4679-A727-3CA7EDD465E6}"/>
              </a:ext>
            </a:extLst>
          </p:cNvPr>
          <p:cNvSpPr txBox="1"/>
          <p:nvPr/>
        </p:nvSpPr>
        <p:spPr>
          <a:xfrm>
            <a:off x="-1478567" y="235197"/>
            <a:ext cx="7812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A53CA-B0ED-4EF5-A036-8A23190C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2CFA72-31DA-4C04-A602-6EF6E0248C0E}"/>
                  </a:ext>
                </a:extLst>
              </p:cNvPr>
              <p:cNvSpPr txBox="1"/>
              <p:nvPr/>
            </p:nvSpPr>
            <p:spPr>
              <a:xfrm>
                <a:off x="609600" y="365364"/>
                <a:ext cx="60960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 RANSAC is an enhancing technique to increase robustness to outliers.</a:t>
                </a:r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does not replace the fitting of a model. </a:t>
                </a:r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You can use RANSAC + LMS.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2CFA72-31DA-4C04-A602-6EF6E0248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65364"/>
                <a:ext cx="6096000" cy="1569660"/>
              </a:xfrm>
              <a:prstGeom prst="rect">
                <a:avLst/>
              </a:prstGeom>
              <a:blipFill>
                <a:blip r:embed="rId2"/>
                <a:stretch>
                  <a:fillRect l="-1500" t="-2724" b="-85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7C03E3-FD18-4F5B-A6E2-08252D482C0E}"/>
              </a:ext>
            </a:extLst>
          </p:cNvPr>
          <p:cNvSpPr txBox="1"/>
          <p:nvPr/>
        </p:nvSpPr>
        <p:spPr>
          <a:xfrm>
            <a:off x="609600" y="224380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RANSAC is just the beginning. There are flavors (and other robust fitting techniques)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E383A-5CD4-4814-A276-C4FF3AF6E507}"/>
              </a:ext>
            </a:extLst>
          </p:cNvPr>
          <p:cNvSpPr txBox="1"/>
          <p:nvPr/>
        </p:nvSpPr>
        <p:spPr>
          <a:xfrm>
            <a:off x="609600" y="355471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Computationally expensive, and really bad on a high search spaces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0A42F7-8AD1-48C0-AC4F-ED2D2E6DAD6B}"/>
              </a:ext>
            </a:extLst>
          </p:cNvPr>
          <p:cNvSpPr txBox="1"/>
          <p:nvPr/>
        </p:nvSpPr>
        <p:spPr>
          <a:xfrm>
            <a:off x="609600" y="4722244"/>
            <a:ext cx="6834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learning between iterations</a:t>
            </a: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7CDBFD-0FE8-4682-A3F5-DE959469E229}"/>
              </a:ext>
            </a:extLst>
          </p:cNvPr>
          <p:cNvGrpSpPr/>
          <p:nvPr/>
        </p:nvGrpSpPr>
        <p:grpSpPr>
          <a:xfrm>
            <a:off x="6920417" y="1245354"/>
            <a:ext cx="5133975" cy="3448138"/>
            <a:chOff x="6920417" y="1245354"/>
            <a:chExt cx="5133975" cy="344813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AE63AD0-26E5-4EE5-85F4-D3DF31A59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0417" y="1245354"/>
              <a:ext cx="4919158" cy="323518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9BA14A-E87D-42CD-A2D8-AF1977C9BA52}"/>
                </a:ext>
              </a:extLst>
            </p:cNvPr>
            <p:cNvSpPr txBox="1"/>
            <p:nvPr/>
          </p:nvSpPr>
          <p:spPr>
            <a:xfrm>
              <a:off x="7045970" y="4385715"/>
              <a:ext cx="50084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Performance Evaluation of RANSAC Family</a:t>
              </a:r>
              <a:r>
                <a:rPr lang="en-US" sz="1400" dirty="0"/>
                <a:t>” by </a:t>
              </a:r>
              <a:r>
                <a:rPr lang="en-US" sz="1400" i="1" dirty="0" err="1"/>
                <a:t>Sunglok</a:t>
              </a:r>
              <a:r>
                <a:rPr lang="en-US" sz="1400" i="1" dirty="0"/>
                <a:t> Choi et al.</a:t>
              </a:r>
              <a:endParaRPr lang="en-IL" sz="1400" i="1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FBA852-E4C8-4B1B-B247-8035F098DF1C}"/>
              </a:ext>
            </a:extLst>
          </p:cNvPr>
          <p:cNvSpPr txBox="1"/>
          <p:nvPr/>
        </p:nvSpPr>
        <p:spPr>
          <a:xfrm>
            <a:off x="609600" y="5638567"/>
            <a:ext cx="7486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certification (does not report success/failure) </a:t>
            </a: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247397-D7FF-4DA0-A6DC-CA2C64FECAE4}"/>
              </a:ext>
            </a:extLst>
          </p:cNvPr>
          <p:cNvSpPr txBox="1"/>
          <p:nvPr/>
        </p:nvSpPr>
        <p:spPr>
          <a:xfrm>
            <a:off x="3642072" y="1086180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LMS is not robust to outliers</a:t>
            </a:r>
            <a:endParaRPr lang="en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D8A694-3BAE-4968-81AB-E3C40B7DC839}"/>
              </a:ext>
            </a:extLst>
          </p:cNvPr>
          <p:cNvGrpSpPr/>
          <p:nvPr/>
        </p:nvGrpSpPr>
        <p:grpSpPr>
          <a:xfrm>
            <a:off x="375707" y="2228858"/>
            <a:ext cx="5410414" cy="3252746"/>
            <a:chOff x="625226" y="2803927"/>
            <a:chExt cx="5009638" cy="3011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C5621C-57AF-4200-8EF4-AAD78657D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2916" b="1"/>
            <a:stretch/>
          </p:blipFill>
          <p:spPr>
            <a:xfrm>
              <a:off x="625226" y="2803927"/>
              <a:ext cx="5009638" cy="263060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FB45E1-6170-4C6D-BC8B-1012904365CF}"/>
                </a:ext>
              </a:extLst>
            </p:cNvPr>
            <p:cNvSpPr/>
            <p:nvPr/>
          </p:nvSpPr>
          <p:spPr>
            <a:xfrm>
              <a:off x="1899034" y="4119229"/>
              <a:ext cx="1251600" cy="12516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6F914B-019E-4E4B-92A5-B2C4ADA4C248}"/>
                </a:ext>
              </a:extLst>
            </p:cNvPr>
            <p:cNvSpPr txBox="1"/>
            <p:nvPr/>
          </p:nvSpPr>
          <p:spPr>
            <a:xfrm>
              <a:off x="1582730" y="5473753"/>
              <a:ext cx="2696189" cy="341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LMS fit: sine + gaussian noise</a:t>
              </a:r>
              <a:endParaRPr lang="en-IL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3015C-1BE5-44EA-AB2D-1F5C75DB71E6}"/>
              </a:ext>
            </a:extLst>
          </p:cNvPr>
          <p:cNvGrpSpPr/>
          <p:nvPr/>
        </p:nvGrpSpPr>
        <p:grpSpPr>
          <a:xfrm>
            <a:off x="6272903" y="2292088"/>
            <a:ext cx="5648884" cy="3150623"/>
            <a:chOff x="6378269" y="2885913"/>
            <a:chExt cx="5188501" cy="28938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62724A-CF12-462F-812E-B6B6E9029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116"/>
            <a:stretch/>
          </p:blipFill>
          <p:spPr>
            <a:xfrm>
              <a:off x="6378269" y="2885913"/>
              <a:ext cx="5188501" cy="2548617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BB21A1F-D2D2-4857-8A52-52293D65C79B}"/>
                </a:ext>
              </a:extLst>
            </p:cNvPr>
            <p:cNvSpPr/>
            <p:nvPr/>
          </p:nvSpPr>
          <p:spPr>
            <a:xfrm>
              <a:off x="7720921" y="2980608"/>
              <a:ext cx="1251600" cy="12516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A9FBC4-D444-4969-895F-76FE26B54CC9}"/>
                </a:ext>
              </a:extLst>
            </p:cNvPr>
            <p:cNvSpPr txBox="1"/>
            <p:nvPr/>
          </p:nvSpPr>
          <p:spPr>
            <a:xfrm>
              <a:off x="7389774" y="5440530"/>
              <a:ext cx="3727814" cy="33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LMS fit: sine + gaussian noise + shift</a:t>
              </a:r>
              <a:endParaRPr lang="en-IL" dirty="0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B3111-7E32-4244-B778-F2D35BA6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6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D920A2E-B71C-4675-8082-432BB9E5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73" y="1474337"/>
            <a:ext cx="5979771" cy="39093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247397-D7FF-4DA0-A6DC-CA2C64FECAE4}"/>
              </a:ext>
            </a:extLst>
          </p:cNvPr>
          <p:cNvSpPr txBox="1"/>
          <p:nvPr/>
        </p:nvSpPr>
        <p:spPr>
          <a:xfrm>
            <a:off x="1840994" y="581785"/>
            <a:ext cx="879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RANSAC is an algorithm that is robust to such outliers</a:t>
            </a:r>
            <a:endParaRPr lang="en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61984-A18A-4869-A110-76D1DB5D9B41}"/>
              </a:ext>
            </a:extLst>
          </p:cNvPr>
          <p:cNvSpPr txBox="1"/>
          <p:nvPr/>
        </p:nvSpPr>
        <p:spPr>
          <a:xfrm>
            <a:off x="4542614" y="538366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RANSAC + LMS fit: sine + gaussian noise + shift</a:t>
            </a:r>
            <a:endParaRPr lang="en-IL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F795D13-707F-4F98-823F-8B6FC717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26811-8F27-4BA5-A735-7CF49B360106}"/>
              </a:ext>
            </a:extLst>
          </p:cNvPr>
          <p:cNvSpPr txBox="1"/>
          <p:nvPr/>
        </p:nvSpPr>
        <p:spPr>
          <a:xfrm>
            <a:off x="2857500" y="2676525"/>
            <a:ext cx="6105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The RANSAC Method</a:t>
            </a:r>
            <a:endParaRPr lang="en-IL" sz="5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CDFF5-B74F-4AC4-B745-D8EE0F5E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3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5897D-9F25-4567-8CBE-DCDD0050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"/>
            <a:ext cx="9906000" cy="6400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0ECC3-6A4C-4271-8AA3-F8606D15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1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AE784-ED5B-4929-B81E-F848CFF5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04787"/>
            <a:ext cx="8915400" cy="64484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2C8D39-83DC-4397-AA32-DA6DB587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691BF-335E-4EF6-95E2-0CE1D174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78" y="130139"/>
            <a:ext cx="9399877" cy="644485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594E5-54EB-4088-976F-9375893C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0D05C-0FA5-4C96-81E4-F9FCAE41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61912"/>
            <a:ext cx="9563100" cy="67341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1C574-BA14-45DB-A41C-C3CCACAD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7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281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elbit</dc:creator>
  <cp:lastModifiedBy>Alon Spinner</cp:lastModifiedBy>
  <cp:revision>274</cp:revision>
  <dcterms:created xsi:type="dcterms:W3CDTF">2020-06-08T13:24:41Z</dcterms:created>
  <dcterms:modified xsi:type="dcterms:W3CDTF">2022-01-06T11:02:01Z</dcterms:modified>
</cp:coreProperties>
</file>