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9" r:id="rId2"/>
    <p:sldId id="267" r:id="rId3"/>
    <p:sldId id="265" r:id="rId4"/>
    <p:sldId id="266" r:id="rId5"/>
    <p:sldId id="261" r:id="rId6"/>
    <p:sldId id="269" r:id="rId7"/>
    <p:sldId id="279" r:id="rId8"/>
    <p:sldId id="280" r:id="rId9"/>
    <p:sldId id="262" r:id="rId10"/>
    <p:sldId id="283" r:id="rId11"/>
    <p:sldId id="282" r:id="rId12"/>
    <p:sldId id="274" r:id="rId13"/>
    <p:sldId id="272" r:id="rId14"/>
    <p:sldId id="263" r:id="rId15"/>
    <p:sldId id="275" r:id="rId16"/>
    <p:sldId id="264" r:id="rId17"/>
    <p:sldId id="276" r:id="rId18"/>
    <p:sldId id="278" r:id="rId1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871" autoAdjust="0"/>
    <p:restoredTop sz="94660"/>
  </p:normalViewPr>
  <p:slideViewPr>
    <p:cSldViewPr snapToGrid="0">
      <p:cViewPr varScale="1">
        <p:scale>
          <a:sx n="90" d="100"/>
          <a:sy n="90"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E8C1BE0-3E6C-4E9F-ABC1-BF515916600D}"/>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721F342-C38D-4446-8E91-56A3CF30CC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EA233959-738A-47F4-B1D6-0334FC834AA9}"/>
              </a:ext>
            </a:extLst>
          </p:cNvPr>
          <p:cNvSpPr>
            <a:spLocks noGrp="1"/>
          </p:cNvSpPr>
          <p:nvPr>
            <p:ph type="dt" sz="half" idx="10"/>
          </p:nvPr>
        </p:nvSpPr>
        <p:spPr/>
        <p:txBody>
          <a:bodyPr/>
          <a:lstStyle/>
          <a:p>
            <a:fld id="{90FF5E34-F935-4FFC-A3F2-E7C691340608}" type="datetimeFigureOut">
              <a:rPr lang="he-IL" smtClean="0"/>
              <a:t>ט"ו/שבט/תשפ"ב</a:t>
            </a:fld>
            <a:endParaRPr lang="he-IL"/>
          </a:p>
        </p:txBody>
      </p:sp>
      <p:sp>
        <p:nvSpPr>
          <p:cNvPr id="5" name="מציין מיקום של כותרת תחתונה 4">
            <a:extLst>
              <a:ext uri="{FF2B5EF4-FFF2-40B4-BE49-F238E27FC236}">
                <a16:creationId xmlns:a16="http://schemas.microsoft.com/office/drawing/2014/main" id="{1669FDB3-9A4A-43B0-BE6D-9C9FE4674E5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62E1F4F-A784-4FB1-B9B2-CA82CAE0293F}"/>
              </a:ext>
            </a:extLst>
          </p:cNvPr>
          <p:cNvSpPr>
            <a:spLocks noGrp="1"/>
          </p:cNvSpPr>
          <p:nvPr>
            <p:ph type="sldNum" sz="quarter" idx="12"/>
          </p:nvPr>
        </p:nvSpPr>
        <p:spPr/>
        <p:txBody>
          <a:bodyPr/>
          <a:lstStyle/>
          <a:p>
            <a:fld id="{54D132D3-82CD-4243-B04F-56EF7237F2B9}" type="slidenum">
              <a:rPr lang="he-IL" smtClean="0"/>
              <a:t>‹#›</a:t>
            </a:fld>
            <a:endParaRPr lang="he-IL"/>
          </a:p>
        </p:txBody>
      </p:sp>
    </p:spTree>
    <p:extLst>
      <p:ext uri="{BB962C8B-B14F-4D97-AF65-F5344CB8AC3E}">
        <p14:creationId xmlns:p14="http://schemas.microsoft.com/office/powerpoint/2010/main" val="658106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CEAE638-EA16-444B-91E0-A700F05AF93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5B5A17B1-F11F-4080-A691-802CE77A3C10}"/>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A329F14-FC31-46C7-91C6-456977D7F0EC}"/>
              </a:ext>
            </a:extLst>
          </p:cNvPr>
          <p:cNvSpPr>
            <a:spLocks noGrp="1"/>
          </p:cNvSpPr>
          <p:nvPr>
            <p:ph type="dt" sz="half" idx="10"/>
          </p:nvPr>
        </p:nvSpPr>
        <p:spPr/>
        <p:txBody>
          <a:bodyPr/>
          <a:lstStyle/>
          <a:p>
            <a:fld id="{90FF5E34-F935-4FFC-A3F2-E7C691340608}" type="datetimeFigureOut">
              <a:rPr lang="he-IL" smtClean="0"/>
              <a:t>ט"ו/שבט/תשפ"ב</a:t>
            </a:fld>
            <a:endParaRPr lang="he-IL"/>
          </a:p>
        </p:txBody>
      </p:sp>
      <p:sp>
        <p:nvSpPr>
          <p:cNvPr id="5" name="מציין מיקום של כותרת תחתונה 4">
            <a:extLst>
              <a:ext uri="{FF2B5EF4-FFF2-40B4-BE49-F238E27FC236}">
                <a16:creationId xmlns:a16="http://schemas.microsoft.com/office/drawing/2014/main" id="{901F1985-880F-457E-BED6-D38A21DBE89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14DDFE5-969A-431D-A481-4928547C1940}"/>
              </a:ext>
            </a:extLst>
          </p:cNvPr>
          <p:cNvSpPr>
            <a:spLocks noGrp="1"/>
          </p:cNvSpPr>
          <p:nvPr>
            <p:ph type="sldNum" sz="quarter" idx="12"/>
          </p:nvPr>
        </p:nvSpPr>
        <p:spPr/>
        <p:txBody>
          <a:bodyPr/>
          <a:lstStyle/>
          <a:p>
            <a:fld id="{54D132D3-82CD-4243-B04F-56EF7237F2B9}" type="slidenum">
              <a:rPr lang="he-IL" smtClean="0"/>
              <a:t>‹#›</a:t>
            </a:fld>
            <a:endParaRPr lang="he-IL"/>
          </a:p>
        </p:txBody>
      </p:sp>
    </p:spTree>
    <p:extLst>
      <p:ext uri="{BB962C8B-B14F-4D97-AF65-F5344CB8AC3E}">
        <p14:creationId xmlns:p14="http://schemas.microsoft.com/office/powerpoint/2010/main" val="285153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9D4F8D2-6855-4B9F-BFB4-40D56393E191}"/>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744803E-00C8-42C9-B7E1-45743FCAF0C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79B43AB-602D-4272-9988-7C4CB19C377D}"/>
              </a:ext>
            </a:extLst>
          </p:cNvPr>
          <p:cNvSpPr>
            <a:spLocks noGrp="1"/>
          </p:cNvSpPr>
          <p:nvPr>
            <p:ph type="dt" sz="half" idx="10"/>
          </p:nvPr>
        </p:nvSpPr>
        <p:spPr/>
        <p:txBody>
          <a:bodyPr/>
          <a:lstStyle/>
          <a:p>
            <a:fld id="{90FF5E34-F935-4FFC-A3F2-E7C691340608}" type="datetimeFigureOut">
              <a:rPr lang="he-IL" smtClean="0"/>
              <a:t>ט"ו/שבט/תשפ"ב</a:t>
            </a:fld>
            <a:endParaRPr lang="he-IL"/>
          </a:p>
        </p:txBody>
      </p:sp>
      <p:sp>
        <p:nvSpPr>
          <p:cNvPr id="5" name="מציין מיקום של כותרת תחתונה 4">
            <a:extLst>
              <a:ext uri="{FF2B5EF4-FFF2-40B4-BE49-F238E27FC236}">
                <a16:creationId xmlns:a16="http://schemas.microsoft.com/office/drawing/2014/main" id="{4D462358-3414-4E16-80E8-ED211EE0116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07244A2-7443-4D02-8F81-9F6C81857090}"/>
              </a:ext>
            </a:extLst>
          </p:cNvPr>
          <p:cNvSpPr>
            <a:spLocks noGrp="1"/>
          </p:cNvSpPr>
          <p:nvPr>
            <p:ph type="sldNum" sz="quarter" idx="12"/>
          </p:nvPr>
        </p:nvSpPr>
        <p:spPr/>
        <p:txBody>
          <a:bodyPr/>
          <a:lstStyle/>
          <a:p>
            <a:fld id="{54D132D3-82CD-4243-B04F-56EF7237F2B9}" type="slidenum">
              <a:rPr lang="he-IL" smtClean="0"/>
              <a:t>‹#›</a:t>
            </a:fld>
            <a:endParaRPr lang="he-IL"/>
          </a:p>
        </p:txBody>
      </p:sp>
    </p:spTree>
    <p:extLst>
      <p:ext uri="{BB962C8B-B14F-4D97-AF65-F5344CB8AC3E}">
        <p14:creationId xmlns:p14="http://schemas.microsoft.com/office/powerpoint/2010/main" val="328081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2D16E8-A7D3-457D-88DC-9981F9848C3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4950025-3A98-4010-805A-3BDC48624634}"/>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60F3B29-6E3C-4A04-8158-2C24A3C6E682}"/>
              </a:ext>
            </a:extLst>
          </p:cNvPr>
          <p:cNvSpPr>
            <a:spLocks noGrp="1"/>
          </p:cNvSpPr>
          <p:nvPr>
            <p:ph type="dt" sz="half" idx="10"/>
          </p:nvPr>
        </p:nvSpPr>
        <p:spPr/>
        <p:txBody>
          <a:bodyPr/>
          <a:lstStyle/>
          <a:p>
            <a:fld id="{90FF5E34-F935-4FFC-A3F2-E7C691340608}" type="datetimeFigureOut">
              <a:rPr lang="he-IL" smtClean="0"/>
              <a:t>ט"ו/שבט/תשפ"ב</a:t>
            </a:fld>
            <a:endParaRPr lang="he-IL"/>
          </a:p>
        </p:txBody>
      </p:sp>
      <p:sp>
        <p:nvSpPr>
          <p:cNvPr id="5" name="מציין מיקום של כותרת תחתונה 4">
            <a:extLst>
              <a:ext uri="{FF2B5EF4-FFF2-40B4-BE49-F238E27FC236}">
                <a16:creationId xmlns:a16="http://schemas.microsoft.com/office/drawing/2014/main" id="{53219640-1E94-499C-9BA8-8C234195FE6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683D5E5-C061-409F-BF76-37B5E38C29D6}"/>
              </a:ext>
            </a:extLst>
          </p:cNvPr>
          <p:cNvSpPr>
            <a:spLocks noGrp="1"/>
          </p:cNvSpPr>
          <p:nvPr>
            <p:ph type="sldNum" sz="quarter" idx="12"/>
          </p:nvPr>
        </p:nvSpPr>
        <p:spPr/>
        <p:txBody>
          <a:bodyPr/>
          <a:lstStyle/>
          <a:p>
            <a:fld id="{54D132D3-82CD-4243-B04F-56EF7237F2B9}" type="slidenum">
              <a:rPr lang="he-IL" smtClean="0"/>
              <a:t>‹#›</a:t>
            </a:fld>
            <a:endParaRPr lang="he-IL"/>
          </a:p>
        </p:txBody>
      </p:sp>
    </p:spTree>
    <p:extLst>
      <p:ext uri="{BB962C8B-B14F-4D97-AF65-F5344CB8AC3E}">
        <p14:creationId xmlns:p14="http://schemas.microsoft.com/office/powerpoint/2010/main" val="306877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FF1E213-9EC2-44AD-9D36-5230175CA110}"/>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45D7FD9-62AF-4B62-A658-CF18CBC430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F1064FA8-15D3-4259-AFDD-90553651BC2F}"/>
              </a:ext>
            </a:extLst>
          </p:cNvPr>
          <p:cNvSpPr>
            <a:spLocks noGrp="1"/>
          </p:cNvSpPr>
          <p:nvPr>
            <p:ph type="dt" sz="half" idx="10"/>
          </p:nvPr>
        </p:nvSpPr>
        <p:spPr/>
        <p:txBody>
          <a:bodyPr/>
          <a:lstStyle/>
          <a:p>
            <a:fld id="{90FF5E34-F935-4FFC-A3F2-E7C691340608}" type="datetimeFigureOut">
              <a:rPr lang="he-IL" smtClean="0"/>
              <a:t>ט"ו/שבט/תשפ"ב</a:t>
            </a:fld>
            <a:endParaRPr lang="he-IL"/>
          </a:p>
        </p:txBody>
      </p:sp>
      <p:sp>
        <p:nvSpPr>
          <p:cNvPr id="5" name="מציין מיקום של כותרת תחתונה 4">
            <a:extLst>
              <a:ext uri="{FF2B5EF4-FFF2-40B4-BE49-F238E27FC236}">
                <a16:creationId xmlns:a16="http://schemas.microsoft.com/office/drawing/2014/main" id="{3EE8CC78-5A9F-4D46-883E-ED0CB8F8789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7609FC7-6DDF-46AC-852E-8A78EB2E6EE7}"/>
              </a:ext>
            </a:extLst>
          </p:cNvPr>
          <p:cNvSpPr>
            <a:spLocks noGrp="1"/>
          </p:cNvSpPr>
          <p:nvPr>
            <p:ph type="sldNum" sz="quarter" idx="12"/>
          </p:nvPr>
        </p:nvSpPr>
        <p:spPr/>
        <p:txBody>
          <a:bodyPr/>
          <a:lstStyle/>
          <a:p>
            <a:fld id="{54D132D3-82CD-4243-B04F-56EF7237F2B9}" type="slidenum">
              <a:rPr lang="he-IL" smtClean="0"/>
              <a:t>‹#›</a:t>
            </a:fld>
            <a:endParaRPr lang="he-IL"/>
          </a:p>
        </p:txBody>
      </p:sp>
    </p:spTree>
    <p:extLst>
      <p:ext uri="{BB962C8B-B14F-4D97-AF65-F5344CB8AC3E}">
        <p14:creationId xmlns:p14="http://schemas.microsoft.com/office/powerpoint/2010/main" val="1088805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CF65D8-CF87-4512-B763-AC694281E07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6EFAD2D-B2F3-49AD-BD39-0EE695638262}"/>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71BE0F5D-B4CA-4116-A5B1-43FF3658C0F7}"/>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D26CD92D-7697-442D-9451-34F9D622F9B8}"/>
              </a:ext>
            </a:extLst>
          </p:cNvPr>
          <p:cNvSpPr>
            <a:spLocks noGrp="1"/>
          </p:cNvSpPr>
          <p:nvPr>
            <p:ph type="dt" sz="half" idx="10"/>
          </p:nvPr>
        </p:nvSpPr>
        <p:spPr/>
        <p:txBody>
          <a:bodyPr/>
          <a:lstStyle/>
          <a:p>
            <a:fld id="{90FF5E34-F935-4FFC-A3F2-E7C691340608}" type="datetimeFigureOut">
              <a:rPr lang="he-IL" smtClean="0"/>
              <a:t>ט"ו/שבט/תשפ"ב</a:t>
            </a:fld>
            <a:endParaRPr lang="he-IL"/>
          </a:p>
        </p:txBody>
      </p:sp>
      <p:sp>
        <p:nvSpPr>
          <p:cNvPr id="6" name="מציין מיקום של כותרת תחתונה 5">
            <a:extLst>
              <a:ext uri="{FF2B5EF4-FFF2-40B4-BE49-F238E27FC236}">
                <a16:creationId xmlns:a16="http://schemas.microsoft.com/office/drawing/2014/main" id="{36959235-F8E3-499D-9A79-3A8FFB11E84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CBE2021-DAB7-4180-B678-323F91BDFA6C}"/>
              </a:ext>
            </a:extLst>
          </p:cNvPr>
          <p:cNvSpPr>
            <a:spLocks noGrp="1"/>
          </p:cNvSpPr>
          <p:nvPr>
            <p:ph type="sldNum" sz="quarter" idx="12"/>
          </p:nvPr>
        </p:nvSpPr>
        <p:spPr/>
        <p:txBody>
          <a:bodyPr/>
          <a:lstStyle/>
          <a:p>
            <a:fld id="{54D132D3-82CD-4243-B04F-56EF7237F2B9}" type="slidenum">
              <a:rPr lang="he-IL" smtClean="0"/>
              <a:t>‹#›</a:t>
            </a:fld>
            <a:endParaRPr lang="he-IL"/>
          </a:p>
        </p:txBody>
      </p:sp>
    </p:spTree>
    <p:extLst>
      <p:ext uri="{BB962C8B-B14F-4D97-AF65-F5344CB8AC3E}">
        <p14:creationId xmlns:p14="http://schemas.microsoft.com/office/powerpoint/2010/main" val="144710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465431-5FC6-4285-97AA-906B9FBD46B9}"/>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2852C43-1253-4877-829E-43C903171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A9C6A70F-4D17-41B5-BDA0-05787ED44929}"/>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B4F1F9F6-F1A1-4859-9B7D-01C445741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C5D54F1-B95F-4B74-ACD4-510EC24AE9F4}"/>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72599D6B-7CD5-45A2-BBD5-7034E544DFD3}"/>
              </a:ext>
            </a:extLst>
          </p:cNvPr>
          <p:cNvSpPr>
            <a:spLocks noGrp="1"/>
          </p:cNvSpPr>
          <p:nvPr>
            <p:ph type="dt" sz="half" idx="10"/>
          </p:nvPr>
        </p:nvSpPr>
        <p:spPr/>
        <p:txBody>
          <a:bodyPr/>
          <a:lstStyle/>
          <a:p>
            <a:fld id="{90FF5E34-F935-4FFC-A3F2-E7C691340608}" type="datetimeFigureOut">
              <a:rPr lang="he-IL" smtClean="0"/>
              <a:t>ט"ו/שבט/תשפ"ב</a:t>
            </a:fld>
            <a:endParaRPr lang="he-IL"/>
          </a:p>
        </p:txBody>
      </p:sp>
      <p:sp>
        <p:nvSpPr>
          <p:cNvPr id="8" name="מציין מיקום של כותרת תחתונה 7">
            <a:extLst>
              <a:ext uri="{FF2B5EF4-FFF2-40B4-BE49-F238E27FC236}">
                <a16:creationId xmlns:a16="http://schemas.microsoft.com/office/drawing/2014/main" id="{ADB5C2A3-27CF-4801-8BAE-63326C1A8F01}"/>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C72EB88-7A4E-48FB-89BC-6447941CC539}"/>
              </a:ext>
            </a:extLst>
          </p:cNvPr>
          <p:cNvSpPr>
            <a:spLocks noGrp="1"/>
          </p:cNvSpPr>
          <p:nvPr>
            <p:ph type="sldNum" sz="quarter" idx="12"/>
          </p:nvPr>
        </p:nvSpPr>
        <p:spPr/>
        <p:txBody>
          <a:bodyPr/>
          <a:lstStyle/>
          <a:p>
            <a:fld id="{54D132D3-82CD-4243-B04F-56EF7237F2B9}" type="slidenum">
              <a:rPr lang="he-IL" smtClean="0"/>
              <a:t>‹#›</a:t>
            </a:fld>
            <a:endParaRPr lang="he-IL"/>
          </a:p>
        </p:txBody>
      </p:sp>
    </p:spTree>
    <p:extLst>
      <p:ext uri="{BB962C8B-B14F-4D97-AF65-F5344CB8AC3E}">
        <p14:creationId xmlns:p14="http://schemas.microsoft.com/office/powerpoint/2010/main" val="343953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4C3CE64-6D4D-4F52-AC5F-854188A1737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F0DCBA7C-296F-441F-ADB4-29DDBAFB9855}"/>
              </a:ext>
            </a:extLst>
          </p:cNvPr>
          <p:cNvSpPr>
            <a:spLocks noGrp="1"/>
          </p:cNvSpPr>
          <p:nvPr>
            <p:ph type="dt" sz="half" idx="10"/>
          </p:nvPr>
        </p:nvSpPr>
        <p:spPr/>
        <p:txBody>
          <a:bodyPr/>
          <a:lstStyle/>
          <a:p>
            <a:fld id="{90FF5E34-F935-4FFC-A3F2-E7C691340608}" type="datetimeFigureOut">
              <a:rPr lang="he-IL" smtClean="0"/>
              <a:t>ט"ו/שבט/תשפ"ב</a:t>
            </a:fld>
            <a:endParaRPr lang="he-IL"/>
          </a:p>
        </p:txBody>
      </p:sp>
      <p:sp>
        <p:nvSpPr>
          <p:cNvPr id="4" name="מציין מיקום של כותרת תחתונה 3">
            <a:extLst>
              <a:ext uri="{FF2B5EF4-FFF2-40B4-BE49-F238E27FC236}">
                <a16:creationId xmlns:a16="http://schemas.microsoft.com/office/drawing/2014/main" id="{1C2AEACA-D603-488E-8799-1E06A3477DA2}"/>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211F280E-8BD6-424C-A426-1C67A841E5A5}"/>
              </a:ext>
            </a:extLst>
          </p:cNvPr>
          <p:cNvSpPr>
            <a:spLocks noGrp="1"/>
          </p:cNvSpPr>
          <p:nvPr>
            <p:ph type="sldNum" sz="quarter" idx="12"/>
          </p:nvPr>
        </p:nvSpPr>
        <p:spPr/>
        <p:txBody>
          <a:bodyPr/>
          <a:lstStyle/>
          <a:p>
            <a:fld id="{54D132D3-82CD-4243-B04F-56EF7237F2B9}" type="slidenum">
              <a:rPr lang="he-IL" smtClean="0"/>
              <a:t>‹#›</a:t>
            </a:fld>
            <a:endParaRPr lang="he-IL"/>
          </a:p>
        </p:txBody>
      </p:sp>
    </p:spTree>
    <p:extLst>
      <p:ext uri="{BB962C8B-B14F-4D97-AF65-F5344CB8AC3E}">
        <p14:creationId xmlns:p14="http://schemas.microsoft.com/office/powerpoint/2010/main" val="348295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C5468778-DE68-47C6-BBBD-97A1ED945CDC}"/>
              </a:ext>
            </a:extLst>
          </p:cNvPr>
          <p:cNvSpPr>
            <a:spLocks noGrp="1"/>
          </p:cNvSpPr>
          <p:nvPr>
            <p:ph type="dt" sz="half" idx="10"/>
          </p:nvPr>
        </p:nvSpPr>
        <p:spPr/>
        <p:txBody>
          <a:bodyPr/>
          <a:lstStyle/>
          <a:p>
            <a:fld id="{90FF5E34-F935-4FFC-A3F2-E7C691340608}" type="datetimeFigureOut">
              <a:rPr lang="he-IL" smtClean="0"/>
              <a:t>ט"ו/שבט/תשפ"ב</a:t>
            </a:fld>
            <a:endParaRPr lang="he-IL"/>
          </a:p>
        </p:txBody>
      </p:sp>
      <p:sp>
        <p:nvSpPr>
          <p:cNvPr id="3" name="מציין מיקום של כותרת תחתונה 2">
            <a:extLst>
              <a:ext uri="{FF2B5EF4-FFF2-40B4-BE49-F238E27FC236}">
                <a16:creationId xmlns:a16="http://schemas.microsoft.com/office/drawing/2014/main" id="{48FC1FAB-7564-4F31-B772-84F747B1674A}"/>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82FDE1B3-7E9A-4FD5-BBCF-96BFA457BF6A}"/>
              </a:ext>
            </a:extLst>
          </p:cNvPr>
          <p:cNvSpPr>
            <a:spLocks noGrp="1"/>
          </p:cNvSpPr>
          <p:nvPr>
            <p:ph type="sldNum" sz="quarter" idx="12"/>
          </p:nvPr>
        </p:nvSpPr>
        <p:spPr/>
        <p:txBody>
          <a:bodyPr/>
          <a:lstStyle/>
          <a:p>
            <a:fld id="{54D132D3-82CD-4243-B04F-56EF7237F2B9}" type="slidenum">
              <a:rPr lang="he-IL" smtClean="0"/>
              <a:t>‹#›</a:t>
            </a:fld>
            <a:endParaRPr lang="he-IL"/>
          </a:p>
        </p:txBody>
      </p:sp>
    </p:spTree>
    <p:extLst>
      <p:ext uri="{BB962C8B-B14F-4D97-AF65-F5344CB8AC3E}">
        <p14:creationId xmlns:p14="http://schemas.microsoft.com/office/powerpoint/2010/main" val="148792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246E44-C099-4420-A0D1-E7707B7B3E17}"/>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059A3F9-EA57-4DD5-B382-60BC5F3F7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FC43356D-84B2-44DB-8339-50FC5722F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9CD1538-0343-4053-B1E8-51F13C9B6374}"/>
              </a:ext>
            </a:extLst>
          </p:cNvPr>
          <p:cNvSpPr>
            <a:spLocks noGrp="1"/>
          </p:cNvSpPr>
          <p:nvPr>
            <p:ph type="dt" sz="half" idx="10"/>
          </p:nvPr>
        </p:nvSpPr>
        <p:spPr/>
        <p:txBody>
          <a:bodyPr/>
          <a:lstStyle/>
          <a:p>
            <a:fld id="{90FF5E34-F935-4FFC-A3F2-E7C691340608}" type="datetimeFigureOut">
              <a:rPr lang="he-IL" smtClean="0"/>
              <a:t>ט"ו/שבט/תשפ"ב</a:t>
            </a:fld>
            <a:endParaRPr lang="he-IL"/>
          </a:p>
        </p:txBody>
      </p:sp>
      <p:sp>
        <p:nvSpPr>
          <p:cNvPr id="6" name="מציין מיקום של כותרת תחתונה 5">
            <a:extLst>
              <a:ext uri="{FF2B5EF4-FFF2-40B4-BE49-F238E27FC236}">
                <a16:creationId xmlns:a16="http://schemas.microsoft.com/office/drawing/2014/main" id="{A9F10C0A-83A7-4433-99FD-13E16B74D21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B1B14A3-432A-4CC9-A286-1131F691C1C3}"/>
              </a:ext>
            </a:extLst>
          </p:cNvPr>
          <p:cNvSpPr>
            <a:spLocks noGrp="1"/>
          </p:cNvSpPr>
          <p:nvPr>
            <p:ph type="sldNum" sz="quarter" idx="12"/>
          </p:nvPr>
        </p:nvSpPr>
        <p:spPr/>
        <p:txBody>
          <a:bodyPr/>
          <a:lstStyle/>
          <a:p>
            <a:fld id="{54D132D3-82CD-4243-B04F-56EF7237F2B9}" type="slidenum">
              <a:rPr lang="he-IL" smtClean="0"/>
              <a:t>‹#›</a:t>
            </a:fld>
            <a:endParaRPr lang="he-IL"/>
          </a:p>
        </p:txBody>
      </p:sp>
    </p:spTree>
    <p:extLst>
      <p:ext uri="{BB962C8B-B14F-4D97-AF65-F5344CB8AC3E}">
        <p14:creationId xmlns:p14="http://schemas.microsoft.com/office/powerpoint/2010/main" val="68097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FCE941-24EB-448D-8BB5-061C5FA30F2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8FF5770-EC5E-4356-9165-59013A8A6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FBCDB3F-3A02-4417-ADF8-82BCD57D9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0ECA336-3CDB-4EB8-BE66-3E0776AC87CC}"/>
              </a:ext>
            </a:extLst>
          </p:cNvPr>
          <p:cNvSpPr>
            <a:spLocks noGrp="1"/>
          </p:cNvSpPr>
          <p:nvPr>
            <p:ph type="dt" sz="half" idx="10"/>
          </p:nvPr>
        </p:nvSpPr>
        <p:spPr/>
        <p:txBody>
          <a:bodyPr/>
          <a:lstStyle/>
          <a:p>
            <a:fld id="{90FF5E34-F935-4FFC-A3F2-E7C691340608}" type="datetimeFigureOut">
              <a:rPr lang="he-IL" smtClean="0"/>
              <a:t>ט"ו/שבט/תשפ"ב</a:t>
            </a:fld>
            <a:endParaRPr lang="he-IL"/>
          </a:p>
        </p:txBody>
      </p:sp>
      <p:sp>
        <p:nvSpPr>
          <p:cNvPr id="6" name="מציין מיקום של כותרת תחתונה 5">
            <a:extLst>
              <a:ext uri="{FF2B5EF4-FFF2-40B4-BE49-F238E27FC236}">
                <a16:creationId xmlns:a16="http://schemas.microsoft.com/office/drawing/2014/main" id="{0BA1C07E-3B5E-4185-8E9E-04D1F8BD57C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B4DBC8B-1A7D-4AD0-AB97-54EF32641298}"/>
              </a:ext>
            </a:extLst>
          </p:cNvPr>
          <p:cNvSpPr>
            <a:spLocks noGrp="1"/>
          </p:cNvSpPr>
          <p:nvPr>
            <p:ph type="sldNum" sz="quarter" idx="12"/>
          </p:nvPr>
        </p:nvSpPr>
        <p:spPr/>
        <p:txBody>
          <a:bodyPr/>
          <a:lstStyle/>
          <a:p>
            <a:fld id="{54D132D3-82CD-4243-B04F-56EF7237F2B9}" type="slidenum">
              <a:rPr lang="he-IL" smtClean="0"/>
              <a:t>‹#›</a:t>
            </a:fld>
            <a:endParaRPr lang="he-IL"/>
          </a:p>
        </p:txBody>
      </p:sp>
    </p:spTree>
    <p:extLst>
      <p:ext uri="{BB962C8B-B14F-4D97-AF65-F5344CB8AC3E}">
        <p14:creationId xmlns:p14="http://schemas.microsoft.com/office/powerpoint/2010/main" val="42975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CAAA89B7-66FE-4DBE-98E1-85DFAE5639D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370E9529-18EA-4BFE-9CED-E14F63F88770}"/>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16ED654-4D30-4B09-A549-7346BE1A3D2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0FF5E34-F935-4FFC-A3F2-E7C691340608}" type="datetimeFigureOut">
              <a:rPr lang="he-IL" smtClean="0"/>
              <a:t>ט"ו/שבט/תשפ"ב</a:t>
            </a:fld>
            <a:endParaRPr lang="he-IL"/>
          </a:p>
        </p:txBody>
      </p:sp>
      <p:sp>
        <p:nvSpPr>
          <p:cNvPr id="5" name="מציין מיקום של כותרת תחתונה 4">
            <a:extLst>
              <a:ext uri="{FF2B5EF4-FFF2-40B4-BE49-F238E27FC236}">
                <a16:creationId xmlns:a16="http://schemas.microsoft.com/office/drawing/2014/main" id="{D350354E-2CF7-436B-A2EE-45C7744EB1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B0DE3E9-5146-49D6-ABF9-BE5CAD7FC0E5}"/>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4D132D3-82CD-4243-B04F-56EF7237F2B9}" type="slidenum">
              <a:rPr lang="he-IL" smtClean="0"/>
              <a:t>‹#›</a:t>
            </a:fld>
            <a:endParaRPr lang="he-IL"/>
          </a:p>
        </p:txBody>
      </p:sp>
    </p:spTree>
    <p:extLst>
      <p:ext uri="{BB962C8B-B14F-4D97-AF65-F5344CB8AC3E}">
        <p14:creationId xmlns:p14="http://schemas.microsoft.com/office/powerpoint/2010/main" val="786923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1524000" y="368300"/>
            <a:ext cx="9144000" cy="774700"/>
          </a:xfrm>
        </p:spPr>
        <p:txBody>
          <a:bodyPr>
            <a:normAutofit fontScale="90000"/>
          </a:bodyPr>
          <a:lstStyle/>
          <a:p>
            <a:r>
              <a:rPr lang="en-US" b="1" dirty="0"/>
              <a:t>Presentation Diagram</a:t>
            </a:r>
            <a:endParaRPr lang="he-IL" b="1" dirty="0"/>
          </a:p>
        </p:txBody>
      </p:sp>
      <p:sp>
        <p:nvSpPr>
          <p:cNvPr id="5" name="תיבת טקסט 4">
            <a:extLst>
              <a:ext uri="{FF2B5EF4-FFF2-40B4-BE49-F238E27FC236}">
                <a16:creationId xmlns:a16="http://schemas.microsoft.com/office/drawing/2014/main" id="{EAEE50E4-57E9-436D-8EE1-8BEB467FD98F}"/>
              </a:ext>
            </a:extLst>
          </p:cNvPr>
          <p:cNvSpPr txBox="1"/>
          <p:nvPr/>
        </p:nvSpPr>
        <p:spPr>
          <a:xfrm>
            <a:off x="1494972" y="1923534"/>
            <a:ext cx="9029700" cy="2585323"/>
          </a:xfrm>
          <a:prstGeom prst="rect">
            <a:avLst/>
          </a:prstGeom>
          <a:noFill/>
          <a:ln>
            <a:solidFill>
              <a:schemeClr val="tx1"/>
            </a:solidFill>
          </a:ln>
        </p:spPr>
        <p:txBody>
          <a:bodyPr wrap="square" rtlCol="1">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4" name="תיבת טקסט 3">
            <a:extLst>
              <a:ext uri="{FF2B5EF4-FFF2-40B4-BE49-F238E27FC236}">
                <a16:creationId xmlns:a16="http://schemas.microsoft.com/office/drawing/2014/main" id="{1DEB506B-0709-42CB-A813-F683F3C3372E}"/>
              </a:ext>
            </a:extLst>
          </p:cNvPr>
          <p:cNvSpPr txBox="1"/>
          <p:nvPr/>
        </p:nvSpPr>
        <p:spPr>
          <a:xfrm>
            <a:off x="3031214" y="2212514"/>
            <a:ext cx="2725963" cy="461665"/>
          </a:xfrm>
          <a:prstGeom prst="rect">
            <a:avLst/>
          </a:prstGeom>
          <a:solidFill>
            <a:srgbClr val="FFFF00"/>
          </a:solidFill>
          <a:ln>
            <a:solidFill>
              <a:schemeClr val="accent1"/>
            </a:solidFill>
          </a:ln>
        </p:spPr>
        <p:txBody>
          <a:bodyPr wrap="square" rtlCol="1">
            <a:spAutoFit/>
          </a:bodyPr>
          <a:lstStyle/>
          <a:p>
            <a:pPr algn="ctr"/>
            <a:r>
              <a:rPr lang="en-US" sz="2400" dirty="0"/>
              <a:t>Introduction</a:t>
            </a:r>
            <a:endParaRPr lang="he-IL" dirty="0"/>
          </a:p>
        </p:txBody>
      </p:sp>
      <p:sp>
        <p:nvSpPr>
          <p:cNvPr id="6" name="תיבת טקסט 5">
            <a:extLst>
              <a:ext uri="{FF2B5EF4-FFF2-40B4-BE49-F238E27FC236}">
                <a16:creationId xmlns:a16="http://schemas.microsoft.com/office/drawing/2014/main" id="{B94FB2D7-8726-4771-BCDD-F5700C085D89}"/>
              </a:ext>
            </a:extLst>
          </p:cNvPr>
          <p:cNvSpPr txBox="1"/>
          <p:nvPr/>
        </p:nvSpPr>
        <p:spPr>
          <a:xfrm>
            <a:off x="6434822" y="2212516"/>
            <a:ext cx="2725964" cy="461665"/>
          </a:xfrm>
          <a:prstGeom prst="rect">
            <a:avLst/>
          </a:prstGeom>
          <a:noFill/>
          <a:ln>
            <a:solidFill>
              <a:schemeClr val="accent1"/>
            </a:solidFill>
          </a:ln>
        </p:spPr>
        <p:txBody>
          <a:bodyPr wrap="square" rtlCol="1">
            <a:spAutoFit/>
          </a:bodyPr>
          <a:lstStyle/>
          <a:p>
            <a:pPr algn="ctr"/>
            <a:r>
              <a:rPr lang="en-US" sz="2400" dirty="0"/>
              <a:t>Preliminary material</a:t>
            </a:r>
            <a:endParaRPr lang="he-IL" dirty="0"/>
          </a:p>
        </p:txBody>
      </p:sp>
      <p:sp>
        <p:nvSpPr>
          <p:cNvPr id="7" name="תיבת טקסט 6">
            <a:extLst>
              <a:ext uri="{FF2B5EF4-FFF2-40B4-BE49-F238E27FC236}">
                <a16:creationId xmlns:a16="http://schemas.microsoft.com/office/drawing/2014/main" id="{3D715E7D-FAE0-4776-AE99-CFD59D7A554B}"/>
              </a:ext>
            </a:extLst>
          </p:cNvPr>
          <p:cNvSpPr txBox="1"/>
          <p:nvPr/>
        </p:nvSpPr>
        <p:spPr>
          <a:xfrm>
            <a:off x="3031214" y="3045558"/>
            <a:ext cx="2725963" cy="461665"/>
          </a:xfrm>
          <a:prstGeom prst="rect">
            <a:avLst/>
          </a:prstGeom>
          <a:noFill/>
          <a:ln>
            <a:solidFill>
              <a:schemeClr val="accent1"/>
            </a:solidFill>
          </a:ln>
        </p:spPr>
        <p:txBody>
          <a:bodyPr wrap="square" rtlCol="1">
            <a:spAutoFit/>
          </a:bodyPr>
          <a:lstStyle/>
          <a:p>
            <a:pPr algn="ctr"/>
            <a:r>
              <a:rPr lang="en-US" sz="2400" dirty="0"/>
              <a:t>Main contribution</a:t>
            </a:r>
          </a:p>
        </p:txBody>
      </p:sp>
      <p:sp>
        <p:nvSpPr>
          <p:cNvPr id="8" name="תיבת טקסט 7">
            <a:extLst>
              <a:ext uri="{FF2B5EF4-FFF2-40B4-BE49-F238E27FC236}">
                <a16:creationId xmlns:a16="http://schemas.microsoft.com/office/drawing/2014/main" id="{D153C448-9E85-4513-AD04-73E13AA550FD}"/>
              </a:ext>
            </a:extLst>
          </p:cNvPr>
          <p:cNvSpPr txBox="1"/>
          <p:nvPr/>
        </p:nvSpPr>
        <p:spPr>
          <a:xfrm>
            <a:off x="6434823" y="3045558"/>
            <a:ext cx="2725963" cy="461665"/>
          </a:xfrm>
          <a:prstGeom prst="rect">
            <a:avLst/>
          </a:prstGeom>
          <a:noFill/>
          <a:ln>
            <a:solidFill>
              <a:schemeClr val="accent1"/>
            </a:solidFill>
          </a:ln>
        </p:spPr>
        <p:txBody>
          <a:bodyPr wrap="square" rtlCol="1">
            <a:spAutoFit/>
          </a:bodyPr>
          <a:lstStyle/>
          <a:p>
            <a:pPr algn="ctr"/>
            <a:r>
              <a:rPr lang="en-US" sz="2400" dirty="0"/>
              <a:t>Implementation</a:t>
            </a:r>
            <a:endParaRPr lang="he-IL" dirty="0"/>
          </a:p>
        </p:txBody>
      </p:sp>
      <p:sp>
        <p:nvSpPr>
          <p:cNvPr id="12" name="תיבת טקסט 11">
            <a:extLst>
              <a:ext uri="{FF2B5EF4-FFF2-40B4-BE49-F238E27FC236}">
                <a16:creationId xmlns:a16="http://schemas.microsoft.com/office/drawing/2014/main" id="{A5FEBFBE-BA75-4A71-9264-913F41B67CD3}"/>
              </a:ext>
            </a:extLst>
          </p:cNvPr>
          <p:cNvSpPr txBox="1"/>
          <p:nvPr/>
        </p:nvSpPr>
        <p:spPr>
          <a:xfrm>
            <a:off x="4733018" y="3878599"/>
            <a:ext cx="2725964" cy="461665"/>
          </a:xfrm>
          <a:prstGeom prst="rect">
            <a:avLst/>
          </a:prstGeom>
          <a:noFill/>
          <a:ln>
            <a:solidFill>
              <a:schemeClr val="accent1"/>
            </a:solidFill>
          </a:ln>
        </p:spPr>
        <p:txBody>
          <a:bodyPr wrap="square" rtlCol="1">
            <a:spAutoFit/>
          </a:bodyPr>
          <a:lstStyle/>
          <a:p>
            <a:pPr algn="ctr"/>
            <a:r>
              <a:rPr lang="en-US" sz="2400" dirty="0"/>
              <a:t>Conclusions</a:t>
            </a:r>
            <a:endParaRPr lang="he-IL" dirty="0"/>
          </a:p>
        </p:txBody>
      </p:sp>
    </p:spTree>
    <p:extLst>
      <p:ext uri="{BB962C8B-B14F-4D97-AF65-F5344CB8AC3E}">
        <p14:creationId xmlns:p14="http://schemas.microsoft.com/office/powerpoint/2010/main" val="1780004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1524000" y="1136396"/>
            <a:ext cx="9144000" cy="774700"/>
          </a:xfrm>
        </p:spPr>
        <p:txBody>
          <a:bodyPr>
            <a:normAutofit fontScale="90000"/>
          </a:bodyPr>
          <a:lstStyle/>
          <a:p>
            <a:r>
              <a:rPr lang="en-US" b="1" dirty="0"/>
              <a:t>OBJECT MEASUREMENTS VIA DEEP LEARNING</a:t>
            </a:r>
            <a:endParaRPr lang="he-IL" b="1" dirty="0"/>
          </a:p>
        </p:txBody>
      </p:sp>
      <p:sp>
        <p:nvSpPr>
          <p:cNvPr id="4" name="תיבת טקסט 3">
            <a:extLst>
              <a:ext uri="{FF2B5EF4-FFF2-40B4-BE49-F238E27FC236}">
                <a16:creationId xmlns:a16="http://schemas.microsoft.com/office/drawing/2014/main" id="{C5F35C50-5F38-4741-AB06-F5391A1DCB63}"/>
              </a:ext>
            </a:extLst>
          </p:cNvPr>
          <p:cNvSpPr txBox="1"/>
          <p:nvPr/>
        </p:nvSpPr>
        <p:spPr>
          <a:xfrm>
            <a:off x="1007706" y="1911096"/>
            <a:ext cx="10077061" cy="1938992"/>
          </a:xfrm>
          <a:prstGeom prst="rect">
            <a:avLst/>
          </a:prstGeom>
          <a:noFill/>
        </p:spPr>
        <p:txBody>
          <a:bodyPr wrap="square" rtlCol="1">
            <a:spAutoFit/>
          </a:bodyPr>
          <a:lstStyle/>
          <a:p>
            <a:pPr algn="l" rtl="0"/>
            <a:r>
              <a:rPr lang="en-US" sz="2400" dirty="0"/>
              <a:t>Object SLAM with deep learning object detection has two major challenges:</a:t>
            </a:r>
          </a:p>
          <a:p>
            <a:pPr marL="800100" lvl="1" indent="-342900" algn="l" rtl="0">
              <a:buFont typeface="Arial" panose="020B0604020202020204" pitchFamily="34" charset="0"/>
              <a:buChar char="•"/>
            </a:pPr>
            <a:r>
              <a:rPr lang="en-US" sz="2400" dirty="0"/>
              <a:t>Multiple instances of the same object class.</a:t>
            </a:r>
          </a:p>
          <a:p>
            <a:pPr marL="800100" lvl="1" indent="-342900" algn="l" rtl="0">
              <a:buFont typeface="Arial" panose="020B0604020202020204" pitchFamily="34" charset="0"/>
              <a:buChar char="•"/>
            </a:pPr>
            <a:r>
              <a:rPr lang="en-US" sz="2400" dirty="0"/>
              <a:t>High false positive rates.</a:t>
            </a:r>
          </a:p>
          <a:p>
            <a:pPr algn="l" rtl="0"/>
            <a:r>
              <a:rPr lang="en-US" sz="2400" dirty="0"/>
              <a:t>Standard </a:t>
            </a:r>
            <a:r>
              <a:rPr lang="en-US" sz="2400" dirty="0" err="1"/>
              <a:t>posegraph</a:t>
            </a:r>
            <a:r>
              <a:rPr lang="en-US" sz="2400" dirty="0"/>
              <a:t> SLAM algorithms can only optimize poses with exact data association, such as g2o, </a:t>
            </a:r>
            <a:r>
              <a:rPr lang="en-US" sz="2400" dirty="0" err="1"/>
              <a:t>isam</a:t>
            </a:r>
            <a:r>
              <a:rPr lang="en-US" sz="2400" dirty="0"/>
              <a:t>, </a:t>
            </a:r>
            <a:r>
              <a:rPr lang="en-US" sz="2400" dirty="0" err="1"/>
              <a:t>gtsm</a:t>
            </a:r>
            <a:r>
              <a:rPr lang="en-US" sz="2400" dirty="0"/>
              <a:t>.</a:t>
            </a:r>
          </a:p>
        </p:txBody>
      </p:sp>
    </p:spTree>
    <p:extLst>
      <p:ext uri="{BB962C8B-B14F-4D97-AF65-F5344CB8AC3E}">
        <p14:creationId xmlns:p14="http://schemas.microsoft.com/office/powerpoint/2010/main" val="291890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1524000" y="368300"/>
            <a:ext cx="9144000" cy="774700"/>
          </a:xfrm>
        </p:spPr>
        <p:txBody>
          <a:bodyPr>
            <a:normAutofit fontScale="90000"/>
          </a:bodyPr>
          <a:lstStyle/>
          <a:p>
            <a:r>
              <a:rPr lang="en-US" b="1" dirty="0"/>
              <a:t>Algorithm</a:t>
            </a:r>
            <a:endParaRPr lang="he-IL" b="1" dirty="0"/>
          </a:p>
        </p:txBody>
      </p:sp>
      <p:pic>
        <p:nvPicPr>
          <p:cNvPr id="3" name="תמונה 2">
            <a:extLst>
              <a:ext uri="{FF2B5EF4-FFF2-40B4-BE49-F238E27FC236}">
                <a16:creationId xmlns:a16="http://schemas.microsoft.com/office/drawing/2014/main" id="{C4996B55-1D80-432E-9E7A-FE4905E5B36A}"/>
              </a:ext>
            </a:extLst>
          </p:cNvPr>
          <p:cNvPicPr>
            <a:picLocks noChangeAspect="1"/>
          </p:cNvPicPr>
          <p:nvPr/>
        </p:nvPicPr>
        <p:blipFill>
          <a:blip r:embed="rId2"/>
          <a:stretch>
            <a:fillRect/>
          </a:stretch>
        </p:blipFill>
        <p:spPr>
          <a:xfrm>
            <a:off x="610086" y="1143000"/>
            <a:ext cx="4067175" cy="5000625"/>
          </a:xfrm>
          <a:prstGeom prst="rect">
            <a:avLst/>
          </a:prstGeom>
        </p:spPr>
      </p:pic>
    </p:spTree>
    <p:extLst>
      <p:ext uri="{BB962C8B-B14F-4D97-AF65-F5344CB8AC3E}">
        <p14:creationId xmlns:p14="http://schemas.microsoft.com/office/powerpoint/2010/main" val="4145371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1524000" y="368300"/>
            <a:ext cx="9144000" cy="774700"/>
          </a:xfrm>
        </p:spPr>
        <p:txBody>
          <a:bodyPr>
            <a:normAutofit fontScale="90000"/>
          </a:bodyPr>
          <a:lstStyle/>
          <a:p>
            <a:r>
              <a:rPr lang="en-US" b="1" dirty="0"/>
              <a:t>EXPERIMENT</a:t>
            </a:r>
            <a:endParaRPr lang="he-IL" b="1" dirty="0"/>
          </a:p>
        </p:txBody>
      </p:sp>
    </p:spTree>
    <p:extLst>
      <p:ext uri="{BB962C8B-B14F-4D97-AF65-F5344CB8AC3E}">
        <p14:creationId xmlns:p14="http://schemas.microsoft.com/office/powerpoint/2010/main" val="42787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1524000" y="368300"/>
            <a:ext cx="9144000" cy="774700"/>
          </a:xfrm>
        </p:spPr>
        <p:txBody>
          <a:bodyPr>
            <a:normAutofit fontScale="90000"/>
          </a:bodyPr>
          <a:lstStyle/>
          <a:p>
            <a:r>
              <a:rPr lang="en-US" b="1" dirty="0"/>
              <a:t>CONCLUSION</a:t>
            </a:r>
            <a:endParaRPr lang="he-IL" b="1" dirty="0"/>
          </a:p>
        </p:txBody>
      </p:sp>
    </p:spTree>
    <p:extLst>
      <p:ext uri="{BB962C8B-B14F-4D97-AF65-F5344CB8AC3E}">
        <p14:creationId xmlns:p14="http://schemas.microsoft.com/office/powerpoint/2010/main" val="127953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1524000" y="368300"/>
            <a:ext cx="9144000" cy="774700"/>
          </a:xfrm>
        </p:spPr>
        <p:txBody>
          <a:bodyPr>
            <a:normAutofit fontScale="90000"/>
          </a:bodyPr>
          <a:lstStyle/>
          <a:p>
            <a:r>
              <a:rPr lang="en-US" b="1" dirty="0"/>
              <a:t>Presentation Diagram</a:t>
            </a:r>
            <a:endParaRPr lang="he-IL" b="1" dirty="0"/>
          </a:p>
        </p:txBody>
      </p:sp>
      <p:sp>
        <p:nvSpPr>
          <p:cNvPr id="5" name="תיבת טקסט 4">
            <a:extLst>
              <a:ext uri="{FF2B5EF4-FFF2-40B4-BE49-F238E27FC236}">
                <a16:creationId xmlns:a16="http://schemas.microsoft.com/office/drawing/2014/main" id="{EAEE50E4-57E9-436D-8EE1-8BEB467FD98F}"/>
              </a:ext>
            </a:extLst>
          </p:cNvPr>
          <p:cNvSpPr txBox="1"/>
          <p:nvPr/>
        </p:nvSpPr>
        <p:spPr>
          <a:xfrm>
            <a:off x="1494972" y="1923534"/>
            <a:ext cx="9029700" cy="2585323"/>
          </a:xfrm>
          <a:prstGeom prst="rect">
            <a:avLst/>
          </a:prstGeom>
          <a:noFill/>
          <a:ln>
            <a:solidFill>
              <a:schemeClr val="tx1"/>
            </a:solidFill>
          </a:ln>
        </p:spPr>
        <p:txBody>
          <a:bodyPr wrap="square" rtlCol="1">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4" name="תיבת טקסט 3">
            <a:extLst>
              <a:ext uri="{FF2B5EF4-FFF2-40B4-BE49-F238E27FC236}">
                <a16:creationId xmlns:a16="http://schemas.microsoft.com/office/drawing/2014/main" id="{1DEB506B-0709-42CB-A813-F683F3C3372E}"/>
              </a:ext>
            </a:extLst>
          </p:cNvPr>
          <p:cNvSpPr txBox="1"/>
          <p:nvPr/>
        </p:nvSpPr>
        <p:spPr>
          <a:xfrm>
            <a:off x="3031214" y="2212514"/>
            <a:ext cx="2725963" cy="461665"/>
          </a:xfrm>
          <a:prstGeom prst="rect">
            <a:avLst/>
          </a:prstGeom>
          <a:solidFill>
            <a:schemeClr val="accent1"/>
          </a:solidFill>
          <a:ln>
            <a:solidFill>
              <a:schemeClr val="accent1"/>
            </a:solidFill>
          </a:ln>
        </p:spPr>
        <p:txBody>
          <a:bodyPr wrap="square" rtlCol="1">
            <a:spAutoFit/>
          </a:bodyPr>
          <a:lstStyle/>
          <a:p>
            <a:pPr algn="ctr"/>
            <a:r>
              <a:rPr lang="en-US" sz="2400" dirty="0"/>
              <a:t>Introduction</a:t>
            </a:r>
            <a:endParaRPr lang="he-IL" dirty="0"/>
          </a:p>
        </p:txBody>
      </p:sp>
      <p:sp>
        <p:nvSpPr>
          <p:cNvPr id="6" name="תיבת טקסט 5">
            <a:extLst>
              <a:ext uri="{FF2B5EF4-FFF2-40B4-BE49-F238E27FC236}">
                <a16:creationId xmlns:a16="http://schemas.microsoft.com/office/drawing/2014/main" id="{B94FB2D7-8726-4771-BCDD-F5700C085D89}"/>
              </a:ext>
            </a:extLst>
          </p:cNvPr>
          <p:cNvSpPr txBox="1"/>
          <p:nvPr/>
        </p:nvSpPr>
        <p:spPr>
          <a:xfrm>
            <a:off x="6434822" y="2212516"/>
            <a:ext cx="2725964" cy="461665"/>
          </a:xfrm>
          <a:prstGeom prst="rect">
            <a:avLst/>
          </a:prstGeom>
          <a:solidFill>
            <a:schemeClr val="accent1"/>
          </a:solidFill>
          <a:ln>
            <a:solidFill>
              <a:schemeClr val="accent1"/>
            </a:solidFill>
          </a:ln>
        </p:spPr>
        <p:txBody>
          <a:bodyPr wrap="square" rtlCol="1">
            <a:spAutoFit/>
          </a:bodyPr>
          <a:lstStyle/>
          <a:p>
            <a:pPr algn="ctr"/>
            <a:r>
              <a:rPr lang="en-US" sz="2400" dirty="0"/>
              <a:t>Preliminary material</a:t>
            </a:r>
            <a:endParaRPr lang="he-IL" dirty="0"/>
          </a:p>
        </p:txBody>
      </p:sp>
      <p:sp>
        <p:nvSpPr>
          <p:cNvPr id="7" name="תיבת טקסט 6">
            <a:extLst>
              <a:ext uri="{FF2B5EF4-FFF2-40B4-BE49-F238E27FC236}">
                <a16:creationId xmlns:a16="http://schemas.microsoft.com/office/drawing/2014/main" id="{3D715E7D-FAE0-4776-AE99-CFD59D7A554B}"/>
              </a:ext>
            </a:extLst>
          </p:cNvPr>
          <p:cNvSpPr txBox="1"/>
          <p:nvPr/>
        </p:nvSpPr>
        <p:spPr>
          <a:xfrm>
            <a:off x="3031214" y="3045558"/>
            <a:ext cx="2725963" cy="461665"/>
          </a:xfrm>
          <a:prstGeom prst="rect">
            <a:avLst/>
          </a:prstGeom>
          <a:solidFill>
            <a:schemeClr val="accent1"/>
          </a:solidFill>
          <a:ln>
            <a:solidFill>
              <a:schemeClr val="accent1"/>
            </a:solidFill>
          </a:ln>
        </p:spPr>
        <p:txBody>
          <a:bodyPr wrap="square" rtlCol="1">
            <a:spAutoFit/>
          </a:bodyPr>
          <a:lstStyle/>
          <a:p>
            <a:pPr algn="ctr"/>
            <a:r>
              <a:rPr lang="en-US" sz="2400" dirty="0"/>
              <a:t>Main contribution</a:t>
            </a:r>
          </a:p>
        </p:txBody>
      </p:sp>
      <p:sp>
        <p:nvSpPr>
          <p:cNvPr id="8" name="תיבת טקסט 7">
            <a:extLst>
              <a:ext uri="{FF2B5EF4-FFF2-40B4-BE49-F238E27FC236}">
                <a16:creationId xmlns:a16="http://schemas.microsoft.com/office/drawing/2014/main" id="{D153C448-9E85-4513-AD04-73E13AA550FD}"/>
              </a:ext>
            </a:extLst>
          </p:cNvPr>
          <p:cNvSpPr txBox="1"/>
          <p:nvPr/>
        </p:nvSpPr>
        <p:spPr>
          <a:xfrm>
            <a:off x="6434823" y="3045558"/>
            <a:ext cx="2725963" cy="461665"/>
          </a:xfrm>
          <a:prstGeom prst="rect">
            <a:avLst/>
          </a:prstGeom>
          <a:solidFill>
            <a:srgbClr val="FFFF00"/>
          </a:solidFill>
          <a:ln>
            <a:solidFill>
              <a:schemeClr val="accent1"/>
            </a:solidFill>
          </a:ln>
        </p:spPr>
        <p:txBody>
          <a:bodyPr wrap="square" rtlCol="1">
            <a:spAutoFit/>
          </a:bodyPr>
          <a:lstStyle/>
          <a:p>
            <a:pPr algn="ctr"/>
            <a:r>
              <a:rPr lang="en-US" sz="2400" dirty="0"/>
              <a:t>Implementation</a:t>
            </a:r>
            <a:endParaRPr lang="he-IL" dirty="0"/>
          </a:p>
        </p:txBody>
      </p:sp>
      <p:sp>
        <p:nvSpPr>
          <p:cNvPr id="12" name="תיבת טקסט 11">
            <a:extLst>
              <a:ext uri="{FF2B5EF4-FFF2-40B4-BE49-F238E27FC236}">
                <a16:creationId xmlns:a16="http://schemas.microsoft.com/office/drawing/2014/main" id="{A5FEBFBE-BA75-4A71-9264-913F41B67CD3}"/>
              </a:ext>
            </a:extLst>
          </p:cNvPr>
          <p:cNvSpPr txBox="1"/>
          <p:nvPr/>
        </p:nvSpPr>
        <p:spPr>
          <a:xfrm>
            <a:off x="4733018" y="3878599"/>
            <a:ext cx="2725964" cy="461665"/>
          </a:xfrm>
          <a:prstGeom prst="rect">
            <a:avLst/>
          </a:prstGeom>
          <a:noFill/>
          <a:ln>
            <a:solidFill>
              <a:schemeClr val="accent1"/>
            </a:solidFill>
          </a:ln>
        </p:spPr>
        <p:txBody>
          <a:bodyPr wrap="square" rtlCol="1">
            <a:spAutoFit/>
          </a:bodyPr>
          <a:lstStyle/>
          <a:p>
            <a:pPr algn="ctr"/>
            <a:r>
              <a:rPr lang="en-US" sz="2400" dirty="0"/>
              <a:t>Conclusions</a:t>
            </a:r>
            <a:endParaRPr lang="he-IL" dirty="0"/>
          </a:p>
        </p:txBody>
      </p:sp>
    </p:spTree>
    <p:extLst>
      <p:ext uri="{BB962C8B-B14F-4D97-AF65-F5344CB8AC3E}">
        <p14:creationId xmlns:p14="http://schemas.microsoft.com/office/powerpoint/2010/main" val="77140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E2263117-782D-437B-A514-15725A699582}"/>
              </a:ext>
            </a:extLst>
          </p:cNvPr>
          <p:cNvSpPr txBox="1">
            <a:spLocks/>
          </p:cNvSpPr>
          <p:nvPr/>
        </p:nvSpPr>
        <p:spPr>
          <a:xfrm>
            <a:off x="1676400" y="520700"/>
            <a:ext cx="9144000" cy="774700"/>
          </a:xfrm>
          <a:prstGeom prst="rect">
            <a:avLst/>
          </a:prstGeom>
        </p:spPr>
        <p:txBody>
          <a:bodyPr vert="horz" lIns="91440" tIns="45720" rIns="91440" bIns="45720" rtlCol="1" anchor="b">
            <a:normAutofit fontScale="90000" lnSpcReduction="10000"/>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3D Simulation</a:t>
            </a:r>
            <a:endParaRPr lang="he-IL" b="1" dirty="0"/>
          </a:p>
        </p:txBody>
      </p:sp>
    </p:spTree>
    <p:extLst>
      <p:ext uri="{BB962C8B-B14F-4D97-AF65-F5344CB8AC3E}">
        <p14:creationId xmlns:p14="http://schemas.microsoft.com/office/powerpoint/2010/main" val="1045520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1524000" y="368300"/>
            <a:ext cx="9144000" cy="774700"/>
          </a:xfrm>
        </p:spPr>
        <p:txBody>
          <a:bodyPr>
            <a:normAutofit fontScale="90000"/>
          </a:bodyPr>
          <a:lstStyle/>
          <a:p>
            <a:r>
              <a:rPr lang="en-US" b="1" dirty="0"/>
              <a:t>Presentation Diagram</a:t>
            </a:r>
            <a:endParaRPr lang="he-IL" b="1" dirty="0"/>
          </a:p>
        </p:txBody>
      </p:sp>
      <p:sp>
        <p:nvSpPr>
          <p:cNvPr id="5" name="תיבת טקסט 4">
            <a:extLst>
              <a:ext uri="{FF2B5EF4-FFF2-40B4-BE49-F238E27FC236}">
                <a16:creationId xmlns:a16="http://schemas.microsoft.com/office/drawing/2014/main" id="{EAEE50E4-57E9-436D-8EE1-8BEB467FD98F}"/>
              </a:ext>
            </a:extLst>
          </p:cNvPr>
          <p:cNvSpPr txBox="1"/>
          <p:nvPr/>
        </p:nvSpPr>
        <p:spPr>
          <a:xfrm>
            <a:off x="1494972" y="1923534"/>
            <a:ext cx="9029700" cy="2585323"/>
          </a:xfrm>
          <a:prstGeom prst="rect">
            <a:avLst/>
          </a:prstGeom>
          <a:noFill/>
          <a:ln>
            <a:solidFill>
              <a:schemeClr val="tx1"/>
            </a:solidFill>
          </a:ln>
        </p:spPr>
        <p:txBody>
          <a:bodyPr wrap="square" rtlCol="1">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4" name="תיבת טקסט 3">
            <a:extLst>
              <a:ext uri="{FF2B5EF4-FFF2-40B4-BE49-F238E27FC236}">
                <a16:creationId xmlns:a16="http://schemas.microsoft.com/office/drawing/2014/main" id="{1DEB506B-0709-42CB-A813-F683F3C3372E}"/>
              </a:ext>
            </a:extLst>
          </p:cNvPr>
          <p:cNvSpPr txBox="1"/>
          <p:nvPr/>
        </p:nvSpPr>
        <p:spPr>
          <a:xfrm>
            <a:off x="3031214" y="2212514"/>
            <a:ext cx="2725963" cy="461665"/>
          </a:xfrm>
          <a:prstGeom prst="rect">
            <a:avLst/>
          </a:prstGeom>
          <a:solidFill>
            <a:schemeClr val="accent1"/>
          </a:solidFill>
          <a:ln>
            <a:solidFill>
              <a:schemeClr val="accent1"/>
            </a:solidFill>
          </a:ln>
        </p:spPr>
        <p:txBody>
          <a:bodyPr wrap="square" rtlCol="1">
            <a:spAutoFit/>
          </a:bodyPr>
          <a:lstStyle/>
          <a:p>
            <a:pPr algn="ctr"/>
            <a:r>
              <a:rPr lang="en-US" sz="2400" dirty="0"/>
              <a:t>Introduction</a:t>
            </a:r>
            <a:endParaRPr lang="he-IL" dirty="0"/>
          </a:p>
        </p:txBody>
      </p:sp>
      <p:sp>
        <p:nvSpPr>
          <p:cNvPr id="6" name="תיבת טקסט 5">
            <a:extLst>
              <a:ext uri="{FF2B5EF4-FFF2-40B4-BE49-F238E27FC236}">
                <a16:creationId xmlns:a16="http://schemas.microsoft.com/office/drawing/2014/main" id="{B94FB2D7-8726-4771-BCDD-F5700C085D89}"/>
              </a:ext>
            </a:extLst>
          </p:cNvPr>
          <p:cNvSpPr txBox="1"/>
          <p:nvPr/>
        </p:nvSpPr>
        <p:spPr>
          <a:xfrm>
            <a:off x="6434822" y="2212516"/>
            <a:ext cx="2725964" cy="461665"/>
          </a:xfrm>
          <a:prstGeom prst="rect">
            <a:avLst/>
          </a:prstGeom>
          <a:solidFill>
            <a:schemeClr val="accent1"/>
          </a:solidFill>
          <a:ln>
            <a:solidFill>
              <a:schemeClr val="accent1"/>
            </a:solidFill>
          </a:ln>
        </p:spPr>
        <p:txBody>
          <a:bodyPr wrap="square" rtlCol="1">
            <a:spAutoFit/>
          </a:bodyPr>
          <a:lstStyle/>
          <a:p>
            <a:pPr algn="ctr"/>
            <a:r>
              <a:rPr lang="en-US" sz="2400" dirty="0"/>
              <a:t>Preliminary material</a:t>
            </a:r>
            <a:endParaRPr lang="he-IL" dirty="0"/>
          </a:p>
        </p:txBody>
      </p:sp>
      <p:sp>
        <p:nvSpPr>
          <p:cNvPr id="7" name="תיבת טקסט 6">
            <a:extLst>
              <a:ext uri="{FF2B5EF4-FFF2-40B4-BE49-F238E27FC236}">
                <a16:creationId xmlns:a16="http://schemas.microsoft.com/office/drawing/2014/main" id="{3D715E7D-FAE0-4776-AE99-CFD59D7A554B}"/>
              </a:ext>
            </a:extLst>
          </p:cNvPr>
          <p:cNvSpPr txBox="1"/>
          <p:nvPr/>
        </p:nvSpPr>
        <p:spPr>
          <a:xfrm>
            <a:off x="3031214" y="3045558"/>
            <a:ext cx="2725963" cy="461665"/>
          </a:xfrm>
          <a:prstGeom prst="rect">
            <a:avLst/>
          </a:prstGeom>
          <a:solidFill>
            <a:schemeClr val="accent1"/>
          </a:solidFill>
          <a:ln>
            <a:solidFill>
              <a:schemeClr val="accent1"/>
            </a:solidFill>
          </a:ln>
        </p:spPr>
        <p:txBody>
          <a:bodyPr wrap="square" rtlCol="1">
            <a:spAutoFit/>
          </a:bodyPr>
          <a:lstStyle/>
          <a:p>
            <a:pPr algn="ctr"/>
            <a:r>
              <a:rPr lang="en-US" sz="2400" dirty="0"/>
              <a:t>Main contribution</a:t>
            </a:r>
          </a:p>
        </p:txBody>
      </p:sp>
      <p:sp>
        <p:nvSpPr>
          <p:cNvPr id="8" name="תיבת טקסט 7">
            <a:extLst>
              <a:ext uri="{FF2B5EF4-FFF2-40B4-BE49-F238E27FC236}">
                <a16:creationId xmlns:a16="http://schemas.microsoft.com/office/drawing/2014/main" id="{D153C448-9E85-4513-AD04-73E13AA550FD}"/>
              </a:ext>
            </a:extLst>
          </p:cNvPr>
          <p:cNvSpPr txBox="1"/>
          <p:nvPr/>
        </p:nvSpPr>
        <p:spPr>
          <a:xfrm>
            <a:off x="6434823" y="3045558"/>
            <a:ext cx="2725963" cy="461665"/>
          </a:xfrm>
          <a:prstGeom prst="rect">
            <a:avLst/>
          </a:prstGeom>
          <a:solidFill>
            <a:schemeClr val="accent1"/>
          </a:solidFill>
          <a:ln>
            <a:solidFill>
              <a:schemeClr val="accent1"/>
            </a:solidFill>
          </a:ln>
        </p:spPr>
        <p:txBody>
          <a:bodyPr wrap="square" rtlCol="1">
            <a:spAutoFit/>
          </a:bodyPr>
          <a:lstStyle/>
          <a:p>
            <a:pPr algn="ctr"/>
            <a:r>
              <a:rPr lang="en-US" sz="2400" dirty="0"/>
              <a:t>Implementation</a:t>
            </a:r>
            <a:endParaRPr lang="he-IL" dirty="0"/>
          </a:p>
        </p:txBody>
      </p:sp>
      <p:sp>
        <p:nvSpPr>
          <p:cNvPr id="12" name="תיבת טקסט 11">
            <a:extLst>
              <a:ext uri="{FF2B5EF4-FFF2-40B4-BE49-F238E27FC236}">
                <a16:creationId xmlns:a16="http://schemas.microsoft.com/office/drawing/2014/main" id="{A5FEBFBE-BA75-4A71-9264-913F41B67CD3}"/>
              </a:ext>
            </a:extLst>
          </p:cNvPr>
          <p:cNvSpPr txBox="1"/>
          <p:nvPr/>
        </p:nvSpPr>
        <p:spPr>
          <a:xfrm>
            <a:off x="4733018" y="3878599"/>
            <a:ext cx="2725964" cy="461665"/>
          </a:xfrm>
          <a:prstGeom prst="rect">
            <a:avLst/>
          </a:prstGeom>
          <a:solidFill>
            <a:srgbClr val="FFFF00"/>
          </a:solidFill>
          <a:ln>
            <a:solidFill>
              <a:schemeClr val="accent1"/>
            </a:solidFill>
          </a:ln>
        </p:spPr>
        <p:txBody>
          <a:bodyPr wrap="square" rtlCol="1">
            <a:spAutoFit/>
          </a:bodyPr>
          <a:lstStyle/>
          <a:p>
            <a:pPr algn="ctr"/>
            <a:r>
              <a:rPr lang="en-US" sz="2400" dirty="0"/>
              <a:t>Conclusions</a:t>
            </a:r>
            <a:endParaRPr lang="he-IL" dirty="0"/>
          </a:p>
        </p:txBody>
      </p:sp>
    </p:spTree>
    <p:extLst>
      <p:ext uri="{BB962C8B-B14F-4D97-AF65-F5344CB8AC3E}">
        <p14:creationId xmlns:p14="http://schemas.microsoft.com/office/powerpoint/2010/main" val="99817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1524000" y="368300"/>
            <a:ext cx="9144000" cy="774700"/>
          </a:xfrm>
        </p:spPr>
        <p:txBody>
          <a:bodyPr>
            <a:normAutofit fontScale="90000"/>
          </a:bodyPr>
          <a:lstStyle/>
          <a:p>
            <a:r>
              <a:rPr lang="en-US" b="1" dirty="0"/>
              <a:t>Whey to improve</a:t>
            </a:r>
            <a:endParaRPr lang="he-IL" b="1" dirty="0"/>
          </a:p>
        </p:txBody>
      </p:sp>
    </p:spTree>
    <p:extLst>
      <p:ext uri="{BB962C8B-B14F-4D97-AF65-F5344CB8AC3E}">
        <p14:creationId xmlns:p14="http://schemas.microsoft.com/office/powerpoint/2010/main" val="3737341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1524000" y="368300"/>
            <a:ext cx="9144000" cy="774700"/>
          </a:xfrm>
        </p:spPr>
        <p:txBody>
          <a:bodyPr>
            <a:normAutofit fontScale="90000"/>
          </a:bodyPr>
          <a:lstStyle/>
          <a:p>
            <a:r>
              <a:rPr lang="en-US" b="1" dirty="0"/>
              <a:t>Our Conclusions</a:t>
            </a:r>
            <a:endParaRPr lang="he-IL" b="1" dirty="0"/>
          </a:p>
        </p:txBody>
      </p:sp>
    </p:spTree>
    <p:extLst>
      <p:ext uri="{BB962C8B-B14F-4D97-AF65-F5344CB8AC3E}">
        <p14:creationId xmlns:p14="http://schemas.microsoft.com/office/powerpoint/2010/main" val="1254228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1524000" y="368300"/>
            <a:ext cx="9144000" cy="774700"/>
          </a:xfrm>
        </p:spPr>
        <p:txBody>
          <a:bodyPr>
            <a:normAutofit fontScale="90000"/>
          </a:bodyPr>
          <a:lstStyle/>
          <a:p>
            <a:r>
              <a:rPr lang="en-US" b="1" dirty="0"/>
              <a:t>Background</a:t>
            </a:r>
            <a:endParaRPr lang="he-IL" b="1" dirty="0"/>
          </a:p>
        </p:txBody>
      </p:sp>
      <p:sp>
        <p:nvSpPr>
          <p:cNvPr id="3" name="תיבת טקסט 2">
            <a:extLst>
              <a:ext uri="{FF2B5EF4-FFF2-40B4-BE49-F238E27FC236}">
                <a16:creationId xmlns:a16="http://schemas.microsoft.com/office/drawing/2014/main" id="{579FC830-04B8-439C-AD4D-AF0B3812127F}"/>
              </a:ext>
            </a:extLst>
          </p:cNvPr>
          <p:cNvSpPr txBox="1"/>
          <p:nvPr/>
        </p:nvSpPr>
        <p:spPr>
          <a:xfrm>
            <a:off x="1007706" y="1669796"/>
            <a:ext cx="10077061" cy="4893647"/>
          </a:xfrm>
          <a:prstGeom prst="rect">
            <a:avLst/>
          </a:prstGeom>
          <a:noFill/>
        </p:spPr>
        <p:txBody>
          <a:bodyPr wrap="square" rtlCol="1">
            <a:spAutoFit/>
          </a:bodyPr>
          <a:lstStyle/>
          <a:p>
            <a:pPr algn="l" rtl="0"/>
            <a:r>
              <a:rPr lang="en-US" sz="2400" dirty="0"/>
              <a:t>Mapping and self-localization in unknown environments are fundamental capabilities in many robotic applications.</a:t>
            </a:r>
          </a:p>
          <a:p>
            <a:pPr algn="l" rtl="0"/>
            <a:r>
              <a:rPr lang="en-US" sz="2400" dirty="0"/>
              <a:t>These tasks typically involve the identification of objects as unique features or landmarks, which requires the objects both to be detected and then assigned a unique identifier that can be maintained when viewed from different perspectives and in different images.</a:t>
            </a:r>
          </a:p>
          <a:p>
            <a:pPr algn="l" rtl="0"/>
            <a:r>
              <a:rPr lang="en-US" sz="2400" dirty="0"/>
              <a:t>The data association and simultaneous localization and mapping (SLAM) problems are, individually, well-studied in the literature.</a:t>
            </a:r>
          </a:p>
          <a:p>
            <a:pPr algn="l" rtl="0"/>
            <a:r>
              <a:rPr lang="en-US" sz="2400" dirty="0"/>
              <a:t>But these two problems are inherently tightly coupled, and that has not been well-addressed.</a:t>
            </a:r>
          </a:p>
          <a:p>
            <a:pPr algn="l" rtl="0"/>
            <a:r>
              <a:rPr lang="en-US" sz="2400" dirty="0"/>
              <a:t>Without accurate SLAM, possible data associations are combinatorial and become intractable easily. Without accurate data association, the error of SLAM algorithms diverge easily.</a:t>
            </a:r>
          </a:p>
        </p:txBody>
      </p:sp>
    </p:spTree>
    <p:extLst>
      <p:ext uri="{BB962C8B-B14F-4D97-AF65-F5344CB8AC3E}">
        <p14:creationId xmlns:p14="http://schemas.microsoft.com/office/powerpoint/2010/main" val="15215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289249" y="895096"/>
            <a:ext cx="11613502" cy="774700"/>
          </a:xfrm>
        </p:spPr>
        <p:txBody>
          <a:bodyPr>
            <a:normAutofit fontScale="90000"/>
          </a:bodyPr>
          <a:lstStyle/>
          <a:p>
            <a:r>
              <a:rPr lang="en-US" b="1" dirty="0"/>
              <a:t>SLAM with Objects using a Nonparametric Pose Graph </a:t>
            </a:r>
            <a:endParaRPr lang="he-IL" b="1" dirty="0"/>
          </a:p>
        </p:txBody>
      </p:sp>
      <p:sp>
        <p:nvSpPr>
          <p:cNvPr id="9" name="תיבת טקסט 8">
            <a:extLst>
              <a:ext uri="{FF2B5EF4-FFF2-40B4-BE49-F238E27FC236}">
                <a16:creationId xmlns:a16="http://schemas.microsoft.com/office/drawing/2014/main" id="{E9BB4906-D0A2-4DEA-B2F0-5CA1F6988E1F}"/>
              </a:ext>
            </a:extLst>
          </p:cNvPr>
          <p:cNvSpPr txBox="1"/>
          <p:nvPr/>
        </p:nvSpPr>
        <p:spPr>
          <a:xfrm>
            <a:off x="1057469" y="1856409"/>
            <a:ext cx="10077061" cy="2677656"/>
          </a:xfrm>
          <a:prstGeom prst="rect">
            <a:avLst/>
          </a:prstGeom>
          <a:noFill/>
        </p:spPr>
        <p:txBody>
          <a:bodyPr wrap="square" rtlCol="1">
            <a:spAutoFit/>
          </a:bodyPr>
          <a:lstStyle/>
          <a:p>
            <a:pPr algn="l" rtl="0"/>
            <a:r>
              <a:rPr lang="en-US" sz="2400" dirty="0"/>
              <a:t>Nonparametric pose graph that models data association and SLAM in a single framework. An algorithm is further introduced to al </a:t>
            </a:r>
            <a:r>
              <a:rPr lang="en-US" sz="2400" dirty="0" err="1"/>
              <a:t>ernate</a:t>
            </a:r>
            <a:r>
              <a:rPr lang="en-US" sz="2400" dirty="0"/>
              <a:t> between inferring data association and performing SLAM. Experimental results show that our approach has the new capability of associating object detections and localizing objects at the same time, leading to significantly better performance on both the data association and SLAM problems than achieved by considering only one and ignoring imperfections in the other. </a:t>
            </a:r>
          </a:p>
        </p:txBody>
      </p:sp>
    </p:spTree>
    <p:extLst>
      <p:ext uri="{BB962C8B-B14F-4D97-AF65-F5344CB8AC3E}">
        <p14:creationId xmlns:p14="http://schemas.microsoft.com/office/powerpoint/2010/main" val="380631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1199388" y="350012"/>
            <a:ext cx="9793224" cy="774700"/>
          </a:xfrm>
        </p:spPr>
        <p:txBody>
          <a:bodyPr>
            <a:normAutofit fontScale="90000"/>
          </a:bodyPr>
          <a:lstStyle/>
          <a:p>
            <a:r>
              <a:rPr lang="en-US" b="1" dirty="0"/>
              <a:t>How the Paper relate to the Course</a:t>
            </a:r>
            <a:endParaRPr lang="he-IL" b="1" dirty="0"/>
          </a:p>
        </p:txBody>
      </p:sp>
    </p:spTree>
    <p:extLst>
      <p:ext uri="{BB962C8B-B14F-4D97-AF65-F5344CB8AC3E}">
        <p14:creationId xmlns:p14="http://schemas.microsoft.com/office/powerpoint/2010/main" val="247341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1524000" y="368300"/>
            <a:ext cx="9144000" cy="774700"/>
          </a:xfrm>
        </p:spPr>
        <p:txBody>
          <a:bodyPr>
            <a:normAutofit fontScale="90000"/>
          </a:bodyPr>
          <a:lstStyle/>
          <a:p>
            <a:r>
              <a:rPr lang="en-US" b="1" dirty="0"/>
              <a:t>Presentation Diagram</a:t>
            </a:r>
            <a:endParaRPr lang="he-IL" b="1" dirty="0"/>
          </a:p>
        </p:txBody>
      </p:sp>
      <p:sp>
        <p:nvSpPr>
          <p:cNvPr id="5" name="תיבת טקסט 4">
            <a:extLst>
              <a:ext uri="{FF2B5EF4-FFF2-40B4-BE49-F238E27FC236}">
                <a16:creationId xmlns:a16="http://schemas.microsoft.com/office/drawing/2014/main" id="{EAEE50E4-57E9-436D-8EE1-8BEB467FD98F}"/>
              </a:ext>
            </a:extLst>
          </p:cNvPr>
          <p:cNvSpPr txBox="1"/>
          <p:nvPr/>
        </p:nvSpPr>
        <p:spPr>
          <a:xfrm>
            <a:off x="1494972" y="1923534"/>
            <a:ext cx="9029700" cy="2585323"/>
          </a:xfrm>
          <a:prstGeom prst="rect">
            <a:avLst/>
          </a:prstGeom>
          <a:noFill/>
          <a:ln>
            <a:solidFill>
              <a:schemeClr val="tx1"/>
            </a:solidFill>
          </a:ln>
        </p:spPr>
        <p:txBody>
          <a:bodyPr wrap="square" rtlCol="1">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4" name="תיבת טקסט 3">
            <a:extLst>
              <a:ext uri="{FF2B5EF4-FFF2-40B4-BE49-F238E27FC236}">
                <a16:creationId xmlns:a16="http://schemas.microsoft.com/office/drawing/2014/main" id="{1DEB506B-0709-42CB-A813-F683F3C3372E}"/>
              </a:ext>
            </a:extLst>
          </p:cNvPr>
          <p:cNvSpPr txBox="1"/>
          <p:nvPr/>
        </p:nvSpPr>
        <p:spPr>
          <a:xfrm>
            <a:off x="3031214" y="2212514"/>
            <a:ext cx="2725963" cy="461665"/>
          </a:xfrm>
          <a:prstGeom prst="rect">
            <a:avLst/>
          </a:prstGeom>
          <a:solidFill>
            <a:schemeClr val="accent1"/>
          </a:solidFill>
          <a:ln>
            <a:solidFill>
              <a:schemeClr val="accent1"/>
            </a:solidFill>
          </a:ln>
        </p:spPr>
        <p:txBody>
          <a:bodyPr wrap="square" rtlCol="1">
            <a:spAutoFit/>
          </a:bodyPr>
          <a:lstStyle/>
          <a:p>
            <a:pPr algn="ctr"/>
            <a:r>
              <a:rPr lang="en-US" sz="2400" dirty="0"/>
              <a:t>Introduction</a:t>
            </a:r>
            <a:endParaRPr lang="he-IL" dirty="0"/>
          </a:p>
        </p:txBody>
      </p:sp>
      <p:sp>
        <p:nvSpPr>
          <p:cNvPr id="6" name="תיבת טקסט 5">
            <a:extLst>
              <a:ext uri="{FF2B5EF4-FFF2-40B4-BE49-F238E27FC236}">
                <a16:creationId xmlns:a16="http://schemas.microsoft.com/office/drawing/2014/main" id="{B94FB2D7-8726-4771-BCDD-F5700C085D89}"/>
              </a:ext>
            </a:extLst>
          </p:cNvPr>
          <p:cNvSpPr txBox="1"/>
          <p:nvPr/>
        </p:nvSpPr>
        <p:spPr>
          <a:xfrm>
            <a:off x="6434822" y="2212516"/>
            <a:ext cx="2725964" cy="461665"/>
          </a:xfrm>
          <a:prstGeom prst="rect">
            <a:avLst/>
          </a:prstGeom>
          <a:solidFill>
            <a:srgbClr val="FFFF00"/>
          </a:solidFill>
          <a:ln>
            <a:solidFill>
              <a:schemeClr val="accent1"/>
            </a:solidFill>
          </a:ln>
        </p:spPr>
        <p:txBody>
          <a:bodyPr wrap="square" rtlCol="1">
            <a:spAutoFit/>
          </a:bodyPr>
          <a:lstStyle/>
          <a:p>
            <a:pPr algn="ctr"/>
            <a:r>
              <a:rPr lang="en-US" sz="2400" dirty="0"/>
              <a:t>Preliminary material</a:t>
            </a:r>
            <a:endParaRPr lang="he-IL" dirty="0"/>
          </a:p>
        </p:txBody>
      </p:sp>
      <p:sp>
        <p:nvSpPr>
          <p:cNvPr id="7" name="תיבת טקסט 6">
            <a:extLst>
              <a:ext uri="{FF2B5EF4-FFF2-40B4-BE49-F238E27FC236}">
                <a16:creationId xmlns:a16="http://schemas.microsoft.com/office/drawing/2014/main" id="{3D715E7D-FAE0-4776-AE99-CFD59D7A554B}"/>
              </a:ext>
            </a:extLst>
          </p:cNvPr>
          <p:cNvSpPr txBox="1"/>
          <p:nvPr/>
        </p:nvSpPr>
        <p:spPr>
          <a:xfrm>
            <a:off x="3031214" y="3045558"/>
            <a:ext cx="2725963" cy="461665"/>
          </a:xfrm>
          <a:prstGeom prst="rect">
            <a:avLst/>
          </a:prstGeom>
          <a:noFill/>
          <a:ln>
            <a:solidFill>
              <a:schemeClr val="accent1"/>
            </a:solidFill>
          </a:ln>
        </p:spPr>
        <p:txBody>
          <a:bodyPr wrap="square" rtlCol="1">
            <a:spAutoFit/>
          </a:bodyPr>
          <a:lstStyle/>
          <a:p>
            <a:pPr algn="ctr"/>
            <a:r>
              <a:rPr lang="en-US" sz="2400" dirty="0"/>
              <a:t>Main contribution</a:t>
            </a:r>
          </a:p>
        </p:txBody>
      </p:sp>
      <p:sp>
        <p:nvSpPr>
          <p:cNvPr id="8" name="תיבת טקסט 7">
            <a:extLst>
              <a:ext uri="{FF2B5EF4-FFF2-40B4-BE49-F238E27FC236}">
                <a16:creationId xmlns:a16="http://schemas.microsoft.com/office/drawing/2014/main" id="{D153C448-9E85-4513-AD04-73E13AA550FD}"/>
              </a:ext>
            </a:extLst>
          </p:cNvPr>
          <p:cNvSpPr txBox="1"/>
          <p:nvPr/>
        </p:nvSpPr>
        <p:spPr>
          <a:xfrm>
            <a:off x="6434823" y="3045558"/>
            <a:ext cx="2725963" cy="461665"/>
          </a:xfrm>
          <a:prstGeom prst="rect">
            <a:avLst/>
          </a:prstGeom>
          <a:noFill/>
          <a:ln>
            <a:solidFill>
              <a:schemeClr val="accent1"/>
            </a:solidFill>
          </a:ln>
        </p:spPr>
        <p:txBody>
          <a:bodyPr wrap="square" rtlCol="1">
            <a:spAutoFit/>
          </a:bodyPr>
          <a:lstStyle/>
          <a:p>
            <a:pPr algn="ctr"/>
            <a:r>
              <a:rPr lang="en-US" sz="2400" dirty="0"/>
              <a:t>Implementation</a:t>
            </a:r>
            <a:endParaRPr lang="he-IL" dirty="0"/>
          </a:p>
        </p:txBody>
      </p:sp>
      <p:sp>
        <p:nvSpPr>
          <p:cNvPr id="12" name="תיבת טקסט 11">
            <a:extLst>
              <a:ext uri="{FF2B5EF4-FFF2-40B4-BE49-F238E27FC236}">
                <a16:creationId xmlns:a16="http://schemas.microsoft.com/office/drawing/2014/main" id="{A5FEBFBE-BA75-4A71-9264-913F41B67CD3}"/>
              </a:ext>
            </a:extLst>
          </p:cNvPr>
          <p:cNvSpPr txBox="1"/>
          <p:nvPr/>
        </p:nvSpPr>
        <p:spPr>
          <a:xfrm>
            <a:off x="4733018" y="3878599"/>
            <a:ext cx="2725964" cy="461665"/>
          </a:xfrm>
          <a:prstGeom prst="rect">
            <a:avLst/>
          </a:prstGeom>
          <a:noFill/>
          <a:ln>
            <a:solidFill>
              <a:schemeClr val="accent1"/>
            </a:solidFill>
          </a:ln>
        </p:spPr>
        <p:txBody>
          <a:bodyPr wrap="square" rtlCol="1">
            <a:spAutoFit/>
          </a:bodyPr>
          <a:lstStyle/>
          <a:p>
            <a:pPr algn="ctr"/>
            <a:r>
              <a:rPr lang="en-US" sz="2400" dirty="0"/>
              <a:t>Conclusions</a:t>
            </a:r>
            <a:endParaRPr lang="he-IL" dirty="0"/>
          </a:p>
        </p:txBody>
      </p:sp>
    </p:spTree>
    <p:extLst>
      <p:ext uri="{BB962C8B-B14F-4D97-AF65-F5344CB8AC3E}">
        <p14:creationId xmlns:p14="http://schemas.microsoft.com/office/powerpoint/2010/main" val="3021590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1524000" y="368300"/>
            <a:ext cx="9144000" cy="774700"/>
          </a:xfrm>
        </p:spPr>
        <p:txBody>
          <a:bodyPr>
            <a:normAutofit fontScale="90000"/>
          </a:bodyPr>
          <a:lstStyle/>
          <a:p>
            <a:r>
              <a:rPr lang="en-US" b="1" dirty="0"/>
              <a:t>Front-end Data Association</a:t>
            </a:r>
            <a:endParaRPr lang="he-IL" b="1" dirty="0"/>
          </a:p>
        </p:txBody>
      </p:sp>
    </p:spTree>
    <p:extLst>
      <p:ext uri="{BB962C8B-B14F-4D97-AF65-F5344CB8AC3E}">
        <p14:creationId xmlns:p14="http://schemas.microsoft.com/office/powerpoint/2010/main" val="3444340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1524000" y="368300"/>
            <a:ext cx="9144000" cy="774700"/>
          </a:xfrm>
        </p:spPr>
        <p:txBody>
          <a:bodyPr>
            <a:normAutofit fontScale="90000"/>
          </a:bodyPr>
          <a:lstStyle/>
          <a:p>
            <a:r>
              <a:rPr lang="en-US" b="1"/>
              <a:t>Back-end Robust SLAM</a:t>
            </a:r>
            <a:endParaRPr lang="he-IL" b="1" dirty="0"/>
          </a:p>
        </p:txBody>
      </p:sp>
    </p:spTree>
    <p:extLst>
      <p:ext uri="{BB962C8B-B14F-4D97-AF65-F5344CB8AC3E}">
        <p14:creationId xmlns:p14="http://schemas.microsoft.com/office/powerpoint/2010/main" val="2573634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1007706" y="427269"/>
            <a:ext cx="10207691" cy="774700"/>
          </a:xfrm>
        </p:spPr>
        <p:txBody>
          <a:bodyPr>
            <a:normAutofit fontScale="90000"/>
          </a:bodyPr>
          <a:lstStyle/>
          <a:p>
            <a:r>
              <a:rPr lang="en-US" b="1" dirty="0"/>
              <a:t>Object detection using deep learning</a:t>
            </a:r>
            <a:endParaRPr lang="he-IL" b="1" dirty="0"/>
          </a:p>
        </p:txBody>
      </p:sp>
      <p:sp>
        <p:nvSpPr>
          <p:cNvPr id="4" name="תיבת טקסט 3">
            <a:extLst>
              <a:ext uri="{FF2B5EF4-FFF2-40B4-BE49-F238E27FC236}">
                <a16:creationId xmlns:a16="http://schemas.microsoft.com/office/drawing/2014/main" id="{C5F35C50-5F38-4741-AB06-F5391A1DCB63}"/>
              </a:ext>
            </a:extLst>
          </p:cNvPr>
          <p:cNvSpPr txBox="1"/>
          <p:nvPr/>
        </p:nvSpPr>
        <p:spPr>
          <a:xfrm>
            <a:off x="1007706" y="1669796"/>
            <a:ext cx="10077061" cy="1938992"/>
          </a:xfrm>
          <a:prstGeom prst="rect">
            <a:avLst/>
          </a:prstGeom>
          <a:noFill/>
        </p:spPr>
        <p:txBody>
          <a:bodyPr wrap="square" rtlCol="1">
            <a:spAutoFit/>
          </a:bodyPr>
          <a:lstStyle/>
          <a:p>
            <a:pPr algn="l" rtl="0"/>
            <a:r>
              <a:rPr lang="en-US" sz="2400" dirty="0"/>
              <a:t>Some recent work on Region-based Convolutional Neural Networks [12, 13] gained significant success on training deep learning models to detect multiple objects instances within a single image. However, object detections only suggest the existence of objects of certain predefined object classes in an image, but provide no data association between images. </a:t>
            </a:r>
          </a:p>
        </p:txBody>
      </p:sp>
      <p:pic>
        <p:nvPicPr>
          <p:cNvPr id="6" name="תמונה 5">
            <a:extLst>
              <a:ext uri="{FF2B5EF4-FFF2-40B4-BE49-F238E27FC236}">
                <a16:creationId xmlns:a16="http://schemas.microsoft.com/office/drawing/2014/main" id="{65F234BB-FFEF-43C1-A833-29392DC6EBB3}"/>
              </a:ext>
            </a:extLst>
          </p:cNvPr>
          <p:cNvPicPr>
            <a:picLocks noChangeAspect="1"/>
          </p:cNvPicPr>
          <p:nvPr/>
        </p:nvPicPr>
        <p:blipFill>
          <a:blip r:embed="rId2"/>
          <a:stretch>
            <a:fillRect/>
          </a:stretch>
        </p:blipFill>
        <p:spPr>
          <a:xfrm>
            <a:off x="9050111" y="4382856"/>
            <a:ext cx="2800350" cy="2047875"/>
          </a:xfrm>
          <a:prstGeom prst="rect">
            <a:avLst/>
          </a:prstGeom>
        </p:spPr>
      </p:pic>
      <p:pic>
        <p:nvPicPr>
          <p:cNvPr id="7" name="תמונה 6">
            <a:extLst>
              <a:ext uri="{FF2B5EF4-FFF2-40B4-BE49-F238E27FC236}">
                <a16:creationId xmlns:a16="http://schemas.microsoft.com/office/drawing/2014/main" id="{C2F9CF3E-34F3-4BAD-9147-9781E1B1E2C1}"/>
              </a:ext>
            </a:extLst>
          </p:cNvPr>
          <p:cNvPicPr>
            <a:picLocks noChangeAspect="1"/>
          </p:cNvPicPr>
          <p:nvPr/>
        </p:nvPicPr>
        <p:blipFill>
          <a:blip r:embed="rId3"/>
          <a:stretch>
            <a:fillRect/>
          </a:stretch>
        </p:blipFill>
        <p:spPr>
          <a:xfrm>
            <a:off x="5028908" y="4376591"/>
            <a:ext cx="2752725" cy="2085975"/>
          </a:xfrm>
          <a:prstGeom prst="rect">
            <a:avLst/>
          </a:prstGeom>
        </p:spPr>
      </p:pic>
      <p:pic>
        <p:nvPicPr>
          <p:cNvPr id="8" name="תמונה 7">
            <a:extLst>
              <a:ext uri="{FF2B5EF4-FFF2-40B4-BE49-F238E27FC236}">
                <a16:creationId xmlns:a16="http://schemas.microsoft.com/office/drawing/2014/main" id="{FD77E10B-65E3-4F59-A843-BEEC2DD4263E}"/>
              </a:ext>
            </a:extLst>
          </p:cNvPr>
          <p:cNvPicPr>
            <a:picLocks noChangeAspect="1"/>
          </p:cNvPicPr>
          <p:nvPr/>
        </p:nvPicPr>
        <p:blipFill>
          <a:blip r:embed="rId4"/>
          <a:stretch>
            <a:fillRect/>
          </a:stretch>
        </p:blipFill>
        <p:spPr>
          <a:xfrm>
            <a:off x="1007706" y="4376591"/>
            <a:ext cx="2752725" cy="2047875"/>
          </a:xfrm>
          <a:prstGeom prst="rect">
            <a:avLst/>
          </a:prstGeom>
        </p:spPr>
      </p:pic>
      <p:pic>
        <p:nvPicPr>
          <p:cNvPr id="11" name="תמונה 10">
            <a:extLst>
              <a:ext uri="{FF2B5EF4-FFF2-40B4-BE49-F238E27FC236}">
                <a16:creationId xmlns:a16="http://schemas.microsoft.com/office/drawing/2014/main" id="{F86331DB-1BC6-4742-9E1A-B387A993450B}"/>
              </a:ext>
            </a:extLst>
          </p:cNvPr>
          <p:cNvPicPr>
            <a:picLocks noChangeAspect="1"/>
          </p:cNvPicPr>
          <p:nvPr/>
        </p:nvPicPr>
        <p:blipFill>
          <a:blip r:embed="rId5"/>
          <a:stretch>
            <a:fillRect/>
          </a:stretch>
        </p:blipFill>
        <p:spPr>
          <a:xfrm>
            <a:off x="4077137" y="1757243"/>
            <a:ext cx="4068828" cy="3703090"/>
          </a:xfrm>
          <a:prstGeom prst="rect">
            <a:avLst/>
          </a:prstGeom>
        </p:spPr>
      </p:pic>
    </p:spTree>
    <p:extLst>
      <p:ext uri="{BB962C8B-B14F-4D97-AF65-F5344CB8AC3E}">
        <p14:creationId xmlns:p14="http://schemas.microsoft.com/office/powerpoint/2010/main" val="297372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4CDE4B-09A1-489C-B62D-8BF6E6731597}"/>
              </a:ext>
            </a:extLst>
          </p:cNvPr>
          <p:cNvSpPr>
            <a:spLocks noGrp="1"/>
          </p:cNvSpPr>
          <p:nvPr>
            <p:ph type="ctrTitle"/>
          </p:nvPr>
        </p:nvSpPr>
        <p:spPr>
          <a:xfrm>
            <a:off x="1524000" y="368300"/>
            <a:ext cx="9144000" cy="774700"/>
          </a:xfrm>
        </p:spPr>
        <p:txBody>
          <a:bodyPr>
            <a:normAutofit fontScale="90000"/>
          </a:bodyPr>
          <a:lstStyle/>
          <a:p>
            <a:r>
              <a:rPr lang="en-US" b="1" dirty="0"/>
              <a:t>Presentation Diagram</a:t>
            </a:r>
            <a:endParaRPr lang="he-IL" b="1" dirty="0"/>
          </a:p>
        </p:txBody>
      </p:sp>
      <p:sp>
        <p:nvSpPr>
          <p:cNvPr id="5" name="תיבת טקסט 4">
            <a:extLst>
              <a:ext uri="{FF2B5EF4-FFF2-40B4-BE49-F238E27FC236}">
                <a16:creationId xmlns:a16="http://schemas.microsoft.com/office/drawing/2014/main" id="{EAEE50E4-57E9-436D-8EE1-8BEB467FD98F}"/>
              </a:ext>
            </a:extLst>
          </p:cNvPr>
          <p:cNvSpPr txBox="1"/>
          <p:nvPr/>
        </p:nvSpPr>
        <p:spPr>
          <a:xfrm>
            <a:off x="1494972" y="1923534"/>
            <a:ext cx="9029700" cy="2585323"/>
          </a:xfrm>
          <a:prstGeom prst="rect">
            <a:avLst/>
          </a:prstGeom>
          <a:noFill/>
          <a:ln>
            <a:solidFill>
              <a:schemeClr val="tx1"/>
            </a:solidFill>
          </a:ln>
        </p:spPr>
        <p:txBody>
          <a:bodyPr wrap="square" rtlCol="1">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4" name="תיבת טקסט 3">
            <a:extLst>
              <a:ext uri="{FF2B5EF4-FFF2-40B4-BE49-F238E27FC236}">
                <a16:creationId xmlns:a16="http://schemas.microsoft.com/office/drawing/2014/main" id="{1DEB506B-0709-42CB-A813-F683F3C3372E}"/>
              </a:ext>
            </a:extLst>
          </p:cNvPr>
          <p:cNvSpPr txBox="1"/>
          <p:nvPr/>
        </p:nvSpPr>
        <p:spPr>
          <a:xfrm>
            <a:off x="3031214" y="2212514"/>
            <a:ext cx="2725963" cy="461665"/>
          </a:xfrm>
          <a:prstGeom prst="rect">
            <a:avLst/>
          </a:prstGeom>
          <a:solidFill>
            <a:schemeClr val="accent1"/>
          </a:solidFill>
          <a:ln>
            <a:solidFill>
              <a:schemeClr val="accent1"/>
            </a:solidFill>
          </a:ln>
        </p:spPr>
        <p:txBody>
          <a:bodyPr wrap="square" rtlCol="1">
            <a:spAutoFit/>
          </a:bodyPr>
          <a:lstStyle/>
          <a:p>
            <a:pPr algn="ctr"/>
            <a:r>
              <a:rPr lang="en-US" sz="2400" dirty="0"/>
              <a:t>Introduction</a:t>
            </a:r>
            <a:endParaRPr lang="he-IL" dirty="0"/>
          </a:p>
        </p:txBody>
      </p:sp>
      <p:sp>
        <p:nvSpPr>
          <p:cNvPr id="6" name="תיבת טקסט 5">
            <a:extLst>
              <a:ext uri="{FF2B5EF4-FFF2-40B4-BE49-F238E27FC236}">
                <a16:creationId xmlns:a16="http://schemas.microsoft.com/office/drawing/2014/main" id="{B94FB2D7-8726-4771-BCDD-F5700C085D89}"/>
              </a:ext>
            </a:extLst>
          </p:cNvPr>
          <p:cNvSpPr txBox="1"/>
          <p:nvPr/>
        </p:nvSpPr>
        <p:spPr>
          <a:xfrm>
            <a:off x="6434822" y="2212516"/>
            <a:ext cx="2725964" cy="461665"/>
          </a:xfrm>
          <a:prstGeom prst="rect">
            <a:avLst/>
          </a:prstGeom>
          <a:solidFill>
            <a:schemeClr val="accent1"/>
          </a:solidFill>
          <a:ln>
            <a:solidFill>
              <a:schemeClr val="accent1"/>
            </a:solidFill>
          </a:ln>
        </p:spPr>
        <p:txBody>
          <a:bodyPr wrap="square" rtlCol="1">
            <a:spAutoFit/>
          </a:bodyPr>
          <a:lstStyle/>
          <a:p>
            <a:pPr algn="ctr"/>
            <a:r>
              <a:rPr lang="en-US" sz="2400" dirty="0"/>
              <a:t>Preliminary material</a:t>
            </a:r>
            <a:endParaRPr lang="he-IL" dirty="0"/>
          </a:p>
        </p:txBody>
      </p:sp>
      <p:sp>
        <p:nvSpPr>
          <p:cNvPr id="7" name="תיבת טקסט 6">
            <a:extLst>
              <a:ext uri="{FF2B5EF4-FFF2-40B4-BE49-F238E27FC236}">
                <a16:creationId xmlns:a16="http://schemas.microsoft.com/office/drawing/2014/main" id="{3D715E7D-FAE0-4776-AE99-CFD59D7A554B}"/>
              </a:ext>
            </a:extLst>
          </p:cNvPr>
          <p:cNvSpPr txBox="1"/>
          <p:nvPr/>
        </p:nvSpPr>
        <p:spPr>
          <a:xfrm>
            <a:off x="3031214" y="3045558"/>
            <a:ext cx="2725963" cy="461665"/>
          </a:xfrm>
          <a:prstGeom prst="rect">
            <a:avLst/>
          </a:prstGeom>
          <a:solidFill>
            <a:srgbClr val="FFFF00"/>
          </a:solidFill>
          <a:ln>
            <a:solidFill>
              <a:schemeClr val="accent1"/>
            </a:solidFill>
          </a:ln>
        </p:spPr>
        <p:txBody>
          <a:bodyPr wrap="square" rtlCol="1">
            <a:spAutoFit/>
          </a:bodyPr>
          <a:lstStyle/>
          <a:p>
            <a:pPr algn="ctr"/>
            <a:r>
              <a:rPr lang="en-US" sz="2400" dirty="0"/>
              <a:t>Main contribution</a:t>
            </a:r>
          </a:p>
        </p:txBody>
      </p:sp>
      <p:sp>
        <p:nvSpPr>
          <p:cNvPr id="8" name="תיבת טקסט 7">
            <a:extLst>
              <a:ext uri="{FF2B5EF4-FFF2-40B4-BE49-F238E27FC236}">
                <a16:creationId xmlns:a16="http://schemas.microsoft.com/office/drawing/2014/main" id="{D153C448-9E85-4513-AD04-73E13AA550FD}"/>
              </a:ext>
            </a:extLst>
          </p:cNvPr>
          <p:cNvSpPr txBox="1"/>
          <p:nvPr/>
        </p:nvSpPr>
        <p:spPr>
          <a:xfrm>
            <a:off x="6434823" y="3045558"/>
            <a:ext cx="2725963" cy="461665"/>
          </a:xfrm>
          <a:prstGeom prst="rect">
            <a:avLst/>
          </a:prstGeom>
          <a:noFill/>
          <a:ln>
            <a:solidFill>
              <a:schemeClr val="accent1"/>
            </a:solidFill>
          </a:ln>
        </p:spPr>
        <p:txBody>
          <a:bodyPr wrap="square" rtlCol="1">
            <a:spAutoFit/>
          </a:bodyPr>
          <a:lstStyle/>
          <a:p>
            <a:pPr algn="ctr"/>
            <a:r>
              <a:rPr lang="en-US" sz="2400" dirty="0"/>
              <a:t>Implementation</a:t>
            </a:r>
            <a:endParaRPr lang="he-IL" dirty="0"/>
          </a:p>
        </p:txBody>
      </p:sp>
      <p:sp>
        <p:nvSpPr>
          <p:cNvPr id="12" name="תיבת טקסט 11">
            <a:extLst>
              <a:ext uri="{FF2B5EF4-FFF2-40B4-BE49-F238E27FC236}">
                <a16:creationId xmlns:a16="http://schemas.microsoft.com/office/drawing/2014/main" id="{A5FEBFBE-BA75-4A71-9264-913F41B67CD3}"/>
              </a:ext>
            </a:extLst>
          </p:cNvPr>
          <p:cNvSpPr txBox="1"/>
          <p:nvPr/>
        </p:nvSpPr>
        <p:spPr>
          <a:xfrm>
            <a:off x="4733018" y="3878599"/>
            <a:ext cx="2725964" cy="461665"/>
          </a:xfrm>
          <a:prstGeom prst="rect">
            <a:avLst/>
          </a:prstGeom>
          <a:noFill/>
          <a:ln>
            <a:solidFill>
              <a:schemeClr val="accent1"/>
            </a:solidFill>
          </a:ln>
        </p:spPr>
        <p:txBody>
          <a:bodyPr wrap="square" rtlCol="1">
            <a:spAutoFit/>
          </a:bodyPr>
          <a:lstStyle/>
          <a:p>
            <a:pPr algn="ctr"/>
            <a:r>
              <a:rPr lang="en-US" sz="2400" dirty="0"/>
              <a:t>Conclusions</a:t>
            </a:r>
            <a:endParaRPr lang="he-IL" dirty="0"/>
          </a:p>
        </p:txBody>
      </p:sp>
    </p:spTree>
    <p:extLst>
      <p:ext uri="{BB962C8B-B14F-4D97-AF65-F5344CB8AC3E}">
        <p14:creationId xmlns:p14="http://schemas.microsoft.com/office/powerpoint/2010/main" val="243460272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1214</TotalTime>
  <Words>389</Words>
  <Application>Microsoft Office PowerPoint</Application>
  <PresentationFormat>מסך רחב</PresentationFormat>
  <Paragraphs>89</Paragraphs>
  <Slides>18</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18</vt:i4>
      </vt:variant>
    </vt:vector>
  </HeadingPairs>
  <TitlesOfParts>
    <vt:vector size="22" baseType="lpstr">
      <vt:lpstr>Arial</vt:lpstr>
      <vt:lpstr>Calibri</vt:lpstr>
      <vt:lpstr>Calibri Light</vt:lpstr>
      <vt:lpstr>ערכת נושא Office</vt:lpstr>
      <vt:lpstr>Presentation Diagram</vt:lpstr>
      <vt:lpstr>Background</vt:lpstr>
      <vt:lpstr>SLAM with Objects using a Nonparametric Pose Graph </vt:lpstr>
      <vt:lpstr>How the Paper relate to the Course</vt:lpstr>
      <vt:lpstr>Presentation Diagram</vt:lpstr>
      <vt:lpstr>Front-end Data Association</vt:lpstr>
      <vt:lpstr>Back-end Robust SLAM</vt:lpstr>
      <vt:lpstr>Object detection using deep learning</vt:lpstr>
      <vt:lpstr>Presentation Diagram</vt:lpstr>
      <vt:lpstr>OBJECT MEASUREMENTS VIA DEEP LEARNING</vt:lpstr>
      <vt:lpstr>Algorithm</vt:lpstr>
      <vt:lpstr>EXPERIMENT</vt:lpstr>
      <vt:lpstr>CONCLUSION</vt:lpstr>
      <vt:lpstr>Presentation Diagram</vt:lpstr>
      <vt:lpstr>מצגת של PowerPoint‏</vt:lpstr>
      <vt:lpstr>Presentation Diagram</vt:lpstr>
      <vt:lpstr>Whey to improve</vt:lpstr>
      <vt:lpstr>Our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Sher Hazan</dc:creator>
  <cp:lastModifiedBy>Sher Hazan</cp:lastModifiedBy>
  <cp:revision>16</cp:revision>
  <dcterms:created xsi:type="dcterms:W3CDTF">2022-01-17T14:39:30Z</dcterms:created>
  <dcterms:modified xsi:type="dcterms:W3CDTF">2022-01-18T10:54:11Z</dcterms:modified>
</cp:coreProperties>
</file>