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7DB5-97D5-42A1-2C64-FC2D87E56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2BFA6-97E7-507F-CD5C-AA5536B56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80176-DBA4-AB87-F5A3-44079AB9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ED86E-B0F4-55C1-CEB5-8932CE4C6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A21A4-3DA7-74BC-5B9B-EB1D4F80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0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4657-928F-4203-A19B-CEE0CCDB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2CD51-093D-B46A-5BA6-E4082177C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3518F-AA84-09FB-D6E1-65361A1F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1899A-C70B-182D-418E-E87C41FB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0E1D4-F237-63E3-9091-0062D2FD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4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6B82B-B263-FE5F-C6B6-1826DCC32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53790-6F86-DF8A-3F3C-71FB9B9CE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BB632-14AF-BC5C-4FCA-22700D9B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454C3-9CBD-B6A0-4EA2-41FDCDF1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4269F-960C-FFD0-9FDA-7E6FD16F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5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B5FA4-51DB-3DAF-4063-0E96ECB3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822C7-8BE2-781C-3AB4-CD2B26FC2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E8370-8543-0D36-E304-0A220F87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00A65-C129-6179-6231-BFF035B0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1D8AE-F1F9-19B0-D0F4-9399323D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1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90E2-BD1B-425C-EBA6-4F6DCBA5E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4180E-163B-1877-2D34-EA3BE92B2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1E1BC-03F3-EF0D-8181-A4C87618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0684-7F9A-8629-EAC7-51045855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15DDA-546C-F03C-BDBF-5D0B1C28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9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CD8C-C632-DBA8-7D46-A05A6C0E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E3F4-925C-102D-2E74-C34E5C55E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D0CC4-3F20-6AE5-5BB6-135B667D8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2A89D-7757-C4FA-694B-17C43015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C968E-539F-A103-9AE0-DAEE161E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0AAF7-292A-B2A6-EC32-33846757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3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4140-89D2-B563-2AFB-BC81CA85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63528-DDFE-3CEA-D7DB-6B52981DB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6339A-D7B2-C72A-CF30-A59F5C3E3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1011F-CAA2-DC40-D03E-C6A89D226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EB312-3AA3-AC56-93A8-3101776FD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29C13-3401-4EA7-8305-61DD6FAB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CF239-1449-D556-92FE-A314BC89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BD51F-C153-0051-ACE0-BAC2933F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8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C133-505C-C1E2-330A-399602E2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9E3B5-3F03-89B4-E39D-388A3E2F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CD99F-EC41-D433-7316-A40DBC06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5DC2F-2C99-9798-252C-5E2956ED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3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0244E-C9AA-C296-A48B-2BDE8032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19909-9F1F-A28B-381B-A34A267E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41CA8-7BFB-E841-58F2-0D11FAC2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F396-E52A-591E-D2EF-8716DF84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E8C4A-C7F7-670E-EE9B-A70E18116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0E2AD-B20F-BC21-15CE-91BBDBD77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2314F-3A42-E144-8546-4D2D2344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8F95A-6E23-EA56-03C6-430A9932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B129D-7568-D5C2-A55A-7EF19AE2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8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84F0-972D-978A-9D70-6F4D216A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F4DCE-5610-60F1-6C54-59752B243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1ABD4-03CA-B66D-B2C0-F8E4AC2CB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B037B-8D59-CBF4-703D-C583A542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EC4DF-7ABB-8C26-21DB-E2D62CFF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27F41-AE91-17F7-EB28-70E4A399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7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AFB8A-551D-7B0E-9244-0123E091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4BB31-D753-6DB8-3BD3-EB7DB2C51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088C4-BA1F-BD24-8811-A643A3A3F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5F6B3-A4FF-49A7-A0BA-7D6B26F7859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B0292-5E46-56A9-68E1-3BCFAB22A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244E8-245E-277A-8D7C-C0909B886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3F2A9-4C62-43C7-91A9-0B522329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5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08C4-E484-97DE-4408-1EEB4895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Hibernation and Metabolic in Ground Squirrels Through Mass Spectrometry Analysis and R Data Visualization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60E6706-04B5-AC10-27DD-2EA1521C8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7184" y="2148249"/>
            <a:ext cx="5962650" cy="22098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31ED26-06D6-0D4B-4F5E-7D8DDFCEE424}"/>
              </a:ext>
            </a:extLst>
          </p:cNvPr>
          <p:cNvSpPr txBox="1"/>
          <p:nvPr/>
        </p:nvSpPr>
        <p:spPr>
          <a:xfrm>
            <a:off x="2881745" y="4554000"/>
            <a:ext cx="9310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 adapted from 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Andrews M. T. (2019).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0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0D15B-D5F4-6F0B-FFF8-418BD500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A9643-89E6-97EA-B303-DB3D24A2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focus is on data analysis and visualization of Mass Spectrometry (MS) data metabolomics analysis.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key metabolites and metabolic pathways activated during hibernation.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4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AE93-29CE-D13E-A578-552569823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Plot of metabolites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113707-33A8-B882-3904-F304DE77A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726" y="1825625"/>
            <a:ext cx="6554547" cy="4351338"/>
          </a:xfrm>
        </p:spPr>
      </p:pic>
    </p:spTree>
    <p:extLst>
      <p:ext uri="{BB962C8B-B14F-4D97-AF65-F5344CB8AC3E}">
        <p14:creationId xmlns:p14="http://schemas.microsoft.com/office/powerpoint/2010/main" val="2401657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B785-BE8E-742C-50D1-EBD59823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0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Heatmaps of the different variables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7F26C0-1A75-E651-7F94-FE35FB884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571" t="13645" r="21558" b="17840"/>
          <a:stretch/>
        </p:blipFill>
        <p:spPr>
          <a:xfrm>
            <a:off x="132195" y="1981949"/>
            <a:ext cx="5534025" cy="36854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B145BB-785B-2718-9608-043E744218C5}"/>
              </a:ext>
            </a:extLst>
          </p:cNvPr>
          <p:cNvSpPr txBox="1"/>
          <p:nvPr/>
        </p:nvSpPr>
        <p:spPr>
          <a:xfrm>
            <a:off x="1938336" y="1376757"/>
            <a:ext cx="1228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FBA27-0C58-80F1-6F48-3884B3A6C3A2}"/>
              </a:ext>
            </a:extLst>
          </p:cNvPr>
          <p:cNvSpPr txBox="1"/>
          <p:nvPr/>
        </p:nvSpPr>
        <p:spPr>
          <a:xfrm>
            <a:off x="8146472" y="1237673"/>
            <a:ext cx="33805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DATA 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F39997-C518-36A5-98CB-E06A6F725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005" y="1930755"/>
            <a:ext cx="6334484" cy="423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5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92670-072E-3BCA-D07E-B0B027A0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455" y="49354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Heatmaps of the different variables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6AE50C-306A-3CE9-6C7D-31E6959B18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18" t="13870" r="21344" b="17568"/>
          <a:stretch/>
        </p:blipFill>
        <p:spPr>
          <a:xfrm>
            <a:off x="590062" y="1832692"/>
            <a:ext cx="4767030" cy="3855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A4B694-ED96-9510-EE9E-2027EFE9118D}"/>
              </a:ext>
            </a:extLst>
          </p:cNvPr>
          <p:cNvSpPr txBox="1"/>
          <p:nvPr/>
        </p:nvSpPr>
        <p:spPr>
          <a:xfrm>
            <a:off x="2392173" y="1365569"/>
            <a:ext cx="13670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3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A3E189-44E2-5BCF-A459-DB0835D28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920" y="1978640"/>
            <a:ext cx="4767031" cy="37093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DD665D-106B-D89C-EDA7-90CBA7A79BE7}"/>
              </a:ext>
            </a:extLst>
          </p:cNvPr>
          <p:cNvSpPr txBox="1"/>
          <p:nvPr/>
        </p:nvSpPr>
        <p:spPr>
          <a:xfrm>
            <a:off x="9347201" y="1437402"/>
            <a:ext cx="17068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3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43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2C68-D882-7EE9-337C-0BAE55C66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694" y="0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Heatmaps of the different variables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2E6BB9-C77D-2834-6AD6-148F88751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75" y="1773198"/>
            <a:ext cx="6168228" cy="47199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FB19D4-8939-12C2-05C3-DC0616A4443D}"/>
              </a:ext>
            </a:extLst>
          </p:cNvPr>
          <p:cNvSpPr txBox="1"/>
          <p:nvPr/>
        </p:nvSpPr>
        <p:spPr>
          <a:xfrm>
            <a:off x="1877291" y="1352569"/>
            <a:ext cx="19240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7F917-D10E-D72F-6A9A-130EE8A59466}"/>
              </a:ext>
            </a:extLst>
          </p:cNvPr>
          <p:cNvSpPr txBox="1"/>
          <p:nvPr/>
        </p:nvSpPr>
        <p:spPr>
          <a:xfrm>
            <a:off x="9455726" y="1219200"/>
            <a:ext cx="12122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754FD4-34AB-329A-17F3-CC5F2B21D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2" y="1773198"/>
            <a:ext cx="5935138" cy="471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5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DB82-B646-E429-F7D2-2B54BFD1F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62691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top metabolites for the entire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0B8E1-60C1-A592-8911-2A4CC02EE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1402"/>
            <a:ext cx="3853873" cy="4351338"/>
          </a:xfrm>
        </p:spPr>
        <p:txBody>
          <a:bodyPr>
            <a:normAutofit lnSpcReduction="10000"/>
          </a:bodyPr>
          <a:lstStyle/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top_metabolites_all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"193" "11"  "70"  "255" "39"  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top_metabolites_IBA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"328" "11"  "12"  "70"  "10"  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top_metabolites_MAR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"340" "332" "198" "222" "128"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top_metabolites_OCT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"132" "347" "91"  "85"  "20"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top_metabolites_SEP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"82"  "244" "315" "342" "266"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top_metabolites_TOR</a:t>
            </a: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"342" "341" "288" "82"  "243"</a:t>
            </a: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EF2EE-96DD-F9DF-1707-85D530480F25}"/>
              </a:ext>
            </a:extLst>
          </p:cNvPr>
          <p:cNvSpPr txBox="1"/>
          <p:nvPr/>
        </p:nvSpPr>
        <p:spPr>
          <a:xfrm>
            <a:off x="4017818" y="1066945"/>
            <a:ext cx="8488218" cy="654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193-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Erythrose, 4-phosphate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11-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(4S)-4-{[(9Z)-3-Hydroxy-9-hexadecenoyl]oxy}-4-(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trimethylammonio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)butanoate_0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70-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3-hydroxydodecanoylcarnitine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255-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L-Histidine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39-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2,2'-[1,2-Propanediylbis(oxy)]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diethanol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top_metabolites_IBA</a:t>
            </a:r>
            <a:r>
              <a:rPr lang="en-US" sz="16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328-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Ricinine</a:t>
            </a:r>
          </a:p>
          <a:p>
            <a:r>
              <a:rPr lang="en-US" sz="16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(4S)-4-{[(9Z)-3-Hydroxy-9-hexadecenoyl]oxy}-4-(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trimethylammonio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)butanoate_0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12-</a:t>
            </a: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(4S)-4-{[(9Z)-3-Hydroxy-9-hexadecenoyl]oxy}-4-(</a:t>
            </a:r>
            <a:r>
              <a:rPr lang="en-US" sz="16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trimethylammonio</a:t>
            </a: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)butanoate_1</a:t>
            </a:r>
          </a:p>
          <a:p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70-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3-hydroxydodecanoylcarnitine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10-</a:t>
            </a: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(4S)-4-[(2E,4Z)-2,4-Decadienoyloxy]-4-(</a:t>
            </a:r>
            <a:r>
              <a:rPr lang="en-US" sz="16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trimethylammonio</a:t>
            </a: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)butanoate_1</a:t>
            </a:r>
            <a:endParaRPr lang="en-US" sz="16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top_metabolites_MAR</a:t>
            </a:r>
            <a:r>
              <a:rPr lang="en-US" sz="16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340-</a:t>
            </a:r>
            <a:r>
              <a:rPr lang="en-US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Threonylglutamine</a:t>
            </a:r>
          </a:p>
          <a:p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332-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ser-arg</a:t>
            </a: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198-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gln-ala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222-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Hypusine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128-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Argininosuccinic acid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top_metabolites_OCT</a:t>
            </a:r>
            <a:r>
              <a:rPr lang="en-US" sz="16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132-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Asparagine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347-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91-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4-Guanidinobutyric acid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85-</a:t>
            </a:r>
            <a:r>
              <a:rPr lang="es-E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4-[(3-Acetamidopropyl)amino]</a:t>
            </a:r>
            <a:r>
              <a:rPr lang="es-ES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butanoic</a:t>
            </a:r>
            <a:r>
              <a:rPr lang="es-E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acid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20-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{3-[(3-{[4-(Hydroxymethyl)cyclohexyl]amino}-3-oxetanyl)methyl]-1,2-oxazol-5-yl}methanol</a:t>
            </a:r>
            <a:endParaRPr lang="en-US" sz="16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7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3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4FE2-4D7C-7796-58C3-0752D163B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933382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top metabolites for the entire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A2D01-C40E-BE86-C39A-8DE8715E1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top_metabolites_SEP</a:t>
            </a:r>
            <a:r>
              <a:rPr lang="en-US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82-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4-(1,2-Dihydroxy-2-propanyl)-1-methyl-1,2-cyclohexanediol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244-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Leucylasparagine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315-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Phenylalanylarginine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342-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trans-3-Indoleacrylic acid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266-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Melezitose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kern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top_metabolites_TOR</a:t>
            </a:r>
            <a:r>
              <a:rPr lang="en-US" sz="2800" b="1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b="1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342-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trans-3-Indoleacrylic acid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341-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Threonylleucine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288-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N6-Me-Adenosine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82-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4-(1,2-Dihydroxy-2-propanyl)-1-methyl-1,2-cyclohexanediol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243-</a:t>
            </a: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Leucine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3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421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Hibernation and Metabolic in Ground Squirrels Through Mass Spectrometry Analysis and R Data Visualization</vt:lpstr>
      <vt:lpstr>Objectives</vt:lpstr>
      <vt:lpstr>PCA Plot of metabolites</vt:lpstr>
      <vt:lpstr>Heatmaps of the different variables </vt:lpstr>
      <vt:lpstr>Heatmaps of the different variables </vt:lpstr>
      <vt:lpstr>Heatmaps of the different variables </vt:lpstr>
      <vt:lpstr>Determine top metabolites for the entire dataset</vt:lpstr>
      <vt:lpstr>Determine top metabolites for the entire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Hibernation and Metabolic in Ground Squirrels Through Mass Spectrometry Analysis and R Data Visualization</dc:title>
  <dc:creator>ALONDRA TORRES GERENA</dc:creator>
  <cp:lastModifiedBy>ALONDRA TORRES GERENA</cp:lastModifiedBy>
  <cp:revision>13</cp:revision>
  <dcterms:created xsi:type="dcterms:W3CDTF">2023-12-05T19:09:31Z</dcterms:created>
  <dcterms:modified xsi:type="dcterms:W3CDTF">2023-12-07T18:39:16Z</dcterms:modified>
</cp:coreProperties>
</file>