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33"/>
  </p:notesMasterIdLst>
  <p:sldIdLst>
    <p:sldId id="256" r:id="rId5"/>
    <p:sldId id="259" r:id="rId6"/>
    <p:sldId id="257" r:id="rId7"/>
    <p:sldId id="340" r:id="rId8"/>
    <p:sldId id="339" r:id="rId9"/>
    <p:sldId id="301" r:id="rId10"/>
    <p:sldId id="341" r:id="rId11"/>
    <p:sldId id="347" r:id="rId12"/>
    <p:sldId id="343" r:id="rId13"/>
    <p:sldId id="342" r:id="rId14"/>
    <p:sldId id="344" r:id="rId15"/>
    <p:sldId id="345" r:id="rId16"/>
    <p:sldId id="346" r:id="rId17"/>
    <p:sldId id="349" r:id="rId18"/>
    <p:sldId id="350" r:id="rId19"/>
    <p:sldId id="348" r:id="rId20"/>
    <p:sldId id="352" r:id="rId21"/>
    <p:sldId id="353" r:id="rId22"/>
    <p:sldId id="355" r:id="rId23"/>
    <p:sldId id="356" r:id="rId24"/>
    <p:sldId id="354" r:id="rId25"/>
    <p:sldId id="357" r:id="rId26"/>
    <p:sldId id="358" r:id="rId27"/>
    <p:sldId id="359" r:id="rId28"/>
    <p:sldId id="361" r:id="rId29"/>
    <p:sldId id="363" r:id="rId30"/>
    <p:sldId id="362" r:id="rId31"/>
    <p:sldId id="278" r:id="rId32"/>
  </p:sldIdLst>
  <p:sldSz cx="9144000" cy="5143500" type="screen16x9"/>
  <p:notesSz cx="6858000" cy="9144000"/>
  <p:embeddedFontLst>
    <p:embeddedFont>
      <p:font typeface="Arvo" panose="020B0604020202020204" charset="0"/>
      <p:regular r:id="rId34"/>
      <p:bold r:id="rId35"/>
      <p:italic r:id="rId36"/>
      <p:boldItalic r:id="rId37"/>
    </p:embeddedFont>
    <p:embeddedFont>
      <p:font typeface="Roboto Condensed" panose="02000000000000000000" pitchFamily="2" charset="0"/>
      <p:regular r:id="rId38"/>
      <p:bold r:id="rId39"/>
      <p:italic r:id="rId40"/>
      <p:boldItalic r:id="rId41"/>
    </p:embeddedFont>
    <p:embeddedFont>
      <p:font typeface="Roboto Condensed Light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BAF6D-DA00-4DB3-AC29-2C7D5F2BABFA}" v="1" dt="2023-03-18T09:57:14.824"/>
  </p1510:revLst>
</p1510:revInfo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hmed moawad" userId="S::moh93091_gmail.com#ext#@itihub.onmicrosoft.com::5d290554-3859-413a-bdac-0711777dcdd0" providerId="AD" clId="Web-{B9DBAF6D-DA00-4DB3-AC29-2C7D5F2BABFA}"/>
    <pc:docChg chg="modSld">
      <pc:chgData name="Mohamed Ahmed moawad" userId="S::moh93091_gmail.com#ext#@itihub.onmicrosoft.com::5d290554-3859-413a-bdac-0711777dcdd0" providerId="AD" clId="Web-{B9DBAF6D-DA00-4DB3-AC29-2C7D5F2BABFA}" dt="2023-03-18T09:57:14.824" v="0" actId="1076"/>
      <pc:docMkLst>
        <pc:docMk/>
      </pc:docMkLst>
      <pc:sldChg chg="modSp">
        <pc:chgData name="Mohamed Ahmed moawad" userId="S::moh93091_gmail.com#ext#@itihub.onmicrosoft.com::5d290554-3859-413a-bdac-0711777dcdd0" providerId="AD" clId="Web-{B9DBAF6D-DA00-4DB3-AC29-2C7D5F2BABFA}" dt="2023-03-18T09:57:14.824" v="0" actId="1076"/>
        <pc:sldMkLst>
          <pc:docMk/>
          <pc:sldMk cId="0" sldId="256"/>
        </pc:sldMkLst>
        <pc:spChg chg="mod">
          <ac:chgData name="Mohamed Ahmed moawad" userId="S::moh93091_gmail.com#ext#@itihub.onmicrosoft.com::5d290554-3859-413a-bdac-0711777dcdd0" providerId="AD" clId="Web-{B9DBAF6D-DA00-4DB3-AC29-2C7D5F2BABFA}" dt="2023-03-18T09:57:14.824" v="0" actId="1076"/>
          <ac:spMkLst>
            <pc:docMk/>
            <pc:sldMk cId="0" sldId="256"/>
            <ac:spMk id="1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388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55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18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74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08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183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039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154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17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915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249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213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265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704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144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268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877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90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71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52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41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03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26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95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gif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webp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etbootstrap.com/" TargetMode="Externa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shingmagazine.com/2009/06/fixed-vs-fluid-vs-elastic-layout-whats-the-right-one-for-yo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739861" y="333899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 </a:t>
            </a:r>
            <a:br>
              <a:rPr lang="en" dirty="0"/>
            </a:br>
            <a:r>
              <a:rPr lang="en" sz="4400" dirty="0"/>
              <a:t>Day1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ED617-294A-4B89-BE44-94AE5F887F5A}"/>
              </a:ext>
            </a:extLst>
          </p:cNvPr>
          <p:cNvSpPr txBox="1"/>
          <p:nvPr/>
        </p:nvSpPr>
        <p:spPr>
          <a:xfrm>
            <a:off x="288758" y="4223084"/>
            <a:ext cx="291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ENG. Nawal Zaki Abdelhadi</a:t>
            </a:r>
          </a:p>
          <a:p>
            <a:pPr algn="ctr"/>
            <a:r>
              <a:rPr lang="en-US" sz="1600" b="1" dirty="0"/>
              <a:t>Instructor in iTi Minia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Grid-System..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38887" y="1509541"/>
            <a:ext cx="8152034" cy="2765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Predefined grid classes like </a:t>
            </a:r>
            <a:r>
              <a:rPr lang="en-US" b="1" i="0" dirty="0">
                <a:solidFill>
                  <a:srgbClr val="FF9800"/>
                </a:solidFill>
                <a:effectLst/>
                <a:latin typeface="Arial" panose="020B0604020202020204" pitchFamily="34" charset="0"/>
              </a:rPr>
              <a:t>.row </a:t>
            </a:r>
            <a:r>
              <a:rPr lang="en-US" b="1" i="0" dirty="0">
                <a:effectLst/>
                <a:latin typeface="Arial" panose="020B0604020202020204" pitchFamily="34" charset="0"/>
              </a:rPr>
              <a:t>and </a:t>
            </a:r>
            <a:r>
              <a:rPr lang="en-US" b="1" i="0" dirty="0">
                <a:solidFill>
                  <a:srgbClr val="FF9800"/>
                </a:solidFill>
                <a:effectLst/>
                <a:latin typeface="Arial" panose="020B0604020202020204" pitchFamily="34" charset="0"/>
              </a:rPr>
              <a:t>.col-xs-4 </a:t>
            </a:r>
            <a:r>
              <a:rPr lang="en-US" b="1" i="0" dirty="0">
                <a:effectLst/>
                <a:latin typeface="Arial" panose="020B0604020202020204" pitchFamily="34" charset="0"/>
              </a:rPr>
              <a:t>are available for quickly making grid layouts.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Columns create </a:t>
            </a:r>
            <a:r>
              <a:rPr lang="en-US" b="1" i="0" dirty="0">
                <a:solidFill>
                  <a:srgbClr val="FF9800"/>
                </a:solidFill>
                <a:effectLst/>
                <a:latin typeface="Arial" panose="020B0604020202020204" pitchFamily="34" charset="0"/>
              </a:rPr>
              <a:t>gutters</a:t>
            </a:r>
            <a:r>
              <a:rPr lang="en-US" b="1" i="0" dirty="0">
                <a:effectLst/>
                <a:latin typeface="Arial" panose="020B0604020202020204" pitchFamily="34" charset="0"/>
              </a:rPr>
              <a:t> (gaps between column content) via padding.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0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Grid-System..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93683" y="1649599"/>
            <a:ext cx="8470576" cy="2765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Grid columns are created by specifying the number of </a:t>
            </a:r>
            <a:r>
              <a:rPr lang="en-US" b="1" i="0" dirty="0">
                <a:solidFill>
                  <a:srgbClr val="FF9800"/>
                </a:solidFill>
                <a:effectLst/>
                <a:latin typeface="Arial" panose="020B0604020202020204" pitchFamily="34" charset="0"/>
              </a:rPr>
              <a:t>twelve</a:t>
            </a:r>
            <a:r>
              <a:rPr lang="en-US" b="1" i="0" dirty="0">
                <a:effectLst/>
                <a:latin typeface="Arial" panose="020B0604020202020204" pitchFamily="34" charset="0"/>
              </a:rPr>
              <a:t> available columns you wish to span. For example, three equal columns would use three .col-xs-4.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If more than 12 columns are placed within a single row, each group of extra columns will, as one unit, wrap onto a new line.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8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Grid-System..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1AB644-0F65-4B4B-85A2-4F425E218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0" y="1656309"/>
            <a:ext cx="6932107" cy="329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8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Grid-System..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BF9442-74D4-4211-9413-B8AD57CB8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5875"/>
            <a:ext cx="7092176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Grid-System..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7C504C-B8E8-4A7A-AD50-6E87A640B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0" y="1494525"/>
            <a:ext cx="6930912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6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Grid-System..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CFF432-2C1F-4495-8123-E4CF4FD0D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24" y="1487375"/>
            <a:ext cx="7391276" cy="30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30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Grid-System..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B4326-4148-46D0-B110-D665EEDB3D66}"/>
              </a:ext>
            </a:extLst>
          </p:cNvPr>
          <p:cNvSpPr txBox="1"/>
          <p:nvPr/>
        </p:nvSpPr>
        <p:spPr>
          <a:xfrm>
            <a:off x="484194" y="1685958"/>
            <a:ext cx="445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Column wrapping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2C546-1232-4BE9-A017-46533BEFE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832" b="17387"/>
          <a:stretch/>
        </p:blipFill>
        <p:spPr>
          <a:xfrm>
            <a:off x="78217" y="2760952"/>
            <a:ext cx="8329803" cy="16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Grid-System..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B4326-4148-46D0-B110-D665EEDB3D66}"/>
              </a:ext>
            </a:extLst>
          </p:cNvPr>
          <p:cNvSpPr txBox="1"/>
          <p:nvPr/>
        </p:nvSpPr>
        <p:spPr>
          <a:xfrm>
            <a:off x="512771" y="1474731"/>
            <a:ext cx="445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Nesting Columns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FF92E-BC16-489E-B7D1-ECFD459E9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94" y="2148689"/>
            <a:ext cx="5988410" cy="26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2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Grid-System..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B4326-4148-46D0-B110-D665EEDB3D66}"/>
              </a:ext>
            </a:extLst>
          </p:cNvPr>
          <p:cNvSpPr txBox="1"/>
          <p:nvPr/>
        </p:nvSpPr>
        <p:spPr>
          <a:xfrm>
            <a:off x="512771" y="1474731"/>
            <a:ext cx="445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Nesting Columns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A86E7-857B-472A-951A-B680D8EBCD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79"/>
          <a:stretch/>
        </p:blipFill>
        <p:spPr>
          <a:xfrm>
            <a:off x="189385" y="2121062"/>
            <a:ext cx="6925092" cy="29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6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Container-fluid &amp; container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1AA92A-F7D2-4CCA-9010-73C9BA360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0" y="1339645"/>
            <a:ext cx="6942063" cy="36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2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Grid-System..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B4326-4148-46D0-B110-D665EEDB3D66}"/>
              </a:ext>
            </a:extLst>
          </p:cNvPr>
          <p:cNvSpPr txBox="1"/>
          <p:nvPr/>
        </p:nvSpPr>
        <p:spPr>
          <a:xfrm>
            <a:off x="512771" y="1474731"/>
            <a:ext cx="445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Offsetting Columns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B969A-2B20-4B2D-812A-16A98B828B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53" t="37073" r="8831" b="13930"/>
          <a:stretch/>
        </p:blipFill>
        <p:spPr>
          <a:xfrm>
            <a:off x="155653" y="2121062"/>
            <a:ext cx="6809644" cy="29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6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Bootstrap </a:t>
            </a:r>
            <a:br>
              <a:rPr lang="en-US" dirty="0"/>
            </a:br>
            <a:r>
              <a:rPr lang="en-US" dirty="0"/>
              <a:t>Typography</a:t>
            </a:r>
            <a:r>
              <a:rPr lang="en" dirty="0"/>
              <a:t>….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CA9CB-9FB8-42A7-8939-6E0879D3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685" y="2987394"/>
            <a:ext cx="1473093" cy="14730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662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Heading….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687D9B-8804-4CD9-BA13-CFEEAF611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0" y="1384944"/>
            <a:ext cx="6845676" cy="36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Tags….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C78F654E-D298-487E-8410-154DF495DED6}"/>
              </a:ext>
            </a:extLst>
          </p:cNvPr>
          <p:cNvSpPr/>
          <p:nvPr/>
        </p:nvSpPr>
        <p:spPr>
          <a:xfrm rot="21208069">
            <a:off x="1729297" y="1824618"/>
            <a:ext cx="5017191" cy="2000251"/>
          </a:xfrm>
          <a:prstGeom prst="cloudCallout">
            <a:avLst>
              <a:gd name="adj1" fmla="val -46270"/>
              <a:gd name="adj2" fmla="val 83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Let’s Try some Tags</a:t>
            </a:r>
          </a:p>
        </p:txBody>
      </p:sp>
    </p:spTree>
    <p:extLst>
      <p:ext uri="{BB962C8B-B14F-4D97-AF65-F5344CB8AC3E}">
        <p14:creationId xmlns:p14="http://schemas.microsoft.com/office/powerpoint/2010/main" val="2620000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Classes….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C78F654E-D298-487E-8410-154DF495DED6}"/>
              </a:ext>
            </a:extLst>
          </p:cNvPr>
          <p:cNvSpPr/>
          <p:nvPr/>
        </p:nvSpPr>
        <p:spPr>
          <a:xfrm rot="21208069">
            <a:off x="1729297" y="1824618"/>
            <a:ext cx="5017191" cy="2000251"/>
          </a:xfrm>
          <a:prstGeom prst="cloudCallout">
            <a:avLst>
              <a:gd name="adj1" fmla="val -46270"/>
              <a:gd name="adj2" fmla="val 83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Let’s Try some Classes</a:t>
            </a:r>
          </a:p>
        </p:txBody>
      </p:sp>
    </p:spTree>
    <p:extLst>
      <p:ext uri="{BB962C8B-B14F-4D97-AF65-F5344CB8AC3E}">
        <p14:creationId xmlns:p14="http://schemas.microsoft.com/office/powerpoint/2010/main" val="16811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Lists….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C78F654E-D298-487E-8410-154DF495DED6}"/>
              </a:ext>
            </a:extLst>
          </p:cNvPr>
          <p:cNvSpPr/>
          <p:nvPr/>
        </p:nvSpPr>
        <p:spPr>
          <a:xfrm rot="21208069">
            <a:off x="5453154" y="1678526"/>
            <a:ext cx="3369445" cy="1408045"/>
          </a:xfrm>
          <a:prstGeom prst="cloudCallout">
            <a:avLst>
              <a:gd name="adj1" fmla="val -46270"/>
              <a:gd name="adj2" fmla="val 83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Let’s 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82316-B887-4871-9915-1DFB04729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0" y="1491440"/>
            <a:ext cx="5345400" cy="34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3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Images…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2236E-0545-4FFE-B60E-1A94F0D91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83" y="3136200"/>
            <a:ext cx="1117633" cy="11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6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Images….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D4F48-4420-4E1D-BA22-47CE25EB4A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202"/>
          <a:stretch/>
        </p:blipFill>
        <p:spPr>
          <a:xfrm>
            <a:off x="38600" y="1491440"/>
            <a:ext cx="6740572" cy="3460660"/>
          </a:xfrm>
          <a:prstGeom prst="rect">
            <a:avLst/>
          </a:prstGeom>
        </p:spPr>
      </p:pic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2AB79C6F-AD93-4324-A15C-46A10797AF5E}"/>
              </a:ext>
            </a:extLst>
          </p:cNvPr>
          <p:cNvSpPr/>
          <p:nvPr/>
        </p:nvSpPr>
        <p:spPr>
          <a:xfrm rot="21208069">
            <a:off x="6683050" y="1596330"/>
            <a:ext cx="2347618" cy="1447810"/>
          </a:xfrm>
          <a:prstGeom prst="cloudCallout">
            <a:avLst>
              <a:gd name="adj1" fmla="val -46270"/>
              <a:gd name="adj2" fmla="val 83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Let’s Try</a:t>
            </a:r>
          </a:p>
        </p:txBody>
      </p:sp>
    </p:spTree>
    <p:extLst>
      <p:ext uri="{BB962C8B-B14F-4D97-AF65-F5344CB8AC3E}">
        <p14:creationId xmlns:p14="http://schemas.microsoft.com/office/powerpoint/2010/main" val="3408410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1F19E-F047-417D-94E2-33F9988F6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883" y="904939"/>
            <a:ext cx="4855780" cy="3731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Bootstrap..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305024-E6C3-4ADD-8ED3-E72DB697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90661"/>
            <a:ext cx="1001648" cy="1005655"/>
          </a:xfrm>
          <a:prstGeom prst="rect">
            <a:avLst/>
          </a:prstGeom>
        </p:spPr>
      </p:pic>
      <p:sp>
        <p:nvSpPr>
          <p:cNvPr id="32" name="Google Shape;237;p16">
            <a:extLst>
              <a:ext uri="{FF2B5EF4-FFF2-40B4-BE49-F238E27FC236}">
                <a16:creationId xmlns:a16="http://schemas.microsoft.com/office/drawing/2014/main" id="{D02FD6C6-2DB4-4BA0-872F-52D16598C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8887" y="1542040"/>
            <a:ext cx="8152034" cy="3289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Bootstrap is a powerful front-end development. 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Framework for faster and easier web. 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It is a free collection of tools for creating websites and web applications. 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It contains HTML and CSS-based design templates for typography, forms, buttons, navigation and other interface components, as well as optional JavaScript extensions.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Bootstrap..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305024-E6C3-4ADD-8ED3-E72DB697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90661"/>
            <a:ext cx="1001648" cy="1005655"/>
          </a:xfrm>
          <a:prstGeom prst="rect">
            <a:avLst/>
          </a:prstGeom>
        </p:spPr>
      </p:pic>
      <p:sp>
        <p:nvSpPr>
          <p:cNvPr id="32" name="Google Shape;237;p16">
            <a:extLst>
              <a:ext uri="{FF2B5EF4-FFF2-40B4-BE49-F238E27FC236}">
                <a16:creationId xmlns:a16="http://schemas.microsoft.com/office/drawing/2014/main" id="{D02FD6C6-2DB4-4BA0-872F-52D16598C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8887" y="1542040"/>
            <a:ext cx="8152034" cy="3289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In August 2011, Twitter released Bootstrap as open source. 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In June 2014 it was the No.1 project on GitHub with over 73,000 stars.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Bootstrap was developed by Mark Otto and Jacob Thornton at Twitter as a framework to encourage consistency across internal tools.</a:t>
            </a:r>
          </a:p>
        </p:txBody>
      </p:sp>
    </p:spTree>
    <p:extLst>
      <p:ext uri="{BB962C8B-B14F-4D97-AF65-F5344CB8AC3E}">
        <p14:creationId xmlns:p14="http://schemas.microsoft.com/office/powerpoint/2010/main" val="15789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Bootstrap ..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305024-E6C3-4ADD-8ED3-E72DB697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sp>
        <p:nvSpPr>
          <p:cNvPr id="21" name="Google Shape;237;p16">
            <a:extLst>
              <a:ext uri="{FF2B5EF4-FFF2-40B4-BE49-F238E27FC236}">
                <a16:creationId xmlns:a16="http://schemas.microsoft.com/office/drawing/2014/main" id="{9DB9568D-632F-4458-81D0-F39692CA57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8887" y="1542040"/>
            <a:ext cx="8152034" cy="3289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Save lots of time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Responsive features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Consistent design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Easy to use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Compatible with browsers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it is Open Source “this is best part”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7A3DF-F5D4-4F24-91FE-341FB1719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809555" y="1604499"/>
            <a:ext cx="3901308" cy="26442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90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….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1FD7B-1897-4000-B213-2C2E30629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4" t="17018" r="14632" b="13930"/>
          <a:stretch/>
        </p:blipFill>
        <p:spPr>
          <a:xfrm flipH="1">
            <a:off x="2935706" y="3033068"/>
            <a:ext cx="1927098" cy="16034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566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use Bootstrap ..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40042" y="1313343"/>
            <a:ext cx="8152034" cy="2765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We hav</a:t>
            </a:r>
            <a:r>
              <a:rPr lang="en-US" b="1" dirty="0">
                <a:latin typeface="Arial" panose="020B0604020202020204" pitchFamily="34" charset="0"/>
              </a:rPr>
              <a:t>e two way to use Bootstrap</a:t>
            </a:r>
            <a:endParaRPr lang="en"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b="1" i="0" dirty="0">
              <a:effectLst/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b="1" dirty="0">
                <a:latin typeface="Arial" panose="020B0604020202020204" pitchFamily="34" charset="0"/>
              </a:rPr>
              <a:t>Use links from Documentation. “</a:t>
            </a:r>
            <a:r>
              <a:rPr lang="en-US" b="1" dirty="0">
                <a:solidFill>
                  <a:srgbClr val="FF9800"/>
                </a:solidFill>
                <a:latin typeface="Arial" panose="020B0604020202020204" pitchFamily="34" charset="0"/>
              </a:rPr>
              <a:t>Online</a:t>
            </a:r>
            <a:r>
              <a:rPr lang="en-US" b="1" dirty="0">
                <a:latin typeface="Arial" panose="020B0604020202020204" pitchFamily="34" charset="0"/>
              </a:rPr>
              <a:t>”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b="1" i="0" dirty="0">
                <a:effectLst/>
                <a:latin typeface="Arial" panose="020B0604020202020204" pitchFamily="34" charset="0"/>
              </a:rPr>
              <a:t>Download Bootstrap files.</a:t>
            </a:r>
            <a:endParaRPr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48DDA4-DAF6-421C-9639-D8961722056E}"/>
              </a:ext>
            </a:extLst>
          </p:cNvPr>
          <p:cNvSpPr txBox="1"/>
          <p:nvPr/>
        </p:nvSpPr>
        <p:spPr>
          <a:xfrm>
            <a:off x="602724" y="3963303"/>
            <a:ext cx="6572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hlinkClick r:id="rId5"/>
              </a:rPr>
              <a:t>https://getbootstrap.com/</a:t>
            </a:r>
            <a:endParaRPr 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B9CB0A0B-82C3-4381-8684-024084C87A14}"/>
              </a:ext>
            </a:extLst>
          </p:cNvPr>
          <p:cNvSpPr/>
          <p:nvPr/>
        </p:nvSpPr>
        <p:spPr>
          <a:xfrm rot="21263508">
            <a:off x="5566736" y="2914865"/>
            <a:ext cx="2715909" cy="17509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Let’s Try it …</a:t>
            </a:r>
          </a:p>
        </p:txBody>
      </p:sp>
    </p:spTree>
    <p:extLst>
      <p:ext uri="{BB962C8B-B14F-4D97-AF65-F5344CB8AC3E}">
        <p14:creationId xmlns:p14="http://schemas.microsoft.com/office/powerpoint/2010/main" val="378049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 System….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4A0B0D-D689-4B7C-9CFC-105EF4F1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40362" y="3233854"/>
            <a:ext cx="1770126" cy="10370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590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Grid-System..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93683" y="1691564"/>
            <a:ext cx="8152034" cy="2765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Grid Systems are used for creating page layouts through a series of rows and columns that house your content.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Rows must be placed within a </a:t>
            </a:r>
            <a:r>
              <a:rPr lang="en-US" b="1" i="0" dirty="0">
                <a:solidFill>
                  <a:srgbClr val="FF9800"/>
                </a:solidFill>
                <a:effectLst/>
                <a:latin typeface="Arial" panose="020B0604020202020204" pitchFamily="34" charset="0"/>
              </a:rPr>
              <a:t>.container </a:t>
            </a:r>
            <a:r>
              <a:rPr lang="en-US" b="1" i="0" dirty="0">
                <a:effectLst/>
                <a:latin typeface="Arial" panose="020B0604020202020204" pitchFamily="34" charset="0"/>
              </a:rPr>
              <a:t>(fixed-width) or </a:t>
            </a:r>
            <a:r>
              <a:rPr lang="en-US" b="1" i="0" dirty="0">
                <a:solidFill>
                  <a:srgbClr val="FF9800"/>
                </a:solidFill>
                <a:effectLst/>
                <a:latin typeface="Arial" panose="020B0604020202020204" pitchFamily="34" charset="0"/>
              </a:rPr>
              <a:t>.container-fluid </a:t>
            </a:r>
            <a:r>
              <a:rPr lang="en-US" b="1" i="0" dirty="0">
                <a:effectLst/>
                <a:latin typeface="Arial" panose="020B0604020202020204" pitchFamily="34" charset="0"/>
              </a:rPr>
              <a:t>(full-width) for proper alignment and padding. </a:t>
            </a:r>
            <a:r>
              <a:rPr lang="en-US" b="1" dirty="0">
                <a:latin typeface="Arial" panose="020B0604020202020204" pitchFamily="34" charset="0"/>
                <a:hlinkClick r:id="rId3"/>
              </a:rPr>
              <a:t>More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Use rows to create horizontal groups of columns.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Content should be placed within columns, and only </a:t>
            </a:r>
            <a:r>
              <a:rPr lang="en-US" b="1" dirty="0">
                <a:latin typeface="Arial" panose="020B0604020202020204" pitchFamily="34" charset="0"/>
              </a:rPr>
              <a:t>c</a:t>
            </a:r>
            <a:r>
              <a:rPr lang="en-US" b="1" i="0" dirty="0">
                <a:effectLst/>
                <a:latin typeface="Arial" panose="020B0604020202020204" pitchFamily="34" charset="0"/>
              </a:rPr>
              <a:t>olumns may be immediate children of rows.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AADAB408-A838-49F0-A45F-CEE6B0DAAC82}"/>
              </a:ext>
            </a:extLst>
          </p:cNvPr>
          <p:cNvGrpSpPr/>
          <p:nvPr/>
        </p:nvGrpSpPr>
        <p:grpSpPr>
          <a:xfrm>
            <a:off x="293683" y="550053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5670A6-3845-4DEC-83A6-C49F76BB51B3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CCB08CF-04BF-4899-A19D-772CCE152ED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FEAC9BFF-2924-43E8-8FCC-6E1F3E0EA92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C888AD33-3E5E-4BBF-A051-7724E419C6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C6168B2E-569A-4277-899B-48B3A58CBBA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726B6CE2-8E04-450C-B29E-9FBF9D847F2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9030FB48-D57D-47FA-940C-BA5A4BCE15A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D74AEB11-196C-445C-965F-0204179DB60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735CAB9D-665D-4EE3-8087-04B13EA8B23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DB05D86A-286F-422B-80B8-3B71389AAB7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19046B94-6826-4A63-81C7-376A1ECB5CC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0989271-3DB0-4488-BA37-1B83E13D2AE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8A2D13D0-07B3-48B6-B546-CE0FBFC9F26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8D767442-161D-44B7-AD55-29AF7BEC924B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92A32D8A-6E2C-4174-B66D-45C8CCA73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0109" y="42535"/>
            <a:ext cx="1001648" cy="10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623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0" ma:contentTypeDescription="Create a new document." ma:contentTypeScope="" ma:versionID="24c1d4c0028df18d94da67b0edf40e99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ecd55e5eeded5d44e1c9efddc48cde64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62d937-52c4-4f16-a659-78397a82b43c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TaxCatchAll xmlns="c0ed64b0-6a60-4244-affb-26b7fce0ff0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E2DEF6-E898-41AC-8983-6C03323EED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eea00d-b0af-4d41-beaf-f78631db4817"/>
    <ds:schemaRef ds:uri="c0ed64b0-6a60-4244-affb-26b7fce0ff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4210C1-0D33-4489-AC9B-3A2781D572F2}">
  <ds:schemaRefs>
    <ds:schemaRef ds:uri="http://schemas.microsoft.com/office/2006/metadata/properties"/>
    <ds:schemaRef ds:uri="http://schemas.microsoft.com/office/infopath/2007/PartnerControls"/>
    <ds:schemaRef ds:uri="aaeea00d-b0af-4d41-beaf-f78631db4817"/>
    <ds:schemaRef ds:uri="c0ed64b0-6a60-4244-affb-26b7fce0ff0f"/>
  </ds:schemaRefs>
</ds:datastoreItem>
</file>

<file path=customXml/itemProps3.xml><?xml version="1.0" encoding="utf-8"?>
<ds:datastoreItem xmlns:ds="http://schemas.openxmlformats.org/officeDocument/2006/customXml" ds:itemID="{2F8F3303-ABA5-4F04-9B78-03E89188C7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444</Words>
  <Application>Microsoft Office PowerPoint</Application>
  <PresentationFormat>On-screen Show (16:9)</PresentationFormat>
  <Paragraphs>97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Salerio template</vt:lpstr>
      <vt:lpstr>Bootstrap  Day1</vt:lpstr>
      <vt:lpstr>Introduction </vt:lpstr>
      <vt:lpstr>What is Bootstrap..</vt:lpstr>
      <vt:lpstr>What is Bootstrap..</vt:lpstr>
      <vt:lpstr>Why Bootstrap ..</vt:lpstr>
      <vt:lpstr>Let’s Start ….</vt:lpstr>
      <vt:lpstr>How to use Bootstrap ..</vt:lpstr>
      <vt:lpstr>Grid System….</vt:lpstr>
      <vt:lpstr>Grid-System..</vt:lpstr>
      <vt:lpstr>Grid-System..</vt:lpstr>
      <vt:lpstr>Grid-System..</vt:lpstr>
      <vt:lpstr>Grid-System..</vt:lpstr>
      <vt:lpstr>Grid-System..</vt:lpstr>
      <vt:lpstr>Grid-System..</vt:lpstr>
      <vt:lpstr>Grid-System..</vt:lpstr>
      <vt:lpstr>Grid-System..</vt:lpstr>
      <vt:lpstr>Grid-System..</vt:lpstr>
      <vt:lpstr>Grid-System..</vt:lpstr>
      <vt:lpstr>Container-fluid &amp; container</vt:lpstr>
      <vt:lpstr>Grid-System..</vt:lpstr>
      <vt:lpstr> Bootstrap  Typography….</vt:lpstr>
      <vt:lpstr>Heading….</vt:lpstr>
      <vt:lpstr>Tags….</vt:lpstr>
      <vt:lpstr>Classes….</vt:lpstr>
      <vt:lpstr>Lists….</vt:lpstr>
      <vt:lpstr>Images…</vt:lpstr>
      <vt:lpstr>Images….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nawal zaki</dc:creator>
  <cp:lastModifiedBy>nawal zaki</cp:lastModifiedBy>
  <cp:revision>9</cp:revision>
  <dcterms:modified xsi:type="dcterms:W3CDTF">2023-03-18T09:57:17Z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0x010100C2571A8CA3E18B44ACFE0AD4EB8285B1</vt:lpwstr>
  </property>
  <property fmtid="{D5CDD505-2E9C-101B-9397-08002B2CF9AE}" pid="3" name="MediaServiceImageTags">
    <vt:lpwstr/>
  </property>
</Properties>
</file>