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367" r:id="rId3"/>
    <p:sldId id="417" r:id="rId4"/>
    <p:sldId id="370" r:id="rId5"/>
    <p:sldId id="416" r:id="rId6"/>
    <p:sldId id="415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7" r:id="rId16"/>
    <p:sldId id="426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7" r:id="rId26"/>
    <p:sldId id="278" r:id="rId27"/>
  </p:sldIdLst>
  <p:sldSz cx="9144000" cy="5143500" type="screen16x9"/>
  <p:notesSz cx="6858000" cy="9144000"/>
  <p:embeddedFontLs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71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294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372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97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01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936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015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401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32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84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300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354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78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747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256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561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945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74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960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77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53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74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27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HTML5 &amp; Css3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Day3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ED617-294A-4B89-BE44-94AE5F887F5A}"/>
              </a:ext>
            </a:extLst>
          </p:cNvPr>
          <p:cNvSpPr txBox="1"/>
          <p:nvPr/>
        </p:nvSpPr>
        <p:spPr>
          <a:xfrm>
            <a:off x="288758" y="4223084"/>
            <a:ext cx="2911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ENG. Nawal Zaki Abdelhadi</a:t>
            </a:r>
          </a:p>
          <a:p>
            <a:pPr algn="ctr"/>
            <a:r>
              <a:rPr lang="en-US" sz="1400" b="1" dirty="0" err="1"/>
              <a:t>iTi</a:t>
            </a:r>
            <a:r>
              <a:rPr lang="en-US" sz="1400" b="1" dirty="0"/>
              <a:t> Staff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SVG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46085" y="893414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Draw </a:t>
            </a:r>
            <a:r>
              <a:rPr lang="en-US" b="1" dirty="0" smtClean="0">
                <a:latin typeface="Arial" panose="020B0604020202020204" pitchFamily="34" charset="0"/>
              </a:rPr>
              <a:t>Ellipse </a:t>
            </a:r>
            <a:r>
              <a:rPr lang="en-US" b="1" dirty="0">
                <a:latin typeface="Arial" panose="020B0604020202020204" pitchFamily="34" charset="0"/>
              </a:rPr>
              <a:t>using</a:t>
            </a:r>
          </a:p>
        </p:txBody>
      </p:sp>
      <p:sp>
        <p:nvSpPr>
          <p:cNvPr id="3" name="Vertical Scroll 2"/>
          <p:cNvSpPr/>
          <p:nvPr/>
        </p:nvSpPr>
        <p:spPr>
          <a:xfrm>
            <a:off x="146085" y="3161334"/>
            <a:ext cx="5896304" cy="156153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</a:p>
          <a:p>
            <a:r>
              <a:rPr lang="en-US" sz="2000" b="1" dirty="0"/>
              <a:t>   </a:t>
            </a:r>
            <a:r>
              <a:rPr lang="pl-PL" sz="2000" b="1" dirty="0"/>
              <a:t>&lt;ellipse cx=“" cy=“" rx=“" ry="“ style=“”&gt;</a:t>
            </a:r>
          </a:p>
          <a:p>
            <a:r>
              <a:rPr lang="en-US" sz="2000" b="1" dirty="0" smtClean="0"/>
              <a:t>&lt;/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22" name="Cloud Callout 21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241626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SVG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46085" y="893414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Draw P</a:t>
            </a:r>
            <a:r>
              <a:rPr lang="en-US" b="1" dirty="0" smtClean="0">
                <a:latin typeface="Arial" panose="020B0604020202020204" pitchFamily="34" charset="0"/>
              </a:rPr>
              <a:t>ath using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146085" y="3161334"/>
            <a:ext cx="5896304" cy="156153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</a:p>
          <a:p>
            <a:r>
              <a:rPr lang="en-US" sz="2000" b="1" dirty="0"/>
              <a:t>   </a:t>
            </a:r>
            <a:r>
              <a:rPr lang="pl-PL" sz="2000" b="1" dirty="0"/>
              <a:t>&lt;path d</a:t>
            </a:r>
            <a:r>
              <a:rPr lang="pl-PL" sz="2000" b="1" dirty="0" smtClean="0"/>
              <a:t>=“”&gt;</a:t>
            </a:r>
            <a:endParaRPr lang="en-US" sz="2000" b="1" dirty="0" smtClean="0"/>
          </a:p>
          <a:p>
            <a:r>
              <a:rPr lang="en-US" sz="2000" b="1" dirty="0" smtClean="0"/>
              <a:t>&lt;/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22" name="Cloud Callout 21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395605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SVG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46085" y="893414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Draw </a:t>
            </a:r>
            <a:r>
              <a:rPr lang="en-US" b="1" dirty="0" smtClean="0">
                <a:latin typeface="Arial" panose="020B0604020202020204" pitchFamily="34" charset="0"/>
              </a:rPr>
              <a:t>Polygon using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146085" y="3161334"/>
            <a:ext cx="5896304" cy="156153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</a:p>
          <a:p>
            <a:r>
              <a:rPr lang="en-US" sz="2000" b="1" dirty="0"/>
              <a:t>   </a:t>
            </a:r>
            <a:r>
              <a:rPr lang="pl-PL" sz="2000" b="1" dirty="0"/>
              <a:t>&lt;polygon points</a:t>
            </a:r>
            <a:r>
              <a:rPr lang="pl-PL" sz="2000" b="1" dirty="0" smtClean="0"/>
              <a:t>=“”&gt;</a:t>
            </a:r>
            <a:endParaRPr lang="en-US" sz="2000" b="1" dirty="0" smtClean="0"/>
          </a:p>
          <a:p>
            <a:r>
              <a:rPr lang="en-US" sz="2000" b="1" dirty="0" smtClean="0"/>
              <a:t>&lt;/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22" name="Cloud Callout 21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200448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SVG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46085" y="893414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Draw </a:t>
            </a:r>
            <a:r>
              <a:rPr lang="en-US" b="1" dirty="0" smtClean="0">
                <a:latin typeface="Arial" panose="020B0604020202020204" pitchFamily="34" charset="0"/>
              </a:rPr>
              <a:t>Polyline using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146085" y="3161334"/>
            <a:ext cx="5896304" cy="156153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</a:p>
          <a:p>
            <a:r>
              <a:rPr lang="en-US" sz="2000" b="1" dirty="0"/>
              <a:t>   </a:t>
            </a:r>
            <a:r>
              <a:rPr lang="pl-PL" sz="2000" b="1" dirty="0"/>
              <a:t>&lt;polyline points=“”&gt;</a:t>
            </a:r>
            <a:endParaRPr lang="en-US" sz="2000" b="1" dirty="0" smtClean="0"/>
          </a:p>
          <a:p>
            <a:r>
              <a:rPr lang="en-US" sz="2000" b="1" dirty="0" smtClean="0"/>
              <a:t>&lt;/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22" name="Cloud Callout 21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341362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5301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Graphics “Canvas”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3287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Canvas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49651" y="1671179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Canvas is a new HTML element which can be used to draw </a:t>
            </a:r>
            <a:r>
              <a:rPr lang="en-US" b="1" dirty="0" smtClean="0">
                <a:latin typeface="Arial" panose="020B0604020202020204" pitchFamily="34" charset="0"/>
              </a:rPr>
              <a:t>graphics </a:t>
            </a:r>
            <a:r>
              <a:rPr lang="en-US" b="1" dirty="0">
                <a:latin typeface="Arial" panose="020B0604020202020204" pitchFamily="34" charset="0"/>
              </a:rPr>
              <a:t>on a web page using </a:t>
            </a:r>
            <a:r>
              <a:rPr lang="en-US" b="1" dirty="0" err="1">
                <a:latin typeface="Arial" panose="020B0604020202020204" pitchFamily="34" charset="0"/>
              </a:rPr>
              <a:t>Javascript</a:t>
            </a:r>
            <a:r>
              <a:rPr lang="en-US" b="1" dirty="0"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A </a:t>
            </a:r>
            <a:r>
              <a:rPr lang="en-US" b="1" dirty="0">
                <a:latin typeface="Arial" panose="020B0604020202020204" pitchFamily="34" charset="0"/>
              </a:rPr>
              <a:t>canvas is a rectangular area, that you control </a:t>
            </a:r>
            <a:r>
              <a:rPr lang="en-US" b="1" dirty="0" smtClean="0">
                <a:latin typeface="Arial" panose="020B0604020202020204" pitchFamily="34" charset="0"/>
              </a:rPr>
              <a:t>every pixel </a:t>
            </a:r>
            <a:r>
              <a:rPr lang="en-US" b="1" dirty="0">
                <a:latin typeface="Arial" panose="020B0604020202020204" pitchFamily="34" charset="0"/>
              </a:rPr>
              <a:t>of </a:t>
            </a:r>
            <a:r>
              <a:rPr lang="en-US" b="1" dirty="0" smtClean="0">
                <a:latin typeface="Arial" panose="020B0604020202020204" pitchFamily="34" charset="0"/>
              </a:rPr>
              <a:t>it</a:t>
            </a:r>
            <a:r>
              <a:rPr lang="en-US" b="1" dirty="0"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</a:rPr>
              <a:t>canvas element has several methods for drawing paths, </a:t>
            </a:r>
            <a:r>
              <a:rPr lang="en-US" b="1" dirty="0" smtClean="0">
                <a:latin typeface="Arial" panose="020B0604020202020204" pitchFamily="34" charset="0"/>
              </a:rPr>
              <a:t>boxes</a:t>
            </a:r>
            <a:r>
              <a:rPr lang="en-US" b="1" dirty="0">
                <a:latin typeface="Arial" panose="020B0604020202020204" pitchFamily="34" charset="0"/>
              </a:rPr>
              <a:t>, circles, characters, and adding images</a:t>
            </a:r>
            <a:r>
              <a:rPr lang="en-US" b="1" dirty="0" smtClean="0">
                <a:latin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7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Canvas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86971" y="1803981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&lt;canvas</a:t>
            </a:r>
            <a:r>
              <a:rPr lang="en-US" b="1" dirty="0">
                <a:latin typeface="Arial" panose="020B0604020202020204" pitchFamily="34" charset="0"/>
              </a:rPr>
              <a:t>&gt; element is an HTML tag, with the exception that its </a:t>
            </a:r>
            <a:r>
              <a:rPr lang="en-US" b="1" dirty="0" smtClean="0">
                <a:latin typeface="Arial" panose="020B0604020202020204" pitchFamily="34" charset="0"/>
              </a:rPr>
              <a:t>contents </a:t>
            </a:r>
            <a:r>
              <a:rPr lang="en-US" b="1" dirty="0">
                <a:latin typeface="Arial" panose="020B0604020202020204" pitchFamily="34" charset="0"/>
              </a:rPr>
              <a:t>are rendered with JavaScript.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It </a:t>
            </a:r>
            <a:r>
              <a:rPr lang="en-US" b="1" dirty="0">
                <a:latin typeface="Arial" panose="020B0604020202020204" pitchFamily="34" charset="0"/>
              </a:rPr>
              <a:t>creates a fixed size drawing surface that exposes one or </a:t>
            </a:r>
            <a:r>
              <a:rPr lang="en-US" b="1" dirty="0" smtClean="0">
                <a:latin typeface="Arial" panose="020B0604020202020204" pitchFamily="34" charset="0"/>
              </a:rPr>
              <a:t>more </a:t>
            </a:r>
            <a:r>
              <a:rPr lang="en-US" b="1" dirty="0">
                <a:latin typeface="Arial" panose="020B0604020202020204" pitchFamily="34" charset="0"/>
              </a:rPr>
              <a:t>rendering contexts using canvas context object.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Each </a:t>
            </a:r>
            <a:r>
              <a:rPr lang="en-US" b="1" dirty="0">
                <a:latin typeface="Arial" panose="020B0604020202020204" pitchFamily="34" charset="0"/>
              </a:rPr>
              <a:t>canvas element can only have one context </a:t>
            </a:r>
            <a:r>
              <a:rPr lang="en-US" b="1" dirty="0" smtClean="0">
                <a:latin typeface="Arial" panose="020B0604020202020204" pitchFamily="34" charset="0"/>
              </a:rPr>
              <a:t>that can </a:t>
            </a:r>
            <a:r>
              <a:rPr lang="en-US" b="1" dirty="0">
                <a:latin typeface="Arial" panose="020B0604020202020204" pitchFamily="34" charset="0"/>
              </a:rPr>
              <a:t>be </a:t>
            </a:r>
            <a:r>
              <a:rPr lang="en-US" b="1" dirty="0" smtClean="0">
                <a:latin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</a:rPr>
              <a:t>2d”.</a:t>
            </a:r>
          </a:p>
        </p:txBody>
      </p:sp>
    </p:spTree>
    <p:extLst>
      <p:ext uri="{BB962C8B-B14F-4D97-AF65-F5344CB8AC3E}">
        <p14:creationId xmlns:p14="http://schemas.microsoft.com/office/powerpoint/2010/main" val="17472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Canvas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139523" y="2003678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Draw dynamic and interactive graphics.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Draw </a:t>
            </a:r>
            <a:r>
              <a:rPr lang="en-US" b="1" dirty="0">
                <a:latin typeface="Arial" panose="020B0604020202020204" pitchFamily="34" charset="0"/>
              </a:rPr>
              <a:t>images using 2D drawing </a:t>
            </a:r>
            <a:r>
              <a:rPr lang="en-US" b="1" dirty="0" smtClean="0">
                <a:latin typeface="Arial" panose="020B0604020202020204" pitchFamily="34" charset="0"/>
              </a:rPr>
              <a:t>API.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Lines</a:t>
            </a:r>
            <a:r>
              <a:rPr lang="en-US" b="1" dirty="0">
                <a:latin typeface="Arial" panose="020B0604020202020204" pitchFamily="34" charset="0"/>
              </a:rPr>
              <a:t>, curves, paths, shapes, fill styles, etc.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Useful </a:t>
            </a:r>
            <a:r>
              <a:rPr lang="en-US" b="1" dirty="0">
                <a:latin typeface="Arial" panose="020B0604020202020204" pitchFamily="34" charset="0"/>
              </a:rPr>
              <a:t>for: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Arial" panose="020B0604020202020204" pitchFamily="34" charset="0"/>
              </a:rPr>
              <a:t>Graphs</a:t>
            </a:r>
            <a:r>
              <a:rPr lang="en-US" b="1" dirty="0">
                <a:latin typeface="Arial" panose="020B0604020202020204" pitchFamily="34" charset="0"/>
              </a:rPr>
              <a:t>.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Arial" panose="020B0604020202020204" pitchFamily="34" charset="0"/>
              </a:rPr>
              <a:t>Applications</a:t>
            </a:r>
            <a:r>
              <a:rPr lang="en-US" b="1" dirty="0">
                <a:latin typeface="Arial" panose="020B0604020202020204" pitchFamily="34" charset="0"/>
              </a:rPr>
              <a:t>.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Arial" panose="020B0604020202020204" pitchFamily="34" charset="0"/>
              </a:rPr>
              <a:t>Games </a:t>
            </a:r>
            <a:r>
              <a:rPr lang="en-US" b="1" dirty="0">
                <a:latin typeface="Arial" panose="020B0604020202020204" pitchFamily="34" charset="0"/>
              </a:rPr>
              <a:t>and Puzzles.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50523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Canvas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49651" y="872451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Use canvas with JavaScript</a:t>
            </a:r>
          </a:p>
          <a:p>
            <a:pPr marL="533400" lvl="1" indent="0">
              <a:spcBef>
                <a:spcPts val="0"/>
              </a:spcBef>
              <a:buNone/>
            </a:pP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12" name="Vertical Scroll 11"/>
          <p:cNvSpPr/>
          <p:nvPr/>
        </p:nvSpPr>
        <p:spPr>
          <a:xfrm>
            <a:off x="282216" y="1980240"/>
            <a:ext cx="7461405" cy="2786412"/>
          </a:xfrm>
          <a:prstGeom prst="verticalScroll">
            <a:avLst>
              <a:gd name="adj" fmla="val 5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&lt;canvas id="</a:t>
            </a:r>
            <a:r>
              <a:rPr lang="en-US" sz="2000" b="1" dirty="0" err="1"/>
              <a:t>myCanvas</a:t>
            </a:r>
            <a:r>
              <a:rPr lang="en-US" sz="2000" b="1" dirty="0"/>
              <a:t>" width="578“ height="200"&gt;</a:t>
            </a:r>
          </a:p>
          <a:p>
            <a:r>
              <a:rPr lang="en-US" sz="2000" b="1" dirty="0"/>
              <a:t>&lt;/canvas&gt; </a:t>
            </a:r>
          </a:p>
          <a:p>
            <a:r>
              <a:rPr lang="en-US" sz="2000" b="1" dirty="0"/>
              <a:t>&lt;script&gt; </a:t>
            </a:r>
          </a:p>
          <a:p>
            <a:r>
              <a:rPr lang="en-US" sz="2000" b="1" dirty="0" err="1"/>
              <a:t>var</a:t>
            </a:r>
            <a:r>
              <a:rPr lang="en-US" sz="2000" b="1" dirty="0"/>
              <a:t> canvas = </a:t>
            </a:r>
            <a:r>
              <a:rPr lang="en-US" sz="2000" b="1" dirty="0" err="1"/>
              <a:t>document.getElementById</a:t>
            </a:r>
            <a:r>
              <a:rPr lang="en-US" sz="2000" b="1" dirty="0"/>
              <a:t>('</a:t>
            </a:r>
            <a:r>
              <a:rPr lang="en-US" sz="2000" b="1" dirty="0" err="1"/>
              <a:t>myCanvas</a:t>
            </a:r>
            <a:r>
              <a:rPr lang="en-US" sz="2000" b="1" dirty="0"/>
              <a:t>'); </a:t>
            </a:r>
          </a:p>
          <a:p>
            <a:r>
              <a:rPr lang="en-US" sz="2000" b="1" dirty="0" err="1"/>
              <a:t>var</a:t>
            </a:r>
            <a:r>
              <a:rPr lang="en-US" sz="2000" b="1" dirty="0"/>
              <a:t> context = </a:t>
            </a:r>
            <a:r>
              <a:rPr lang="en-US" sz="2000" b="1" dirty="0" err="1"/>
              <a:t>canvas.getContext</a:t>
            </a:r>
            <a:r>
              <a:rPr lang="en-US" sz="2000" b="1" dirty="0"/>
              <a:t>('2d');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// do </a:t>
            </a:r>
            <a:r>
              <a:rPr lang="en-US" sz="2000" b="1" dirty="0" smtClean="0">
                <a:solidFill>
                  <a:srgbClr val="00B050"/>
                </a:solidFill>
              </a:rPr>
              <a:t>something</a:t>
            </a:r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8647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Canvas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49651" y="1803981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</a:rPr>
              <a:t>Canvas Element &amp; Canvas </a:t>
            </a:r>
            <a:r>
              <a:rPr lang="en-US" b="1" dirty="0" smtClean="0">
                <a:latin typeface="Arial" panose="020B0604020202020204" pitchFamily="34" charset="0"/>
              </a:rPr>
              <a:t>Context:</a:t>
            </a:r>
            <a:endParaRPr lang="en-US" b="1" dirty="0"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</a:rPr>
              <a:t>canvas element is the actual DOM node that's </a:t>
            </a:r>
            <a:r>
              <a:rPr lang="en-US" b="1" dirty="0" smtClean="0">
                <a:latin typeface="Arial" panose="020B0604020202020204" pitchFamily="34" charset="0"/>
              </a:rPr>
              <a:t>embedded in </a:t>
            </a:r>
            <a:r>
              <a:rPr lang="en-US" b="1" dirty="0">
                <a:latin typeface="Arial" panose="020B0604020202020204" pitchFamily="34" charset="0"/>
              </a:rPr>
              <a:t>the HTML page.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</a:rPr>
              <a:t>canvas context is an object with properties and methods </a:t>
            </a:r>
            <a:r>
              <a:rPr lang="en-US" b="1" dirty="0" smtClean="0">
                <a:latin typeface="Arial" panose="020B0604020202020204" pitchFamily="34" charset="0"/>
              </a:rPr>
              <a:t>that </a:t>
            </a:r>
            <a:r>
              <a:rPr lang="en-US" b="1" dirty="0">
                <a:latin typeface="Arial" panose="020B0604020202020204" pitchFamily="34" charset="0"/>
              </a:rPr>
              <a:t>you can use to render graphics inside the canvas element.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</a:rPr>
              <a:t>context is 2d.</a:t>
            </a:r>
          </a:p>
        </p:txBody>
      </p:sp>
    </p:spTree>
    <p:extLst>
      <p:ext uri="{BB962C8B-B14F-4D97-AF65-F5344CB8AC3E}">
        <p14:creationId xmlns:p14="http://schemas.microsoft.com/office/powerpoint/2010/main" val="114415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Geolocation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260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Line using HTML5 </a:t>
            </a:r>
            <a:r>
              <a:rPr lang="en-US" dirty="0" smtClean="0"/>
              <a:t>Canvas Line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49651" y="2234904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9800"/>
                </a:solidFill>
                <a:latin typeface="Arial" panose="020B0604020202020204" pitchFamily="34" charset="0"/>
              </a:rPr>
              <a:t>To draw a line using HTML5 Canvas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1) First</a:t>
            </a:r>
            <a:r>
              <a:rPr lang="en-US" sz="2000" b="1" dirty="0">
                <a:latin typeface="Arial" panose="020B0604020202020204" pitchFamily="34" charset="0"/>
              </a:rPr>
              <a:t>, use the </a:t>
            </a:r>
            <a:r>
              <a:rPr lang="en-US" sz="2000" b="1" dirty="0" err="1">
                <a:latin typeface="Arial" panose="020B0604020202020204" pitchFamily="34" charset="0"/>
              </a:rPr>
              <a:t>beginPath</a:t>
            </a:r>
            <a:r>
              <a:rPr lang="en-US" sz="2000" b="1" dirty="0">
                <a:latin typeface="Arial" panose="020B0604020202020204" pitchFamily="34" charset="0"/>
              </a:rPr>
              <a:t>()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</a:rPr>
              <a:t>  method </a:t>
            </a:r>
            <a:r>
              <a:rPr lang="en-US" sz="2000" b="1" dirty="0">
                <a:latin typeface="Arial" panose="020B0604020202020204" pitchFamily="34" charset="0"/>
              </a:rPr>
              <a:t>to declare that we are about to draw a new path.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 2) Next</a:t>
            </a:r>
            <a:r>
              <a:rPr lang="en-US" sz="2000" b="1" dirty="0">
                <a:latin typeface="Arial" panose="020B0604020202020204" pitchFamily="34" charset="0"/>
              </a:rPr>
              <a:t>, use the </a:t>
            </a:r>
            <a:r>
              <a:rPr lang="en-US" sz="2000" b="1" dirty="0" err="1">
                <a:latin typeface="Arial" panose="020B0604020202020204" pitchFamily="34" charset="0"/>
              </a:rPr>
              <a:t>moveTo</a:t>
            </a:r>
            <a:r>
              <a:rPr lang="en-US" sz="2000" b="1" dirty="0">
                <a:latin typeface="Arial" panose="020B0604020202020204" pitchFamily="34" charset="0"/>
              </a:rPr>
              <a:t>()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</a:rPr>
              <a:t>  method </a:t>
            </a:r>
            <a:r>
              <a:rPr lang="en-US" sz="2000" b="1" dirty="0">
                <a:latin typeface="Arial" panose="020B0604020202020204" pitchFamily="34" charset="0"/>
              </a:rPr>
              <a:t>to position the context point (i.e. drawing </a:t>
            </a:r>
            <a:r>
              <a:rPr lang="en-US" sz="2000" b="1" dirty="0" smtClean="0">
                <a:latin typeface="Arial" panose="020B0604020202020204" pitchFamily="34" charset="0"/>
              </a:rPr>
              <a:t>cursor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3) Then</a:t>
            </a:r>
            <a:r>
              <a:rPr lang="en-US" sz="2000" b="1" dirty="0">
                <a:latin typeface="Arial" panose="020B0604020202020204" pitchFamily="34" charset="0"/>
              </a:rPr>
              <a:t>, use the </a:t>
            </a:r>
            <a:r>
              <a:rPr lang="en-US" sz="2000" b="1" dirty="0" err="1">
                <a:latin typeface="Arial" panose="020B0604020202020204" pitchFamily="34" charset="0"/>
              </a:rPr>
              <a:t>lineTo</a:t>
            </a:r>
            <a:r>
              <a:rPr lang="en-US" sz="2000" b="1" dirty="0">
                <a:latin typeface="Arial" panose="020B0604020202020204" pitchFamily="34" charset="0"/>
              </a:rPr>
              <a:t>()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</a:rPr>
              <a:t> method </a:t>
            </a:r>
            <a:r>
              <a:rPr lang="en-US" sz="2000" b="1" dirty="0">
                <a:latin typeface="Arial" panose="020B0604020202020204" pitchFamily="34" charset="0"/>
              </a:rPr>
              <a:t>to draw a straight line from the starting position to </a:t>
            </a:r>
            <a:r>
              <a:rPr lang="en-US" sz="2000" b="1" dirty="0" smtClean="0">
                <a:latin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</a:rPr>
              <a:t>new </a:t>
            </a:r>
            <a:r>
              <a:rPr lang="en-US" sz="2000" b="1" dirty="0" smtClean="0">
                <a:latin typeface="Arial" panose="020B0604020202020204" pitchFamily="34" charset="0"/>
              </a:rPr>
              <a:t> position.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 4) Finally</a:t>
            </a:r>
            <a:r>
              <a:rPr lang="en-US" sz="2000" b="1" dirty="0">
                <a:latin typeface="Arial" panose="020B0604020202020204" pitchFamily="34" charset="0"/>
              </a:rPr>
              <a:t>, to make the line visible, we can apply a stroke to the </a:t>
            </a:r>
            <a:r>
              <a:rPr lang="en-US" sz="2000" b="1" dirty="0" smtClean="0">
                <a:latin typeface="Arial" panose="020B0604020202020204" pitchFamily="34" charset="0"/>
              </a:rPr>
              <a:t>line </a:t>
            </a:r>
            <a:r>
              <a:rPr lang="en-US" sz="2000" b="1" dirty="0">
                <a:latin typeface="Arial" panose="020B0604020202020204" pitchFamily="34" charset="0"/>
              </a:rPr>
              <a:t>using stroke</a:t>
            </a:r>
            <a:r>
              <a:rPr lang="en-US" sz="2000" b="1" dirty="0" smtClean="0">
                <a:latin typeface="Arial" panose="020B0604020202020204" pitchFamily="34" charset="0"/>
              </a:rPr>
              <a:t>().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9800"/>
                </a:solidFill>
                <a:latin typeface="Arial" panose="020B0604020202020204" pitchFamily="34" charset="0"/>
              </a:rPr>
              <a:t>Note</a:t>
            </a:r>
            <a:r>
              <a:rPr lang="en-US" sz="2000" b="1" dirty="0">
                <a:latin typeface="Arial" panose="020B0604020202020204" pitchFamily="34" charset="0"/>
              </a:rPr>
              <a:t>: without declaring </a:t>
            </a:r>
            <a:r>
              <a:rPr lang="en-US" sz="2000" b="1" dirty="0" err="1">
                <a:latin typeface="Arial" panose="020B0604020202020204" pitchFamily="34" charset="0"/>
              </a:rPr>
              <a:t>strokeStyle</a:t>
            </a:r>
            <a:r>
              <a:rPr lang="en-US" sz="2000" b="1" dirty="0">
                <a:latin typeface="Arial" panose="020B0604020202020204" pitchFamily="34" charset="0"/>
              </a:rPr>
              <a:t> property before using </a:t>
            </a:r>
            <a:r>
              <a:rPr lang="en-US" sz="2000" b="1" dirty="0" smtClean="0">
                <a:latin typeface="Arial" panose="020B0604020202020204" pitchFamily="34" charset="0"/>
              </a:rPr>
              <a:t>stroke</a:t>
            </a:r>
            <a:r>
              <a:rPr lang="en-US" sz="2000" b="1" dirty="0">
                <a:latin typeface="Arial" panose="020B0604020202020204" pitchFamily="34" charset="0"/>
              </a:rPr>
              <a:t>(), the stroke default color is black</a:t>
            </a:r>
          </a:p>
        </p:txBody>
      </p:sp>
    </p:spTree>
    <p:extLst>
      <p:ext uri="{BB962C8B-B14F-4D97-AF65-F5344CB8AC3E}">
        <p14:creationId xmlns:p14="http://schemas.microsoft.com/office/powerpoint/2010/main" val="152838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Curves &amp; Arcs Using HTML5 Canvas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123224" y="1499180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An </a:t>
            </a:r>
            <a:r>
              <a:rPr lang="en-US" sz="2000" b="1" dirty="0">
                <a:latin typeface="Arial" panose="020B0604020202020204" pitchFamily="34" charset="0"/>
              </a:rPr>
              <a:t>arc is nothing more than a section of the circumference of 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an imaginary circle that can be defined by x, y, and radius</a:t>
            </a:r>
            <a:r>
              <a:rPr lang="en-US" sz="2000" b="1" dirty="0" smtClean="0"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startAngle</a:t>
            </a:r>
            <a:r>
              <a:rPr lang="en-US" sz="2000" b="1" dirty="0">
                <a:latin typeface="Arial" panose="020B0604020202020204" pitchFamily="34" charset="0"/>
              </a:rPr>
              <a:t> and </a:t>
            </a:r>
            <a:r>
              <a:rPr lang="en-US" sz="2000" b="1" dirty="0" err="1">
                <a:latin typeface="Arial" panose="020B0604020202020204" pitchFamily="34" charset="0"/>
              </a:rPr>
              <a:t>endAngle</a:t>
            </a:r>
            <a:r>
              <a:rPr lang="en-US" sz="2000" b="1" dirty="0">
                <a:latin typeface="Arial" panose="020B0604020202020204" pitchFamily="34" charset="0"/>
              </a:rPr>
              <a:t>. These two angles are defined in 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radians</a:t>
            </a:r>
            <a:r>
              <a:rPr lang="en-US" sz="2000" b="1" dirty="0" smtClean="0"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antiClockwise</a:t>
            </a:r>
            <a:r>
              <a:rPr lang="en-US" sz="2000" b="1" dirty="0">
                <a:latin typeface="Arial" panose="020B0604020202020204" pitchFamily="34" charset="0"/>
              </a:rPr>
              <a:t> which defines the direction of the arc path 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between its two ending points, its default is false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• i.e. the arc to be drawn is clockwise</a:t>
            </a:r>
          </a:p>
        </p:txBody>
      </p:sp>
      <p:sp>
        <p:nvSpPr>
          <p:cNvPr id="12" name="Vertical Scroll 11"/>
          <p:cNvSpPr/>
          <p:nvPr/>
        </p:nvSpPr>
        <p:spPr>
          <a:xfrm>
            <a:off x="282216" y="3675169"/>
            <a:ext cx="7461405" cy="827726"/>
          </a:xfrm>
          <a:prstGeom prst="verticalScroll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arc(x, y, radius, </a:t>
            </a:r>
            <a:r>
              <a:rPr lang="en-US" sz="2000" b="1" dirty="0" err="1"/>
              <a:t>startAngle</a:t>
            </a:r>
            <a:r>
              <a:rPr lang="en-US" sz="2000" b="1" dirty="0"/>
              <a:t>, </a:t>
            </a:r>
            <a:r>
              <a:rPr lang="en-US" sz="2000" b="1" dirty="0" err="1"/>
              <a:t>endAngle</a:t>
            </a:r>
            <a:r>
              <a:rPr lang="en-US" sz="2000" b="1" dirty="0"/>
              <a:t>, </a:t>
            </a:r>
            <a:r>
              <a:rPr lang="en-US" sz="2000" b="1" dirty="0" err="1"/>
              <a:t>antiClockwise</a:t>
            </a:r>
            <a:r>
              <a:rPr lang="en-US" sz="2000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13411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Circle &amp; Semi-Circle using HTML5 Canvas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165266" y="1415098"/>
            <a:ext cx="9155051" cy="928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9800"/>
                </a:solidFill>
                <a:latin typeface="Arial" panose="020B0604020202020204" pitchFamily="34" charset="0"/>
              </a:rPr>
              <a:t>To draw a circle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Use </a:t>
            </a:r>
            <a:r>
              <a:rPr lang="en-US" sz="2000" b="1" dirty="0">
                <a:latin typeface="Arial" panose="020B0604020202020204" pitchFamily="34" charset="0"/>
              </a:rPr>
              <a:t>arc() method and define its starting angle as 0 and the 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ending angle as 2 * PI.</a:t>
            </a:r>
          </a:p>
        </p:txBody>
      </p:sp>
      <p:sp>
        <p:nvSpPr>
          <p:cNvPr id="12" name="Vertical Scroll 11"/>
          <p:cNvSpPr/>
          <p:nvPr/>
        </p:nvSpPr>
        <p:spPr>
          <a:xfrm>
            <a:off x="3152047" y="2028583"/>
            <a:ext cx="5077554" cy="827726"/>
          </a:xfrm>
          <a:prstGeom prst="verticalScroll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 err="1"/>
              <a:t>arc</a:t>
            </a:r>
            <a:r>
              <a:rPr lang="es-ES" sz="2000" b="1" dirty="0"/>
              <a:t>(x, y, </a:t>
            </a:r>
            <a:r>
              <a:rPr lang="es-ES" sz="2000" b="1" dirty="0" err="1"/>
              <a:t>radius</a:t>
            </a:r>
            <a:r>
              <a:rPr lang="es-ES" sz="2000" b="1" dirty="0"/>
              <a:t>, 0, 2*</a:t>
            </a:r>
            <a:r>
              <a:rPr lang="es-ES" sz="2000" b="1" dirty="0" err="1"/>
              <a:t>Math.PI</a:t>
            </a:r>
            <a:r>
              <a:rPr lang="es-ES" sz="2000" b="1" dirty="0"/>
              <a:t>, </a:t>
            </a:r>
            <a:r>
              <a:rPr lang="es-ES" sz="2000" b="1" dirty="0" err="1"/>
              <a:t>anticlk</a:t>
            </a:r>
            <a:r>
              <a:rPr lang="es-ES" sz="2000" b="1" dirty="0"/>
              <a:t>);</a:t>
            </a:r>
          </a:p>
        </p:txBody>
      </p:sp>
      <p:sp>
        <p:nvSpPr>
          <p:cNvPr id="13" name="Google Shape;237;p16"/>
          <p:cNvSpPr txBox="1">
            <a:spLocks/>
          </p:cNvSpPr>
          <p:nvPr/>
        </p:nvSpPr>
        <p:spPr>
          <a:xfrm>
            <a:off x="-165267" y="2938966"/>
            <a:ext cx="8699667" cy="92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33400" lvl="1" indent="0">
              <a:spcBef>
                <a:spcPts val="0"/>
              </a:spcBef>
              <a:buFont typeface="Roboto Condensed Light"/>
              <a:buNone/>
            </a:pPr>
            <a:endParaRPr lang="en-US" sz="2000" b="1" dirty="0" smtClean="0">
              <a:solidFill>
                <a:srgbClr val="FF9800"/>
              </a:solidFill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9800"/>
                </a:solidFill>
                <a:latin typeface="Arial" panose="020B0604020202020204" pitchFamily="34" charset="0"/>
              </a:rPr>
              <a:t>To draw a semi-circle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Use </a:t>
            </a:r>
            <a:r>
              <a:rPr lang="en-US" sz="2000" b="1" dirty="0">
                <a:latin typeface="Arial" panose="020B0604020202020204" pitchFamily="34" charset="0"/>
              </a:rPr>
              <a:t>arc() method and define its ending angle has </a:t>
            </a:r>
            <a:r>
              <a:rPr lang="en-US" sz="2000" b="1" dirty="0" err="1">
                <a:latin typeface="Arial" panose="020B0604020202020204" pitchFamily="34" charset="0"/>
              </a:rPr>
              <a:t>startAngle</a:t>
            </a:r>
            <a:r>
              <a:rPr lang="en-US" sz="2000" b="1" dirty="0">
                <a:latin typeface="Arial" panose="020B0604020202020204" pitchFamily="34" charset="0"/>
              </a:rPr>
              <a:t> + </a:t>
            </a:r>
            <a:r>
              <a:rPr lang="en-US" sz="2000" b="1" dirty="0" smtClean="0">
                <a:latin typeface="Arial" panose="020B0604020202020204" pitchFamily="34" charset="0"/>
              </a:rPr>
              <a:t>PI</a:t>
            </a:r>
            <a:r>
              <a:rPr lang="en-US" sz="2000" b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Vertical Scroll 14"/>
          <p:cNvSpPr/>
          <p:nvPr/>
        </p:nvSpPr>
        <p:spPr>
          <a:xfrm>
            <a:off x="594924" y="4048971"/>
            <a:ext cx="6438643" cy="827726"/>
          </a:xfrm>
          <a:prstGeom prst="verticalScroll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arc(x, y, radius, </a:t>
            </a:r>
            <a:r>
              <a:rPr lang="en-US" sz="2000" b="1" dirty="0" err="1"/>
              <a:t>sAngle</a:t>
            </a:r>
            <a:r>
              <a:rPr lang="en-US" sz="2000" b="1" dirty="0"/>
              <a:t>, </a:t>
            </a:r>
            <a:r>
              <a:rPr lang="en-US" sz="2000" b="1" dirty="0" err="1"/>
              <a:t>sAngel+Math.PI</a:t>
            </a:r>
            <a:r>
              <a:rPr lang="en-US" sz="2000" b="1" dirty="0"/>
              <a:t>, </a:t>
            </a:r>
            <a:r>
              <a:rPr lang="en-US" sz="2000" b="1" dirty="0" err="1"/>
              <a:t>anticlk</a:t>
            </a:r>
            <a:r>
              <a:rPr lang="en-US" sz="2000" b="1" dirty="0"/>
              <a:t>)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525400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Rectangle using HTML5 Canvas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165266" y="1415098"/>
            <a:ext cx="9155051" cy="928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FF9800"/>
              </a:solidFill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An HTML5 Canvas rectangle is positioned with x and </a:t>
            </a:r>
            <a:r>
              <a:rPr lang="en-US" sz="2000" b="1" dirty="0" smtClean="0">
                <a:latin typeface="Arial" panose="020B0604020202020204" pitchFamily="34" charset="0"/>
              </a:rPr>
              <a:t>y parameters</a:t>
            </a:r>
            <a:r>
              <a:rPr lang="en-US" sz="2000" b="1" dirty="0">
                <a:latin typeface="Arial" panose="020B0604020202020204" pitchFamily="34" charset="0"/>
              </a:rPr>
              <a:t>, and is sized with width and height parameters.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</a:rPr>
              <a:t>rectangle is positioned about its top left corner</a:t>
            </a:r>
          </a:p>
        </p:txBody>
      </p:sp>
      <p:sp>
        <p:nvSpPr>
          <p:cNvPr id="15" name="Vertical Scroll 14"/>
          <p:cNvSpPr/>
          <p:nvPr/>
        </p:nvSpPr>
        <p:spPr>
          <a:xfrm>
            <a:off x="594924" y="2600131"/>
            <a:ext cx="6438643" cy="2276566"/>
          </a:xfrm>
          <a:prstGeom prst="verticalScroll">
            <a:avLst>
              <a:gd name="adj" fmla="val 18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rect</a:t>
            </a:r>
            <a:r>
              <a:rPr lang="en-US" sz="2000" b="1" dirty="0"/>
              <a:t>(x, y, width, height)</a:t>
            </a:r>
          </a:p>
          <a:p>
            <a:r>
              <a:rPr lang="en-US" sz="2000" b="1" dirty="0" err="1"/>
              <a:t>fillRect</a:t>
            </a:r>
            <a:r>
              <a:rPr lang="en-US" sz="2000" b="1" dirty="0"/>
              <a:t>(x, y, width, height)</a:t>
            </a:r>
          </a:p>
          <a:p>
            <a:r>
              <a:rPr lang="en-US" sz="2000" b="1" dirty="0" err="1"/>
              <a:t>strokeRect</a:t>
            </a:r>
            <a:r>
              <a:rPr lang="en-US" sz="2000" b="1" dirty="0"/>
              <a:t>(x, y, width, height)</a:t>
            </a:r>
          </a:p>
          <a:p>
            <a:r>
              <a:rPr lang="en-US" sz="2000" b="1" dirty="0" err="1"/>
              <a:t>clearRect</a:t>
            </a:r>
            <a:r>
              <a:rPr lang="en-US" sz="2000" b="1" dirty="0"/>
              <a:t>(x, y, width, height)</a:t>
            </a:r>
          </a:p>
        </p:txBody>
      </p:sp>
    </p:spTree>
    <p:extLst>
      <p:ext uri="{BB962C8B-B14F-4D97-AF65-F5344CB8AC3E}">
        <p14:creationId xmlns:p14="http://schemas.microsoft.com/office/powerpoint/2010/main" val="3375538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Gradient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217818" y="1027018"/>
            <a:ext cx="9155051" cy="1370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FF9800"/>
              </a:solidFill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</a:rPr>
              <a:t>Gradient can be used to fill rectangles, circles, lines, text, </a:t>
            </a:r>
            <a:r>
              <a:rPr lang="en-US" sz="2000" b="1" dirty="0" err="1" smtClean="0">
                <a:latin typeface="Arial" panose="020B0604020202020204" pitchFamily="34" charset="0"/>
              </a:rPr>
              <a:t>etc</a:t>
            </a:r>
            <a:endParaRPr lang="en-US" sz="2000" b="1" dirty="0" smtClean="0"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Note: offset </a:t>
            </a:r>
            <a:r>
              <a:rPr lang="en-US" sz="2000" b="1" dirty="0">
                <a:latin typeface="Arial" panose="020B0604020202020204" pitchFamily="34" charset="0"/>
              </a:rPr>
              <a:t>value between 0.0 and 1.0 </a:t>
            </a:r>
          </a:p>
        </p:txBody>
      </p:sp>
      <p:sp>
        <p:nvSpPr>
          <p:cNvPr id="15" name="Vertical Scroll 14"/>
          <p:cNvSpPr/>
          <p:nvPr/>
        </p:nvSpPr>
        <p:spPr>
          <a:xfrm>
            <a:off x="120394" y="2595372"/>
            <a:ext cx="6438643" cy="2392598"/>
          </a:xfrm>
          <a:prstGeom prst="verticalScroll">
            <a:avLst>
              <a:gd name="adj" fmla="val 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err="1" smtClean="0"/>
              <a:t>createLinearGradient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startX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startY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endX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endY</a:t>
            </a:r>
            <a:r>
              <a:rPr lang="en-US" sz="2000" b="1" dirty="0" smtClean="0"/>
              <a:t>);</a:t>
            </a:r>
          </a:p>
          <a:p>
            <a:r>
              <a:rPr lang="en-US" sz="2000" b="1" dirty="0" err="1"/>
              <a:t>createRadialGradient</a:t>
            </a:r>
            <a:r>
              <a:rPr lang="en-US" sz="2000" b="1" dirty="0"/>
              <a:t>(</a:t>
            </a:r>
            <a:r>
              <a:rPr lang="en-US" sz="2000" b="1" dirty="0" err="1"/>
              <a:t>startX</a:t>
            </a:r>
            <a:r>
              <a:rPr lang="en-US" sz="2000" b="1" dirty="0"/>
              <a:t>, </a:t>
            </a:r>
            <a:r>
              <a:rPr lang="en-US" sz="2000" b="1" dirty="0" err="1"/>
              <a:t>startY</a:t>
            </a:r>
            <a:r>
              <a:rPr lang="en-US" sz="2000" b="1" dirty="0"/>
              <a:t>, </a:t>
            </a:r>
            <a:r>
              <a:rPr lang="en-US" sz="2000" b="1" dirty="0" err="1"/>
              <a:t>startRadius</a:t>
            </a:r>
            <a:r>
              <a:rPr lang="en-US" sz="2000" b="1" dirty="0"/>
              <a:t>, </a:t>
            </a:r>
            <a:r>
              <a:rPr lang="en-US" sz="2000" b="1" dirty="0" err="1"/>
              <a:t>endX</a:t>
            </a:r>
            <a:r>
              <a:rPr lang="en-US" sz="2000" b="1" dirty="0"/>
              <a:t>, </a:t>
            </a:r>
          </a:p>
          <a:p>
            <a:r>
              <a:rPr lang="en-US" sz="2000" b="1" dirty="0" err="1"/>
              <a:t>endY</a:t>
            </a:r>
            <a:r>
              <a:rPr lang="en-US" sz="2000" b="1" dirty="0"/>
              <a:t>, </a:t>
            </a:r>
            <a:r>
              <a:rPr lang="en-US" sz="2000" b="1" dirty="0" err="1"/>
              <a:t>endRadius</a:t>
            </a:r>
            <a:r>
              <a:rPr lang="en-US" sz="2000" b="1" dirty="0" smtClean="0"/>
              <a:t>);</a:t>
            </a:r>
          </a:p>
          <a:p>
            <a:r>
              <a:rPr lang="en-US" sz="2000" b="1" dirty="0" err="1"/>
              <a:t>addColorStop</a:t>
            </a:r>
            <a:r>
              <a:rPr lang="en-US" sz="2000" b="1" dirty="0"/>
              <a:t>(offset, color);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415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Text Properties &amp; </a:t>
            </a:r>
            <a:r>
              <a:rPr lang="en-US" dirty="0" smtClean="0"/>
              <a:t>Methods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165267" y="2069475"/>
            <a:ext cx="9155051" cy="1370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FF9800"/>
              </a:solidFill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Font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         style</a:t>
            </a:r>
            <a:r>
              <a:rPr lang="en-US" sz="2000" b="1" dirty="0">
                <a:latin typeface="Arial" panose="020B0604020202020204" pitchFamily="34" charset="0"/>
              </a:rPr>
              <a:t>, size, font </a:t>
            </a:r>
            <a:r>
              <a:rPr lang="en-US" sz="2000" b="1" dirty="0" smtClean="0">
                <a:latin typeface="Arial" panose="020B0604020202020204" pitchFamily="34" charset="0"/>
              </a:rPr>
              <a:t>family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Arial" panose="020B0604020202020204" pitchFamily="34" charset="0"/>
              </a:rPr>
              <a:t>F</a:t>
            </a:r>
            <a:r>
              <a:rPr lang="en-US" sz="2000" b="1" dirty="0" err="1" smtClean="0">
                <a:latin typeface="Arial" panose="020B0604020202020204" pitchFamily="34" charset="0"/>
              </a:rPr>
              <a:t>illStyle</a:t>
            </a:r>
            <a:endParaRPr lang="en-US" sz="2000" b="1" dirty="0"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         color </a:t>
            </a:r>
            <a:r>
              <a:rPr lang="en-US" sz="2000" b="1" dirty="0">
                <a:latin typeface="Arial" panose="020B0604020202020204" pitchFamily="34" charset="0"/>
              </a:rPr>
              <a:t>or </a:t>
            </a:r>
            <a:r>
              <a:rPr lang="en-US" sz="2000" b="1" dirty="0" err="1">
                <a:latin typeface="Arial" panose="020B0604020202020204" pitchFamily="34" charset="0"/>
              </a:rPr>
              <a:t>rgb</a:t>
            </a:r>
            <a:r>
              <a:rPr lang="en-US" sz="2000" b="1" dirty="0">
                <a:latin typeface="Arial" panose="020B0604020202020204" pitchFamily="34" charset="0"/>
              </a:rPr>
              <a:t>()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Arial" panose="020B0604020202020204" pitchFamily="34" charset="0"/>
              </a:rPr>
              <a:t>F</a:t>
            </a:r>
            <a:r>
              <a:rPr lang="en-US" sz="2000" b="1" dirty="0" err="1" smtClean="0">
                <a:latin typeface="Arial" panose="020B0604020202020204" pitchFamily="34" charset="0"/>
              </a:rPr>
              <a:t>illText</a:t>
            </a:r>
            <a:r>
              <a:rPr lang="en-US" sz="2000" b="1" dirty="0" smtClean="0">
                <a:latin typeface="Arial" panose="020B0604020202020204" pitchFamily="34" charset="0"/>
              </a:rPr>
              <a:t>(txt</a:t>
            </a:r>
            <a:r>
              <a:rPr lang="en-US" sz="2000" b="1" dirty="0">
                <a:latin typeface="Arial" panose="020B0604020202020204" pitchFamily="34" charset="0"/>
              </a:rPr>
              <a:t>, x, y)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S</a:t>
            </a:r>
            <a:r>
              <a:rPr lang="en-US" sz="2000" b="1" dirty="0" err="1" smtClean="0">
                <a:latin typeface="Arial" panose="020B0604020202020204" pitchFamily="34" charset="0"/>
              </a:rPr>
              <a:t>trokeStyle</a:t>
            </a:r>
            <a:endParaRPr lang="en-US" sz="2000" b="1" dirty="0">
              <a:latin typeface="Arial" panose="020B0604020202020204" pitchFamily="34" charset="0"/>
            </a:endParaRPr>
          </a:p>
          <a:p>
            <a:pPr marL="533400"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           color </a:t>
            </a:r>
            <a:r>
              <a:rPr lang="en-US" sz="2000" b="1" dirty="0">
                <a:latin typeface="Arial" panose="020B0604020202020204" pitchFamily="34" charset="0"/>
              </a:rPr>
              <a:t>or </a:t>
            </a:r>
            <a:r>
              <a:rPr lang="en-US" sz="2000" b="1" dirty="0" err="1">
                <a:latin typeface="Arial" panose="020B0604020202020204" pitchFamily="34" charset="0"/>
              </a:rPr>
              <a:t>rgb</a:t>
            </a:r>
            <a:r>
              <a:rPr lang="en-US" sz="2000" b="1" dirty="0">
                <a:latin typeface="Arial" panose="020B0604020202020204" pitchFamily="34" charset="0"/>
              </a:rPr>
              <a:t>()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S</a:t>
            </a:r>
            <a:r>
              <a:rPr lang="en-US" sz="2000" b="1" dirty="0" err="1" smtClean="0">
                <a:latin typeface="Arial" panose="020B0604020202020204" pitchFamily="34" charset="0"/>
              </a:rPr>
              <a:t>trokeText</a:t>
            </a:r>
            <a:r>
              <a:rPr lang="en-US" sz="2000" b="1" dirty="0" smtClean="0">
                <a:latin typeface="Arial" panose="020B0604020202020204" pitchFamily="34" charset="0"/>
              </a:rPr>
              <a:t>(txt</a:t>
            </a:r>
            <a:r>
              <a:rPr lang="en-US" sz="2000" b="1" dirty="0">
                <a:latin typeface="Arial" panose="020B0604020202020204" pitchFamily="34" charset="0"/>
              </a:rPr>
              <a:t>, x, y)</a:t>
            </a:r>
          </a:p>
        </p:txBody>
      </p:sp>
    </p:spTree>
    <p:extLst>
      <p:ext uri="{BB962C8B-B14F-4D97-AF65-F5344CB8AC3E}">
        <p14:creationId xmlns:p14="http://schemas.microsoft.com/office/powerpoint/2010/main" val="3226109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1F19E-F047-417D-94E2-33F9988F6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883" y="904939"/>
            <a:ext cx="4855780" cy="3731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Geolocation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127184" y="2176985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Geolocation </a:t>
            </a:r>
            <a:r>
              <a:rPr lang="en-US" b="1" dirty="0">
                <a:latin typeface="Arial" panose="020B0604020202020204" pitchFamily="34" charset="0"/>
              </a:rPr>
              <a:t>consists of</a:t>
            </a:r>
            <a:r>
              <a:rPr lang="en-US" b="1" dirty="0" smtClean="0">
                <a:latin typeface="Arial" panose="020B0604020202020204" pitchFamily="34" charset="0"/>
              </a:rPr>
              <a:t>: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     Latitude , longitude , altitude.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How to determine location of user:</a:t>
            </a:r>
          </a:p>
          <a:p>
            <a:pPr marL="14478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</a:rPr>
              <a:t>GPS</a:t>
            </a:r>
          </a:p>
          <a:p>
            <a:pPr marL="14478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</a:rPr>
              <a:t>IP Address</a:t>
            </a:r>
          </a:p>
          <a:p>
            <a:pPr marL="14478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latin typeface="Arial" panose="020B0604020202020204" pitchFamily="34" charset="0"/>
              </a:rPr>
              <a:t>Browser “Network”</a:t>
            </a:r>
          </a:p>
          <a:p>
            <a:pPr marL="1447800" lvl="2" indent="-45720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“</a:t>
            </a:r>
            <a:r>
              <a:rPr lang="en-US" b="1" dirty="0" err="1" smtClean="0">
                <a:solidFill>
                  <a:srgbClr val="FF9800"/>
                </a:solidFill>
                <a:latin typeface="Arial" panose="020B0604020202020204" pitchFamily="34" charset="0"/>
              </a:rPr>
              <a:t>navigator.geolocation</a:t>
            </a:r>
            <a:r>
              <a:rPr lang="en-US" b="1" dirty="0" smtClean="0">
                <a:latin typeface="Arial" panose="020B0604020202020204" pitchFamily="34" charset="0"/>
              </a:rPr>
              <a:t>” </a:t>
            </a:r>
            <a:r>
              <a:rPr lang="en-US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 “BOM”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1447800" lvl="3" indent="0">
              <a:spcBef>
                <a:spcPts val="0"/>
              </a:spcBef>
              <a:buNone/>
            </a:pPr>
            <a:endParaRPr lang="en-US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Geolocation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169226" y="1803981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The Geolocation API is one of the most exciting features of the new </a:t>
            </a:r>
            <a:r>
              <a:rPr lang="en-US" b="1" dirty="0" smtClean="0">
                <a:latin typeface="Arial" panose="020B0604020202020204" pitchFamily="34" charset="0"/>
              </a:rPr>
              <a:t>web </a:t>
            </a:r>
            <a:r>
              <a:rPr lang="en-US" b="1" dirty="0">
                <a:latin typeface="Arial" panose="020B0604020202020204" pitchFamily="34" charset="0"/>
              </a:rPr>
              <a:t>standard.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Geolocation is the art of figuring out where you are in the world </a:t>
            </a:r>
            <a:r>
              <a:rPr lang="en-US" b="1" dirty="0" smtClean="0">
                <a:latin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</a:rPr>
              <a:t>(optionally) sharing that information with people you trust.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</a:rPr>
              <a:t>ability to get device’s geographic location.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It </a:t>
            </a:r>
            <a:r>
              <a:rPr lang="en-US" b="1" dirty="0">
                <a:latin typeface="Arial" panose="020B0604020202020204" pitchFamily="34" charset="0"/>
              </a:rPr>
              <a:t>is set to request location once or continually.</a:t>
            </a:r>
          </a:p>
        </p:txBody>
      </p:sp>
    </p:spTree>
    <p:extLst>
      <p:ext uri="{BB962C8B-B14F-4D97-AF65-F5344CB8AC3E}">
        <p14:creationId xmlns:p14="http://schemas.microsoft.com/office/powerpoint/2010/main" val="41934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5301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Graphics “SVG”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611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SVG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46085" y="893414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Raster / Pixel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Vector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146085" y="3074967"/>
            <a:ext cx="5896304" cy="156153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&lt;SVG </a:t>
            </a:r>
            <a:r>
              <a:rPr lang="en-US" sz="2000" b="1" dirty="0" smtClean="0">
                <a:solidFill>
                  <a:srgbClr val="FF9800"/>
                </a:solidFill>
              </a:rPr>
              <a:t>width</a:t>
            </a:r>
            <a:r>
              <a:rPr lang="en-US" sz="2000" b="1" dirty="0" smtClean="0"/>
              <a:t>=“200” </a:t>
            </a:r>
            <a:r>
              <a:rPr lang="en-US" sz="2000" b="1" dirty="0" smtClean="0">
                <a:solidFill>
                  <a:srgbClr val="FF9800"/>
                </a:solidFill>
              </a:rPr>
              <a:t>height</a:t>
            </a:r>
            <a:r>
              <a:rPr lang="en-US" sz="2000" b="1" dirty="0" smtClean="0"/>
              <a:t>=“200”&gt; &lt;/SVG&gt;</a:t>
            </a:r>
            <a:endParaRPr lang="en-US" sz="2000" b="1" dirty="0"/>
          </a:p>
        </p:txBody>
      </p:sp>
      <p:sp>
        <p:nvSpPr>
          <p:cNvPr id="22" name="Cloud Callout 21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3188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SVG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46085" y="893414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</a:rPr>
              <a:t>Draw Rectangle </a:t>
            </a:r>
            <a:r>
              <a:rPr lang="en-US" b="1" dirty="0">
                <a:latin typeface="Arial" panose="020B0604020202020204" pitchFamily="34" charset="0"/>
              </a:rPr>
              <a:t>using </a:t>
            </a:r>
          </a:p>
        </p:txBody>
      </p:sp>
      <p:sp>
        <p:nvSpPr>
          <p:cNvPr id="3" name="Vertical Scroll 2"/>
          <p:cNvSpPr/>
          <p:nvPr/>
        </p:nvSpPr>
        <p:spPr>
          <a:xfrm>
            <a:off x="146085" y="3161334"/>
            <a:ext cx="5896304" cy="156153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&lt;</a:t>
            </a:r>
            <a:r>
              <a:rPr lang="en-US" sz="2000" b="1" dirty="0" err="1"/>
              <a:t>rect</a:t>
            </a:r>
            <a:r>
              <a:rPr lang="en-US" sz="2000" b="1" dirty="0"/>
              <a:t> x="" y="" width=“" height=“" </a:t>
            </a:r>
            <a:r>
              <a:rPr lang="en-US" sz="2000" b="1" dirty="0" smtClean="0"/>
              <a:t>  style=“”&gt;</a:t>
            </a:r>
          </a:p>
          <a:p>
            <a:r>
              <a:rPr lang="en-US" sz="2000" b="1" dirty="0" smtClean="0"/>
              <a:t>&lt;/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22" name="Cloud Callout 21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38911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SVG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46085" y="893414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Draw </a:t>
            </a:r>
            <a:r>
              <a:rPr lang="en-US" b="1" dirty="0" smtClean="0">
                <a:latin typeface="Arial" panose="020B0604020202020204" pitchFamily="34" charset="0"/>
              </a:rPr>
              <a:t>Line </a:t>
            </a:r>
            <a:r>
              <a:rPr lang="en-US" b="1" dirty="0">
                <a:latin typeface="Arial" panose="020B0604020202020204" pitchFamily="34" charset="0"/>
              </a:rPr>
              <a:t>using</a:t>
            </a:r>
          </a:p>
        </p:txBody>
      </p:sp>
      <p:sp>
        <p:nvSpPr>
          <p:cNvPr id="3" name="Vertical Scroll 2"/>
          <p:cNvSpPr/>
          <p:nvPr/>
        </p:nvSpPr>
        <p:spPr>
          <a:xfrm>
            <a:off x="146085" y="3161334"/>
            <a:ext cx="5896304" cy="156153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</a:t>
            </a:r>
            <a:r>
              <a:rPr lang="es-ES" sz="2000" b="1" dirty="0"/>
              <a:t>&lt;line x1=“" y1=“” x2=“" y2=““ </a:t>
            </a:r>
            <a:r>
              <a:rPr lang="es-ES" sz="2000" b="1" dirty="0" err="1"/>
              <a:t>style</a:t>
            </a:r>
            <a:r>
              <a:rPr lang="es-ES" sz="2000" b="1" dirty="0" smtClean="0"/>
              <a:t>=“”&gt;</a:t>
            </a:r>
          </a:p>
          <a:p>
            <a:r>
              <a:rPr lang="en-US" sz="2000" b="1" dirty="0" smtClean="0"/>
              <a:t>&lt;/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22" name="Cloud Callout 21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67846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SVG …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9D791-1FE7-4C2A-9EA9-D0B812E5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54" y="50986"/>
            <a:ext cx="820846" cy="821465"/>
          </a:xfrm>
          <a:prstGeom prst="rect">
            <a:avLst/>
          </a:prstGeom>
        </p:spPr>
      </p:pic>
      <p:sp>
        <p:nvSpPr>
          <p:cNvPr id="11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46085" y="893414"/>
            <a:ext cx="9155051" cy="1900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Draw </a:t>
            </a:r>
            <a:r>
              <a:rPr lang="en-US" b="1" dirty="0" smtClean="0">
                <a:latin typeface="Arial" panose="020B0604020202020204" pitchFamily="34" charset="0"/>
              </a:rPr>
              <a:t>Circle </a:t>
            </a:r>
            <a:r>
              <a:rPr lang="en-US" b="1" dirty="0">
                <a:latin typeface="Arial" panose="020B0604020202020204" pitchFamily="34" charset="0"/>
              </a:rPr>
              <a:t>using</a:t>
            </a:r>
          </a:p>
        </p:txBody>
      </p:sp>
      <p:sp>
        <p:nvSpPr>
          <p:cNvPr id="3" name="Vertical Scroll 2"/>
          <p:cNvSpPr/>
          <p:nvPr/>
        </p:nvSpPr>
        <p:spPr>
          <a:xfrm>
            <a:off x="146085" y="3161334"/>
            <a:ext cx="5896304" cy="156153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</a:p>
          <a:p>
            <a:r>
              <a:rPr lang="en-US" sz="2000" b="1" dirty="0"/>
              <a:t>   &lt;circle cx="" cy=“" r=“" stroke=““ </a:t>
            </a:r>
            <a:r>
              <a:rPr lang="en-US" sz="2000" b="1" dirty="0" smtClean="0"/>
              <a:t>stroke- width</a:t>
            </a:r>
            <a:r>
              <a:rPr lang="en-US" sz="2000" b="1" dirty="0"/>
              <a:t>=“" fill</a:t>
            </a:r>
            <a:r>
              <a:rPr lang="en-US" sz="2000" b="1" dirty="0" smtClean="0"/>
              <a:t>=““&gt;</a:t>
            </a:r>
          </a:p>
          <a:p>
            <a:r>
              <a:rPr lang="en-US" sz="2000" b="1" dirty="0" smtClean="0"/>
              <a:t>&lt;/</a:t>
            </a:r>
            <a:r>
              <a:rPr lang="en-US" sz="2000" b="1" dirty="0" err="1" smtClean="0"/>
              <a:t>svg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22" name="Cloud Callout 21"/>
          <p:cNvSpPr/>
          <p:nvPr/>
        </p:nvSpPr>
        <p:spPr>
          <a:xfrm>
            <a:off x="5732047" y="1650126"/>
            <a:ext cx="3331780" cy="1513489"/>
          </a:xfrm>
          <a:prstGeom prst="cloudCallout">
            <a:avLst>
              <a:gd name="adj1" fmla="val -38183"/>
              <a:gd name="adj2" fmla="val 9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Try this …..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241670407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1" ma:contentTypeDescription="Create a new document." ma:contentTypeScope="" ma:versionID="b12cb42a942974acd0f784b5119da35e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0c0757e9b7a529ec246d2d55967efcc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Dateand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andTime" ma:index="18" nillable="true" ma:displayName="Date and Time" ma:format="DateOnly" ma:internalName="Dateand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62d937-52c4-4f16-a659-78397a82b43c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DateandTime xmlns="aaeea00d-b0af-4d41-beaf-f78631db4817" xsi:nil="true"/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CCA288F4-34F6-4B28-BCFA-7FBB478F97FD}"/>
</file>

<file path=customXml/itemProps2.xml><?xml version="1.0" encoding="utf-8"?>
<ds:datastoreItem xmlns:ds="http://schemas.openxmlformats.org/officeDocument/2006/customXml" ds:itemID="{F8197E10-4017-4AD1-9440-61AB97EEF0B7}"/>
</file>

<file path=customXml/itemProps3.xml><?xml version="1.0" encoding="utf-8"?>
<ds:datastoreItem xmlns:ds="http://schemas.openxmlformats.org/officeDocument/2006/customXml" ds:itemID="{9BEBA1C0-6267-488B-A5BC-0EC446BC67AB}"/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1022</Words>
  <Application>Microsoft Office PowerPoint</Application>
  <PresentationFormat>On-screen Show (16:9)</PresentationFormat>
  <Paragraphs>182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Roboto Condensed</vt:lpstr>
      <vt:lpstr>Arvo</vt:lpstr>
      <vt:lpstr>Arial</vt:lpstr>
      <vt:lpstr>Wingdings</vt:lpstr>
      <vt:lpstr>Roboto Condensed Light</vt:lpstr>
      <vt:lpstr>Salerio template</vt:lpstr>
      <vt:lpstr>HTML5 &amp; Css3 Day3</vt:lpstr>
      <vt:lpstr>Geolocation</vt:lpstr>
      <vt:lpstr>Geolocation …</vt:lpstr>
      <vt:lpstr>Geolocation …</vt:lpstr>
      <vt:lpstr>Graphics “SVG”</vt:lpstr>
      <vt:lpstr>SVG …</vt:lpstr>
      <vt:lpstr>SVG …</vt:lpstr>
      <vt:lpstr>SVG …</vt:lpstr>
      <vt:lpstr>SVG …</vt:lpstr>
      <vt:lpstr>SVG …</vt:lpstr>
      <vt:lpstr>SVG …</vt:lpstr>
      <vt:lpstr>SVG …</vt:lpstr>
      <vt:lpstr>SVG …</vt:lpstr>
      <vt:lpstr>Graphics “Canvas”</vt:lpstr>
      <vt:lpstr>Canvas …</vt:lpstr>
      <vt:lpstr>Canvas …</vt:lpstr>
      <vt:lpstr>Canvas …</vt:lpstr>
      <vt:lpstr>Canvas …</vt:lpstr>
      <vt:lpstr>Canvas …</vt:lpstr>
      <vt:lpstr>Line using HTML5 Canvas Line …</vt:lpstr>
      <vt:lpstr>Curves &amp; Arcs Using HTML5 Canvas…</vt:lpstr>
      <vt:lpstr>Circle &amp; Semi-Circle using HTML5 Canvas…</vt:lpstr>
      <vt:lpstr>Rectangle using HTML5 Canvas …</vt:lpstr>
      <vt:lpstr>Gradient …</vt:lpstr>
      <vt:lpstr>Text Properties &amp; Methods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nawal zaki</dc:creator>
  <cp:lastModifiedBy>En.Nawal</cp:lastModifiedBy>
  <cp:revision>38</cp:revision>
  <dcterms:modified xsi:type="dcterms:W3CDTF">2022-08-17T09:53:38Z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0x010100C2571A8CA3E18B44ACFE0AD4EB8285B1</vt:lpwstr>
  </property>
</Properties>
</file>