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367" r:id="rId3"/>
    <p:sldId id="370" r:id="rId4"/>
    <p:sldId id="416" r:id="rId5"/>
    <p:sldId id="415" r:id="rId6"/>
    <p:sldId id="379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278" r:id="rId32"/>
  </p:sldIdLst>
  <p:sldSz cx="9144000" cy="5143500" type="screen16x9"/>
  <p:notesSz cx="6858000" cy="9144000"/>
  <p:embeddedFontLs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  <p:embeddedFont>
      <p:font typeface="Arv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86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2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705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4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29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949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79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06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44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300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93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273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2656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880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787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462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036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854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364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618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747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962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960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77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13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12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79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54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onts.googl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ontawesom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HTML5 &amp; Css3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Day2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ED617-294A-4B89-BE44-94AE5F887F5A}"/>
              </a:ext>
            </a:extLst>
          </p:cNvPr>
          <p:cNvSpPr txBox="1"/>
          <p:nvPr/>
        </p:nvSpPr>
        <p:spPr>
          <a:xfrm>
            <a:off x="288758" y="4223084"/>
            <a:ext cx="2911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ENG. Nawal Zaki Abdelhadi</a:t>
            </a:r>
          </a:p>
          <a:p>
            <a:pPr algn="ctr"/>
            <a:r>
              <a:rPr lang="en-US" sz="1400" b="1" dirty="0" err="1"/>
              <a:t>iTi</a:t>
            </a:r>
            <a:r>
              <a:rPr lang="en-US" sz="1400" b="1" dirty="0"/>
              <a:t> Staff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Shadow…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0" y="1418332"/>
            <a:ext cx="5034455" cy="1240785"/>
          </a:xfrm>
          <a:prstGeom prst="verticalScroll">
            <a:avLst>
              <a:gd name="adj" fmla="val 6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1600" b="1" dirty="0" smtClean="0"/>
          </a:p>
          <a:p>
            <a:r>
              <a:rPr lang="en-US" sz="1600" b="1" dirty="0" smtClean="0"/>
              <a:t> box-shadow: 5px 10px 20px 30px gray inset;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      // h-offset  v-offset blur spread color inset</a:t>
            </a:r>
          </a:p>
          <a:p>
            <a:endParaRPr lang="en-US" sz="1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5" y="1298829"/>
            <a:ext cx="4001743" cy="31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Border Image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94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Border Image…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0" y="1418332"/>
            <a:ext cx="5034455" cy="1240785"/>
          </a:xfrm>
          <a:prstGeom prst="verticalScroll">
            <a:avLst>
              <a:gd name="adj" fmla="val 6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1600" b="1" dirty="0" smtClean="0"/>
          </a:p>
          <a:p>
            <a:r>
              <a:rPr lang="en-US" sz="1600" b="1" dirty="0" smtClean="0"/>
              <a:t> border-image: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(“”);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/>
              <a:t>border-image-slice:30;</a:t>
            </a:r>
          </a:p>
          <a:p>
            <a:r>
              <a:rPr lang="en-US" sz="1600" b="1" dirty="0" smtClean="0"/>
              <a:t> border-image-repeat</a:t>
            </a:r>
            <a:r>
              <a:rPr lang="en-US" sz="1600" b="1" dirty="0"/>
              <a:t>: round / stretch / </a:t>
            </a:r>
            <a:r>
              <a:rPr lang="en-US" sz="1600" b="1" dirty="0" smtClean="0"/>
              <a:t>repeat;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93" y="1418332"/>
            <a:ext cx="3829207" cy="2554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19" y="2727274"/>
            <a:ext cx="3955174" cy="2224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682418" flipH="1">
            <a:off x="114049" y="3125641"/>
            <a:ext cx="161483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solidFill>
                  <a:srgbClr val="FF9800"/>
                </a:solidFill>
              </a:rPr>
              <a:t>Image slice</a:t>
            </a:r>
            <a:endParaRPr lang="ar-EG" sz="1600" b="1" dirty="0">
              <a:solidFill>
                <a:srgbClr val="FF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Fonts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731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Fonts…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282216" y="1533947"/>
            <a:ext cx="5412828" cy="1629668"/>
          </a:xfrm>
          <a:prstGeom prst="verticalScroll">
            <a:avLst>
              <a:gd name="adj" fmla="val 19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  font-family: “Time New Roman”, Times, </a:t>
            </a:r>
            <a:r>
              <a:rPr lang="en-US" sz="1600" b="1" dirty="0" err="1" smtClean="0"/>
              <a:t>Serfi</a:t>
            </a:r>
            <a:r>
              <a:rPr lang="en-US" sz="1600" b="1" dirty="0" smtClean="0"/>
              <a:t>;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  </a:t>
            </a:r>
            <a:r>
              <a:rPr lang="en-US" sz="1600" b="1" dirty="0" smtClean="0"/>
              <a:t>font-size</a:t>
            </a:r>
            <a:r>
              <a:rPr lang="en-US" sz="1600" b="1" dirty="0"/>
              <a:t>: 5 </a:t>
            </a:r>
            <a:r>
              <a:rPr lang="en-US" sz="1600" b="1" dirty="0" err="1"/>
              <a:t>em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font-style:italic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font-weight:bold</a:t>
            </a:r>
            <a:r>
              <a:rPr lang="en-US" sz="1600" b="1" dirty="0"/>
              <a:t>;</a:t>
            </a:r>
          </a:p>
          <a:p>
            <a:endParaRPr lang="en-US" sz="1600" b="1" dirty="0" smtClean="0"/>
          </a:p>
        </p:txBody>
      </p:sp>
      <p:sp>
        <p:nvSpPr>
          <p:cNvPr id="3" name="Cloud Callout 2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  <p:sp>
        <p:nvSpPr>
          <p:cNvPr id="15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200756" y="3242511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9800"/>
                </a:solidFill>
                <a:latin typeface="Arial" panose="020B0604020202020204" pitchFamily="34" charset="0"/>
              </a:rPr>
              <a:t>Fonts Extension: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TTF </a:t>
            </a:r>
            <a:r>
              <a:rPr lang="en-US" sz="20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“True Type Font”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OTF  “Open Type Font”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WOFF  “web Open Font”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WOFF2  “Web Open Font2”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SVG  “ Scalable Vector Graphic”</a:t>
            </a:r>
            <a:endParaRPr lang="en-US" sz="2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User Fonts…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282216" y="1533947"/>
            <a:ext cx="5412828" cy="1629668"/>
          </a:xfrm>
          <a:prstGeom prst="verticalScroll">
            <a:avLst>
              <a:gd name="adj" fmla="val 19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  font-family: “Time New Roman”, Times, </a:t>
            </a:r>
            <a:r>
              <a:rPr lang="en-US" sz="1600" b="1" dirty="0" err="1" smtClean="0"/>
              <a:t>Serfi</a:t>
            </a:r>
            <a:r>
              <a:rPr lang="en-US" sz="1600" b="1" dirty="0" smtClean="0"/>
              <a:t>;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  </a:t>
            </a:r>
            <a:r>
              <a:rPr lang="en-US" sz="1600" b="1" dirty="0" smtClean="0"/>
              <a:t>font-size</a:t>
            </a:r>
            <a:r>
              <a:rPr lang="en-US" sz="1600" b="1" dirty="0"/>
              <a:t>: 5 </a:t>
            </a:r>
            <a:r>
              <a:rPr lang="en-US" sz="1600" b="1" dirty="0" err="1"/>
              <a:t>em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font-style:italic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font-weight:bold</a:t>
            </a:r>
            <a:r>
              <a:rPr lang="en-US" sz="1600" b="1" dirty="0"/>
              <a:t>;</a:t>
            </a:r>
          </a:p>
          <a:p>
            <a:endParaRPr lang="en-US" sz="1600" b="1" dirty="0" smtClean="0"/>
          </a:p>
        </p:txBody>
      </p:sp>
      <p:sp>
        <p:nvSpPr>
          <p:cNvPr id="3" name="Cloud Callout 2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  <p:sp>
        <p:nvSpPr>
          <p:cNvPr id="15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3023" y="2893311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9800"/>
                </a:solidFill>
                <a:latin typeface="Arial" panose="020B0604020202020204" pitchFamily="34" charset="0"/>
              </a:rPr>
              <a:t>Steps :</a:t>
            </a:r>
          </a:p>
          <a:p>
            <a:pPr marL="9906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latin typeface="Arial" panose="020B0604020202020204" pitchFamily="34" charset="0"/>
              </a:rPr>
              <a:t>D</a:t>
            </a:r>
            <a:r>
              <a:rPr lang="en-US" sz="20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ownload files of font.</a:t>
            </a:r>
          </a:p>
          <a:p>
            <a:pPr marL="9906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Install font.</a:t>
            </a:r>
            <a:endParaRPr lang="en-US" sz="2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Server Fonts…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282216" y="1533947"/>
            <a:ext cx="5412828" cy="2817336"/>
          </a:xfrm>
          <a:prstGeom prst="verticalScroll">
            <a:avLst>
              <a:gd name="adj" fmla="val 15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  @font-face{</a:t>
            </a:r>
          </a:p>
          <a:p>
            <a:r>
              <a:rPr lang="en-US" sz="1600" b="1" dirty="0" smtClean="0"/>
              <a:t>      font-family: </a:t>
            </a:r>
            <a:r>
              <a:rPr lang="en-US" sz="1600" b="1" dirty="0" err="1" smtClean="0"/>
              <a:t>NewFont</a:t>
            </a:r>
            <a:r>
              <a:rPr lang="en-US" sz="1600" b="1" dirty="0" smtClean="0"/>
              <a:t>;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</a:t>
            </a:r>
            <a:r>
              <a:rPr lang="en-US" sz="1600" b="1" dirty="0" err="1" smtClean="0"/>
              <a:t>src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(“”),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(“”)</a:t>
            </a:r>
            <a:endParaRPr lang="en-US" sz="1600" b="1" dirty="0"/>
          </a:p>
          <a:p>
            <a:r>
              <a:rPr lang="en-US" sz="1600" b="1" dirty="0" smtClean="0"/>
              <a:t>}</a:t>
            </a:r>
            <a:endParaRPr lang="en-US" sz="1600" b="1" dirty="0"/>
          </a:p>
          <a:p>
            <a:r>
              <a:rPr lang="en-US" sz="1600" b="1" dirty="0" smtClean="0"/>
              <a:t>   #div2{</a:t>
            </a:r>
          </a:p>
          <a:p>
            <a:r>
              <a:rPr lang="en-US" sz="1600" b="1" dirty="0" smtClean="0"/>
              <a:t>    font-family: </a:t>
            </a:r>
            <a:r>
              <a:rPr lang="en-US" sz="1600" b="1" dirty="0" err="1" smtClean="0"/>
              <a:t>NewFont</a:t>
            </a:r>
            <a:r>
              <a:rPr lang="en-US" sz="1600" b="1" dirty="0" smtClean="0"/>
              <a:t> , Tahoma;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font-size: 5 </a:t>
            </a:r>
            <a:r>
              <a:rPr lang="en-US" sz="1600" b="1" dirty="0" err="1" smtClean="0"/>
              <a:t>em</a:t>
            </a:r>
            <a:r>
              <a:rPr lang="en-US" sz="1600" b="1" dirty="0" smtClean="0"/>
              <a:t>;</a:t>
            </a:r>
          </a:p>
          <a:p>
            <a:endParaRPr lang="en-US" sz="1600" b="1" dirty="0"/>
          </a:p>
          <a:p>
            <a:r>
              <a:rPr lang="en-US" sz="1600" b="1" dirty="0" smtClean="0"/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  <p:sp>
        <p:nvSpPr>
          <p:cNvPr id="16" name="Cloud Callout 15"/>
          <p:cNvSpPr/>
          <p:nvPr/>
        </p:nvSpPr>
        <p:spPr>
          <a:xfrm>
            <a:off x="5695044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30968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Web Fonts…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2" name="Google Shape;237;p16"/>
          <p:cNvSpPr txBox="1">
            <a:spLocks noGrp="1"/>
          </p:cNvSpPr>
          <p:nvPr>
            <p:ph type="body" idx="1"/>
          </p:nvPr>
        </p:nvSpPr>
        <p:spPr>
          <a:xfrm>
            <a:off x="0" y="1476774"/>
            <a:ext cx="9155051" cy="166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9800"/>
                </a:solidFill>
                <a:latin typeface="Arial" panose="020B0604020202020204" pitchFamily="34" charset="0"/>
              </a:rPr>
              <a:t>Use Google Fonts 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Look for your need and copy link of font .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hlinkClick r:id="rId4"/>
              </a:rPr>
              <a:t>https://fonts.google.com</a:t>
            </a:r>
            <a:r>
              <a:rPr lang="en-US" sz="2000" b="1" dirty="0" smtClean="0">
                <a:latin typeface="Arial" panose="020B0604020202020204" pitchFamily="34" charset="0"/>
                <a:hlinkClick r:id="rId4"/>
              </a:rPr>
              <a:t>/</a:t>
            </a:r>
            <a:endParaRPr lang="en-US" sz="2000" b="1" dirty="0" smtClean="0"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endParaRPr lang="en-US" sz="2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Icons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045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Icons…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2" name="Google Shape;237;p16"/>
          <p:cNvSpPr txBox="1">
            <a:spLocks noGrp="1"/>
          </p:cNvSpPr>
          <p:nvPr>
            <p:ph type="body" idx="1"/>
          </p:nvPr>
        </p:nvSpPr>
        <p:spPr>
          <a:xfrm>
            <a:off x="0" y="1729022"/>
            <a:ext cx="9155051" cy="166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9800"/>
                </a:solidFill>
                <a:latin typeface="Arial" panose="020B0604020202020204" pitchFamily="34" charset="0"/>
              </a:rPr>
              <a:t>Ways to use Icons in your website:</a:t>
            </a:r>
          </a:p>
          <a:p>
            <a:pPr marL="9906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</a:rPr>
              <a:t>Use </a:t>
            </a:r>
            <a:r>
              <a:rPr lang="en-US" sz="2000" b="1" dirty="0" smtClean="0">
                <a:latin typeface="Arial" panose="020B0604020202020204" pitchFamily="34" charset="0"/>
              </a:rPr>
              <a:t>Image </a:t>
            </a:r>
            <a:r>
              <a:rPr lang="en-US" sz="2000" b="1" dirty="0">
                <a:latin typeface="Arial" panose="020B0604020202020204" pitchFamily="34" charset="0"/>
              </a:rPr>
              <a:t>and change in width and height</a:t>
            </a:r>
          </a:p>
          <a:p>
            <a:pPr marL="9906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</a:rPr>
              <a:t>Download SVG </a:t>
            </a:r>
          </a:p>
          <a:p>
            <a:pPr marL="9906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</a:rPr>
              <a:t>Use Font Awesome </a:t>
            </a:r>
            <a:r>
              <a:rPr lang="en-US" sz="2000" b="1" dirty="0">
                <a:solidFill>
                  <a:srgbClr val="FF9800"/>
                </a:solidFill>
                <a:latin typeface="Arial" panose="020B0604020202020204" pitchFamily="34" charset="0"/>
              </a:rPr>
              <a:t>  </a:t>
            </a:r>
            <a:r>
              <a:rPr lang="en-US" sz="2000" b="1" dirty="0">
                <a:solidFill>
                  <a:srgbClr val="FF9800"/>
                </a:solidFill>
                <a:latin typeface="Arial" panose="020B0604020202020204" pitchFamily="34" charset="0"/>
                <a:hlinkClick r:id="rId4"/>
              </a:rPr>
              <a:t>https://fontawesome.com</a:t>
            </a:r>
            <a:r>
              <a:rPr lang="en-US" sz="2000" b="1" dirty="0" smtClean="0">
                <a:solidFill>
                  <a:srgbClr val="FF9800"/>
                </a:solidFill>
                <a:latin typeface="Arial" panose="020B0604020202020204" pitchFamily="34" charset="0"/>
                <a:hlinkClick r:id="rId4"/>
              </a:rPr>
              <a:t>/</a:t>
            </a:r>
            <a:endParaRPr lang="en-US" sz="2000" b="1" dirty="0" smtClean="0">
              <a:solidFill>
                <a:srgbClr val="FF9800"/>
              </a:solidFill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FF9800"/>
              </a:solidFill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endParaRPr lang="en-US" sz="2000" b="1" dirty="0" smtClean="0"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endParaRPr 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6306675" y="1774993"/>
            <a:ext cx="567559" cy="420414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rgbClr val="FF0000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3098488" y="2015346"/>
            <a:ext cx="567559" cy="420414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rgbClr val="FF0000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7050440" y="2346468"/>
            <a:ext cx="485477" cy="4072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05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Vendor Prefix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2601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Transform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36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Transform…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2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49651" y="1582787"/>
            <a:ext cx="9155051" cy="166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Transform </a:t>
            </a:r>
            <a:r>
              <a:rPr lang="en-US" sz="2000" b="1" dirty="0" smtClean="0">
                <a:latin typeface="Arial" panose="020B0604020202020204" pitchFamily="34" charset="0"/>
              </a:rPr>
              <a:t>has important </a:t>
            </a:r>
            <a:r>
              <a:rPr lang="en-US" sz="2000" b="1" dirty="0">
                <a:latin typeface="Arial" panose="020B0604020202020204" pitchFamily="34" charset="0"/>
              </a:rPr>
              <a:t>property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 </a:t>
            </a:r>
            <a:r>
              <a:rPr lang="en-US" sz="2000" b="1" dirty="0" smtClean="0">
                <a:latin typeface="Arial" panose="020B0604020202020204" pitchFamily="34" charset="0"/>
              </a:rPr>
              <a:t>Translate</a:t>
            </a:r>
            <a:endParaRPr lang="en-US" sz="2000" b="1" dirty="0"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  Rotate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  Scale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  Skew</a:t>
            </a:r>
          </a:p>
          <a:p>
            <a:pPr marL="533400" lvl="1" indent="0">
              <a:spcBef>
                <a:spcPts val="0"/>
              </a:spcBef>
              <a:buNone/>
            </a:pPr>
            <a:endParaRPr lang="en-US" sz="2000" b="1" dirty="0" smtClean="0"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endParaRPr 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Vertical Scroll 14"/>
          <p:cNvSpPr/>
          <p:nvPr/>
        </p:nvSpPr>
        <p:spPr>
          <a:xfrm>
            <a:off x="77517" y="2854489"/>
            <a:ext cx="7164112" cy="2159898"/>
          </a:xfrm>
          <a:prstGeom prst="verticalScroll">
            <a:avLst>
              <a:gd name="adj" fmla="val 8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b="1" dirty="0" smtClean="0"/>
              <a:t>Transform: translate(50px,100px)</a:t>
            </a:r>
          </a:p>
          <a:p>
            <a:r>
              <a:rPr lang="en-US" sz="1600" b="1" dirty="0" smtClean="0"/>
              <a:t>Transform: rotate(20 </a:t>
            </a:r>
            <a:r>
              <a:rPr lang="en-US" sz="1600" b="1" dirty="0" err="1" smtClean="0"/>
              <a:t>deg</a:t>
            </a:r>
            <a:r>
              <a:rPr lang="en-US" sz="1600" b="1" dirty="0" smtClean="0"/>
              <a:t>)  </a:t>
            </a:r>
            <a:r>
              <a:rPr lang="en-US" sz="1600" b="1" dirty="0" smtClean="0">
                <a:solidFill>
                  <a:srgbClr val="00B050"/>
                </a:solidFill>
              </a:rPr>
              <a:t>//(-20deg)</a:t>
            </a:r>
          </a:p>
          <a:p>
            <a:r>
              <a:rPr lang="en-US" sz="1600" b="1" dirty="0"/>
              <a:t>Transform: scale(2,3)</a:t>
            </a:r>
          </a:p>
          <a:p>
            <a:r>
              <a:rPr lang="en-US" sz="1600" b="1" dirty="0"/>
              <a:t>Transform: skew(20deg ,30deg)</a:t>
            </a:r>
          </a:p>
          <a:p>
            <a:r>
              <a:rPr lang="en-US" sz="1600" b="1" dirty="0"/>
              <a:t>Transform: skew(20deg )</a:t>
            </a:r>
          </a:p>
          <a:p>
            <a:r>
              <a:rPr lang="en-US" sz="1600" b="1" dirty="0"/>
              <a:t>Transform: matrix(</a:t>
            </a:r>
            <a:r>
              <a:rPr lang="en-US" sz="1600" b="1" dirty="0" err="1"/>
              <a:t>scaleX</a:t>
            </a:r>
            <a:r>
              <a:rPr lang="en-US" sz="1600" b="1" dirty="0"/>
              <a:t>(),</a:t>
            </a:r>
            <a:r>
              <a:rPr lang="en-US" sz="1600" b="1" dirty="0" err="1"/>
              <a:t>skewY</a:t>
            </a:r>
            <a:r>
              <a:rPr lang="en-US" sz="1600" b="1" dirty="0"/>
              <a:t>(),</a:t>
            </a:r>
            <a:r>
              <a:rPr lang="en-US" sz="1600" b="1" dirty="0" err="1"/>
              <a:t>skewX</a:t>
            </a:r>
            <a:r>
              <a:rPr lang="en-US" sz="1600" b="1" dirty="0"/>
              <a:t>(),</a:t>
            </a:r>
            <a:r>
              <a:rPr lang="en-US" sz="1600" b="1" dirty="0" err="1"/>
              <a:t>scaleY</a:t>
            </a:r>
            <a:r>
              <a:rPr lang="en-US" sz="1600" b="1" dirty="0"/>
              <a:t>(),</a:t>
            </a:r>
            <a:r>
              <a:rPr lang="en-US" sz="1600" b="1" dirty="0" err="1"/>
              <a:t>translateX</a:t>
            </a:r>
            <a:r>
              <a:rPr lang="en-US" sz="1600" b="1" dirty="0"/>
              <a:t>(),</a:t>
            </a:r>
            <a:r>
              <a:rPr lang="en-US" sz="1600" b="1" dirty="0" err="1"/>
              <a:t>translateY</a:t>
            </a:r>
            <a:r>
              <a:rPr lang="en-US" sz="1600" b="1" dirty="0"/>
              <a:t>())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19" y="1313248"/>
            <a:ext cx="3082481" cy="30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Transition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444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28" y="1158775"/>
            <a:ext cx="2347637" cy="2974428"/>
          </a:xfrm>
          <a:prstGeom prst="rect">
            <a:avLst/>
          </a:prstGeom>
        </p:spPr>
      </p:pic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Transition…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2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49651" y="1582787"/>
            <a:ext cx="9155051" cy="166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Transition has important </a:t>
            </a:r>
            <a:r>
              <a:rPr lang="en-US" sz="2000" b="1" dirty="0">
                <a:latin typeface="Arial" panose="020B0604020202020204" pitchFamily="34" charset="0"/>
              </a:rPr>
              <a:t>property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 </a:t>
            </a:r>
            <a:r>
              <a:rPr lang="en-US" sz="2000" b="1" dirty="0" smtClean="0">
                <a:latin typeface="Arial" panose="020B0604020202020204" pitchFamily="34" charset="0"/>
              </a:rPr>
              <a:t>property</a:t>
            </a:r>
            <a:endParaRPr lang="en-US" sz="2000" b="1" dirty="0"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 </a:t>
            </a:r>
            <a:r>
              <a:rPr lang="en-US" sz="2000" b="1" dirty="0" smtClean="0">
                <a:latin typeface="Arial" panose="020B0604020202020204" pitchFamily="34" charset="0"/>
              </a:rPr>
              <a:t>duration</a:t>
            </a:r>
            <a:endParaRPr lang="en-US" sz="2000" b="1" dirty="0"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  </a:t>
            </a:r>
            <a:r>
              <a:rPr lang="en-US" sz="2000" b="1" dirty="0" smtClean="0">
                <a:latin typeface="Arial" panose="020B0604020202020204" pitchFamily="34" charset="0"/>
              </a:rPr>
              <a:t>delay</a:t>
            </a:r>
            <a:endParaRPr lang="en-US" sz="2000" b="1" dirty="0"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  </a:t>
            </a:r>
            <a:r>
              <a:rPr lang="en-US" sz="2000" b="1" dirty="0" smtClean="0">
                <a:latin typeface="Arial" panose="020B0604020202020204" pitchFamily="34" charset="0"/>
              </a:rPr>
              <a:t>timing-function</a:t>
            </a:r>
            <a:endParaRPr lang="en-US" sz="2000" b="1" dirty="0"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endParaRPr lang="en-US" sz="2000" b="1" dirty="0" smtClean="0"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endParaRPr 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Vertical Scroll 14"/>
          <p:cNvSpPr/>
          <p:nvPr/>
        </p:nvSpPr>
        <p:spPr>
          <a:xfrm>
            <a:off x="77517" y="3124278"/>
            <a:ext cx="6229158" cy="1609035"/>
          </a:xfrm>
          <a:prstGeom prst="verticalScroll">
            <a:avLst>
              <a:gd name="adj" fmla="val 8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Transition-</a:t>
            </a:r>
            <a:r>
              <a:rPr lang="en-US" sz="1600" b="1" dirty="0" err="1" smtClean="0">
                <a:solidFill>
                  <a:schemeClr val="bg1"/>
                </a:solidFill>
              </a:rPr>
              <a:t>porperty</a:t>
            </a:r>
            <a:r>
              <a:rPr lang="en-US" sz="1600" b="1" dirty="0" smtClean="0">
                <a:solidFill>
                  <a:schemeClr val="bg1"/>
                </a:solidFill>
              </a:rPr>
              <a:t>: width / </a:t>
            </a:r>
            <a:r>
              <a:rPr lang="en-US" sz="1600" b="1" dirty="0" err="1" smtClean="0">
                <a:solidFill>
                  <a:schemeClr val="bg1"/>
                </a:solidFill>
              </a:rPr>
              <a:t>width,height</a:t>
            </a:r>
            <a:r>
              <a:rPr lang="en-US" sz="1600" b="1" dirty="0" smtClean="0">
                <a:solidFill>
                  <a:schemeClr val="bg1"/>
                </a:solidFill>
              </a:rPr>
              <a:t> / all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Transition-duration:3 s;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Transition-delay:1 s;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Transition-timing-function: ease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Transition: all 3s;</a:t>
            </a:r>
          </a:p>
        </p:txBody>
      </p:sp>
    </p:spTree>
    <p:extLst>
      <p:ext uri="{BB962C8B-B14F-4D97-AF65-F5344CB8AC3E}">
        <p14:creationId xmlns:p14="http://schemas.microsoft.com/office/powerpoint/2010/main" val="11953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Animation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28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Animation…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7" y="1439917"/>
            <a:ext cx="6680635" cy="35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Animation…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79" y="1592736"/>
            <a:ext cx="2876242" cy="2401119"/>
          </a:xfrm>
          <a:prstGeom prst="rect">
            <a:avLst/>
          </a:prstGeom>
        </p:spPr>
      </p:pic>
      <p:sp>
        <p:nvSpPr>
          <p:cNvPr id="15" name="Vertical Scroll 14"/>
          <p:cNvSpPr/>
          <p:nvPr/>
        </p:nvSpPr>
        <p:spPr>
          <a:xfrm>
            <a:off x="0" y="1336558"/>
            <a:ext cx="6229158" cy="3740607"/>
          </a:xfrm>
          <a:prstGeom prst="verticalScroll">
            <a:avLst>
              <a:gd name="adj" fmla="val 3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</a:rPr>
              <a:t>keyFrames</a:t>
            </a:r>
            <a:r>
              <a:rPr lang="en-US" sz="1600" b="1" dirty="0" smtClean="0">
                <a:solidFill>
                  <a:schemeClr val="bg1"/>
                </a:solidFill>
              </a:rPr>
              <a:t> example{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0% {</a:t>
            </a:r>
            <a:r>
              <a:rPr lang="en-US" sz="1600" b="1" dirty="0" err="1" smtClean="0">
                <a:solidFill>
                  <a:schemeClr val="bg1"/>
                </a:solidFill>
              </a:rPr>
              <a:t>background-color:red</a:t>
            </a:r>
            <a:r>
              <a:rPr lang="en-US" sz="1600" b="1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25% </a:t>
            </a:r>
            <a:r>
              <a:rPr lang="en-US" sz="1600" b="1" dirty="0">
                <a:solidFill>
                  <a:schemeClr val="bg1"/>
                </a:solidFill>
              </a:rPr>
              <a:t>{</a:t>
            </a:r>
            <a:r>
              <a:rPr lang="en-US" sz="1600" b="1" dirty="0" err="1" smtClean="0">
                <a:solidFill>
                  <a:schemeClr val="bg1"/>
                </a:solidFill>
              </a:rPr>
              <a:t>background-color:yellow</a:t>
            </a:r>
            <a:r>
              <a:rPr lang="en-US" sz="1600" b="1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50</a:t>
            </a:r>
            <a:r>
              <a:rPr lang="en-US" sz="1600" b="1" dirty="0">
                <a:solidFill>
                  <a:schemeClr val="bg1"/>
                </a:solidFill>
              </a:rPr>
              <a:t>% {</a:t>
            </a:r>
            <a:r>
              <a:rPr lang="en-US" sz="1600" b="1" dirty="0" err="1" smtClean="0">
                <a:solidFill>
                  <a:schemeClr val="bg1"/>
                </a:solidFill>
              </a:rPr>
              <a:t>background-color:orange</a:t>
            </a:r>
            <a:r>
              <a:rPr lang="en-US" sz="1600" b="1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75% </a:t>
            </a:r>
            <a:r>
              <a:rPr lang="en-US" sz="1600" b="1" dirty="0">
                <a:solidFill>
                  <a:schemeClr val="bg1"/>
                </a:solidFill>
              </a:rPr>
              <a:t>{</a:t>
            </a:r>
            <a:r>
              <a:rPr lang="en-US" sz="1600" b="1" dirty="0" err="1" smtClean="0">
                <a:solidFill>
                  <a:schemeClr val="bg1"/>
                </a:solidFill>
              </a:rPr>
              <a:t>background-color:blue</a:t>
            </a:r>
            <a:r>
              <a:rPr lang="en-US" sz="1600" b="1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100</a:t>
            </a:r>
            <a:r>
              <a:rPr lang="en-US" sz="1600" b="1" dirty="0">
                <a:solidFill>
                  <a:schemeClr val="bg1"/>
                </a:solidFill>
              </a:rPr>
              <a:t>% {</a:t>
            </a:r>
            <a:r>
              <a:rPr lang="en-US" sz="1600" b="1" dirty="0" err="1" smtClean="0">
                <a:solidFill>
                  <a:schemeClr val="bg1"/>
                </a:solidFill>
              </a:rPr>
              <a:t>background-color:black</a:t>
            </a:r>
            <a:r>
              <a:rPr lang="en-US" sz="1600" b="1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</a:t>
            </a:r>
            <a:r>
              <a:rPr lang="en-US" sz="1600" b="1" dirty="0" smtClean="0">
                <a:solidFill>
                  <a:schemeClr val="bg1"/>
                </a:solidFill>
              </a:rPr>
              <a:t>iv{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animation-name: example;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animation-duration: 4s;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animation: example 4s;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animation-iteration-count: 4 / </a:t>
            </a:r>
            <a:r>
              <a:rPr lang="en-US" sz="1600" b="1" dirty="0" err="1" smtClean="0">
                <a:solidFill>
                  <a:schemeClr val="bg1"/>
                </a:solidFill>
              </a:rPr>
              <a:t>infinte</a:t>
            </a:r>
            <a:r>
              <a:rPr lang="en-US" sz="16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animation-direction: normal / reverse/ alternate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Gradient Color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708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Gradient Color…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5" name="Vertical Scroll 14"/>
          <p:cNvSpPr/>
          <p:nvPr/>
        </p:nvSpPr>
        <p:spPr>
          <a:xfrm>
            <a:off x="179815" y="1484664"/>
            <a:ext cx="5684957" cy="2824577"/>
          </a:xfrm>
          <a:prstGeom prst="verticalScroll">
            <a:avLst>
              <a:gd name="adj" fmla="val 1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background: </a:t>
            </a:r>
            <a:r>
              <a:rPr lang="en-US" b="1" dirty="0" smtClean="0">
                <a:solidFill>
                  <a:schemeClr val="bg1"/>
                </a:solidFill>
              </a:rPr>
              <a:t>linear-</a:t>
            </a:r>
            <a:r>
              <a:rPr lang="en-US" b="1" dirty="0" err="1" smtClean="0">
                <a:solidFill>
                  <a:schemeClr val="bg1"/>
                </a:solidFill>
              </a:rPr>
              <a:t>gradiant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red,yellow</a:t>
            </a:r>
            <a:r>
              <a:rPr lang="en-US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background: </a:t>
            </a:r>
            <a:r>
              <a:rPr lang="en-US" b="1" dirty="0" smtClean="0">
                <a:solidFill>
                  <a:schemeClr val="bg1"/>
                </a:solidFill>
              </a:rPr>
              <a:t>linear-</a:t>
            </a:r>
            <a:r>
              <a:rPr lang="en-US" b="1" dirty="0" err="1" smtClean="0">
                <a:solidFill>
                  <a:schemeClr val="bg1"/>
                </a:solidFill>
              </a:rPr>
              <a:t>gradiant</a:t>
            </a:r>
            <a:r>
              <a:rPr lang="en-US" b="1" dirty="0" smtClean="0">
                <a:solidFill>
                  <a:schemeClr val="bg1"/>
                </a:solidFill>
              </a:rPr>
              <a:t>(to </a:t>
            </a:r>
            <a:r>
              <a:rPr lang="en-US" b="1" dirty="0" err="1" smtClean="0">
                <a:solidFill>
                  <a:schemeClr val="bg1"/>
                </a:solidFill>
              </a:rPr>
              <a:t>right,red,yellow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smtClean="0">
                <a:solidFill>
                  <a:schemeClr val="bg1"/>
                </a:solidFill>
              </a:rPr>
              <a:t>background: </a:t>
            </a:r>
            <a:r>
              <a:rPr lang="en-US" b="1" dirty="0" smtClean="0">
                <a:solidFill>
                  <a:schemeClr val="bg1"/>
                </a:solidFill>
              </a:rPr>
              <a:t>radial-</a:t>
            </a:r>
            <a:r>
              <a:rPr lang="en-US" b="1" dirty="0" err="1" smtClean="0">
                <a:solidFill>
                  <a:schemeClr val="bg1"/>
                </a:solidFill>
              </a:rPr>
              <a:t>gradiant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red,yellow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5695044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7892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CSS Columns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085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Vendor Prefix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65020"/>
              </p:ext>
            </p:extLst>
          </p:nvPr>
        </p:nvGraphicFramePr>
        <p:xfrm>
          <a:off x="814275" y="1685378"/>
          <a:ext cx="6096000" cy="1854200"/>
        </p:xfrm>
        <a:graphic>
          <a:graphicData uri="http://schemas.openxmlformats.org/drawingml/2006/table">
            <a:tbl>
              <a:tblPr rtl="1" firstRow="1" bandRow="1">
                <a:tableStyleId>{775DCB02-9BB8-47FD-8907-85C794F793BA}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571354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3540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Organization</a:t>
                      </a:r>
                      <a:endParaRPr lang="ar-E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Prefix</a:t>
                      </a:r>
                      <a:endParaRPr lang="ar-E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Mozilla Foundation</a:t>
                      </a:r>
                      <a:endParaRPr lang="ar-E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-</a:t>
                      </a:r>
                      <a:r>
                        <a:rPr lang="en-US" sz="1600" b="1" dirty="0" err="1" smtClean="0"/>
                        <a:t>moz</a:t>
                      </a:r>
                      <a:r>
                        <a:rPr lang="en-US" sz="1600" b="1" dirty="0" smtClean="0"/>
                        <a:t>-</a:t>
                      </a:r>
                      <a:endParaRPr lang="ar-E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3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Microsoft</a:t>
                      </a:r>
                      <a:endParaRPr lang="ar-E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-</a:t>
                      </a:r>
                      <a:r>
                        <a:rPr lang="en-US" sz="1600" b="1" dirty="0" err="1" smtClean="0"/>
                        <a:t>ms</a:t>
                      </a:r>
                      <a:r>
                        <a:rPr lang="en-US" sz="1600" b="1" dirty="0" smtClean="0"/>
                        <a:t>-</a:t>
                      </a:r>
                      <a:endParaRPr lang="ar-E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7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Opera Software</a:t>
                      </a:r>
                      <a:endParaRPr lang="ar-E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-o-</a:t>
                      </a:r>
                      <a:endParaRPr lang="ar-E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1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Safari</a:t>
                      </a:r>
                      <a:r>
                        <a:rPr lang="en-US" sz="1600" b="1" baseline="0" dirty="0" smtClean="0"/>
                        <a:t> and Chrome</a:t>
                      </a:r>
                      <a:endParaRPr lang="ar-E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/>
                        <a:t>-</a:t>
                      </a:r>
                      <a:r>
                        <a:rPr lang="en-US" sz="1600" b="1" dirty="0" err="1" smtClean="0"/>
                        <a:t>webkit</a:t>
                      </a:r>
                      <a:r>
                        <a:rPr lang="en-US" sz="1600" b="1" dirty="0" smtClean="0"/>
                        <a:t>-</a:t>
                      </a:r>
                      <a:endParaRPr lang="ar-E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4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48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CSS Columns…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5" name="Vertical Scroll 14"/>
          <p:cNvSpPr/>
          <p:nvPr/>
        </p:nvSpPr>
        <p:spPr>
          <a:xfrm>
            <a:off x="179815" y="1484664"/>
            <a:ext cx="5684957" cy="2824577"/>
          </a:xfrm>
          <a:prstGeom prst="verticalScroll">
            <a:avLst>
              <a:gd name="adj" fmla="val 1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Column-count: 3;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Column-gap: 2px;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Column-rule: solid 3px blue;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5695044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3692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1F19E-F047-417D-94E2-33F9988F6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883" y="904939"/>
            <a:ext cx="4855780" cy="3731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611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Box Model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421474" y="873703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The Box Model consists of</a:t>
            </a:r>
            <a:r>
              <a:rPr lang="en-US" b="1" dirty="0" smtClean="0">
                <a:latin typeface="Arial" panose="020B0604020202020204" pitchFamily="34" charset="0"/>
              </a:rPr>
              <a:t>: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     </a:t>
            </a:r>
            <a:r>
              <a:rPr lang="en-US" b="1" dirty="0">
                <a:latin typeface="Arial" panose="020B0604020202020204" pitchFamily="34" charset="0"/>
              </a:rPr>
              <a:t>margins</a:t>
            </a:r>
            <a:r>
              <a:rPr lang="en-US" b="1" dirty="0" smtClean="0">
                <a:latin typeface="Arial" panose="020B0604020202020204" pitchFamily="34" charset="0"/>
              </a:rPr>
              <a:t>, borders, padding</a:t>
            </a:r>
            <a:r>
              <a:rPr lang="en-US" b="1" dirty="0">
                <a:latin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</a:rPr>
              <a:t>and the actual content</a:t>
            </a:r>
            <a:r>
              <a:rPr lang="en-US" b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4829" y="2606529"/>
            <a:ext cx="3258206" cy="227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Rectangle 3"/>
          <p:cNvSpPr/>
          <p:nvPr/>
        </p:nvSpPr>
        <p:spPr>
          <a:xfrm>
            <a:off x="2669629" y="2942895"/>
            <a:ext cx="2617076" cy="1692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Rectangle 1"/>
          <p:cNvSpPr/>
          <p:nvPr/>
        </p:nvSpPr>
        <p:spPr>
          <a:xfrm>
            <a:off x="3063765" y="3201102"/>
            <a:ext cx="1818290" cy="10811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Content</a:t>
            </a:r>
            <a:endParaRPr lang="ar-EG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9504" y="3201102"/>
            <a:ext cx="1524000" cy="3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145629" y="3582739"/>
            <a:ext cx="1524000" cy="3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476703" y="3932845"/>
            <a:ext cx="1524000" cy="3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14" y="3038700"/>
            <a:ext cx="1061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Margin</a:t>
            </a:r>
            <a:endParaRPr lang="ar-EG" sz="18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216" y="3419645"/>
            <a:ext cx="1061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Border</a:t>
            </a:r>
            <a:endParaRPr lang="ar-EG" sz="18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042" y="3769751"/>
            <a:ext cx="1262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Padding</a:t>
            </a:r>
            <a:endParaRPr lang="ar-EG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Border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145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Border…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68" y="1262390"/>
            <a:ext cx="3309445" cy="3172976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282216" y="1456257"/>
            <a:ext cx="4426418" cy="1907053"/>
          </a:xfrm>
          <a:prstGeom prst="verticalScroll">
            <a:avLst>
              <a:gd name="adj" fmla="val 1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b="1" dirty="0"/>
              <a:t> </a:t>
            </a:r>
            <a:r>
              <a:rPr lang="en-US" sz="1600" b="1" dirty="0" smtClean="0"/>
              <a:t>border : 5px solid blue; </a:t>
            </a:r>
            <a:r>
              <a:rPr lang="en-US" sz="1600" b="1" dirty="0" smtClean="0">
                <a:solidFill>
                  <a:srgbClr val="00B050"/>
                </a:solidFill>
              </a:rPr>
              <a:t>//short hand</a:t>
            </a:r>
          </a:p>
          <a:p>
            <a:r>
              <a:rPr lang="en-US" sz="1600" b="1" dirty="0" smtClean="0"/>
              <a:t>-</a:t>
            </a:r>
            <a:r>
              <a:rPr lang="en-US" sz="1600" b="1" dirty="0" err="1" smtClean="0"/>
              <a:t>moz</a:t>
            </a:r>
            <a:r>
              <a:rPr lang="en-US" sz="1600" b="1" dirty="0" smtClean="0"/>
              <a:t>-border: 5px solid blue;</a:t>
            </a:r>
          </a:p>
          <a:p>
            <a:r>
              <a:rPr lang="en-US" sz="1600" b="1" dirty="0" smtClean="0"/>
              <a:t>-</a:t>
            </a:r>
            <a:r>
              <a:rPr lang="en-US" sz="1600" b="1" dirty="0" err="1" smtClean="0"/>
              <a:t>webkit</a:t>
            </a:r>
            <a:r>
              <a:rPr lang="en-US" sz="1600" b="1" dirty="0" smtClean="0"/>
              <a:t>-border: 5px solid blue;</a:t>
            </a:r>
          </a:p>
          <a:p>
            <a:r>
              <a:rPr lang="en-US" sz="1600" b="1" dirty="0" smtClean="0"/>
              <a:t>-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-border: 5px solid blue;</a:t>
            </a:r>
            <a:endParaRPr lang="ar-EG" sz="1600" b="1" dirty="0"/>
          </a:p>
        </p:txBody>
      </p:sp>
    </p:spTree>
    <p:extLst>
      <p:ext uri="{BB962C8B-B14F-4D97-AF65-F5344CB8AC3E}">
        <p14:creationId xmlns:p14="http://schemas.microsoft.com/office/powerpoint/2010/main" val="18982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Border Radius…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0" y="1386801"/>
            <a:ext cx="5034455" cy="3180243"/>
          </a:xfrm>
          <a:prstGeom prst="verticalScroll">
            <a:avLst>
              <a:gd name="adj" fmla="val 6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1600" b="1" dirty="0" smtClean="0"/>
          </a:p>
          <a:p>
            <a:r>
              <a:rPr lang="en-US" sz="1600" b="1" dirty="0" smtClean="0"/>
              <a:t> border-radius:30px;</a:t>
            </a:r>
          </a:p>
          <a:p>
            <a:r>
              <a:rPr lang="en-US" sz="1600" b="1" dirty="0" smtClean="0"/>
              <a:t> border-radius:10px 20px 30px 40px;</a:t>
            </a:r>
          </a:p>
          <a:p>
            <a:r>
              <a:rPr lang="en-US" sz="1600" b="1" dirty="0" smtClean="0"/>
              <a:t> border-radius:10px 20px 30px 40px/ 20px 30px 40px 50px;</a:t>
            </a:r>
          </a:p>
          <a:p>
            <a:r>
              <a:rPr lang="en-US" sz="1600" b="1" dirty="0"/>
              <a:t>b</a:t>
            </a:r>
            <a:r>
              <a:rPr lang="en-US" sz="1600" b="1" dirty="0" smtClean="0"/>
              <a:t>order-radius:10px 20px 30px 40px/10px;</a:t>
            </a:r>
          </a:p>
          <a:p>
            <a:r>
              <a:rPr lang="en-US" sz="1600" b="1" dirty="0" smtClean="0"/>
              <a:t>border-radius: 10px 20px;</a:t>
            </a:r>
          </a:p>
          <a:p>
            <a:r>
              <a:rPr lang="en-US" sz="1600" b="1" dirty="0"/>
              <a:t>b</a:t>
            </a:r>
            <a:r>
              <a:rPr lang="en-US" sz="1600" b="1" dirty="0" smtClean="0"/>
              <a:t>order-radius: 10px 20px 30px;</a:t>
            </a:r>
          </a:p>
          <a:p>
            <a:r>
              <a:rPr lang="en-US" sz="1600" b="1" dirty="0"/>
              <a:t>b</a:t>
            </a:r>
            <a:r>
              <a:rPr lang="en-US" sz="1600" b="1" dirty="0" smtClean="0"/>
              <a:t>order-radius: 50%</a:t>
            </a:r>
          </a:p>
          <a:p>
            <a:r>
              <a:rPr lang="en-US" sz="1600" b="1" dirty="0"/>
              <a:t>h</a:t>
            </a:r>
            <a:r>
              <a:rPr lang="en-US" sz="1600" b="1" dirty="0" smtClean="0"/>
              <a:t>eigth:100px;</a:t>
            </a:r>
          </a:p>
          <a:p>
            <a:r>
              <a:rPr lang="en-US" sz="1600" b="1" dirty="0"/>
              <a:t>w</a:t>
            </a:r>
            <a:r>
              <a:rPr lang="en-US" sz="1600" b="1" dirty="0" smtClean="0"/>
              <a:t>idth: 100px;</a:t>
            </a:r>
          </a:p>
          <a:p>
            <a:endParaRPr lang="en-US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8" y="1356655"/>
            <a:ext cx="4206432" cy="28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Shadow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381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1" ma:contentTypeDescription="Create a new document." ma:contentTypeScope="" ma:versionID="b12cb42a942974acd0f784b5119da35e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0c0757e9b7a529ec246d2d55967efcc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andTime" ma:index="18" nillable="true" ma:displayName="Date and Time" ma:format="DateOnly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62d937-52c4-4f16-a659-78397a82b43c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DateandTime xmlns="aaeea00d-b0af-4d41-beaf-f78631db4817" xsi:nil="true"/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C45249AF-4DE9-4539-98B3-4F32E9AE3499}"/>
</file>

<file path=customXml/itemProps2.xml><?xml version="1.0" encoding="utf-8"?>
<ds:datastoreItem xmlns:ds="http://schemas.openxmlformats.org/officeDocument/2006/customXml" ds:itemID="{A0D11A94-EA4A-4A6D-ADAD-B12469C13BA7}"/>
</file>

<file path=customXml/itemProps3.xml><?xml version="1.0" encoding="utf-8"?>
<ds:datastoreItem xmlns:ds="http://schemas.openxmlformats.org/officeDocument/2006/customXml" ds:itemID="{BF636409-EAF0-4B6B-8C2A-1A4391822845}"/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640</Words>
  <Application>Microsoft Office PowerPoint</Application>
  <PresentationFormat>On-screen Show (16:9)</PresentationFormat>
  <Paragraphs>196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Roboto Condensed</vt:lpstr>
      <vt:lpstr>Wingdings</vt:lpstr>
      <vt:lpstr>Arial</vt:lpstr>
      <vt:lpstr>Roboto Condensed Light</vt:lpstr>
      <vt:lpstr>Arvo</vt:lpstr>
      <vt:lpstr>Salerio template</vt:lpstr>
      <vt:lpstr>HTML5 &amp; Css3 Day2</vt:lpstr>
      <vt:lpstr>Vendor Prefix</vt:lpstr>
      <vt:lpstr>Vendor Prefix</vt:lpstr>
      <vt:lpstr>Box Model</vt:lpstr>
      <vt:lpstr>Box Model …</vt:lpstr>
      <vt:lpstr>Border</vt:lpstr>
      <vt:lpstr>Border…</vt:lpstr>
      <vt:lpstr>Border Radius…</vt:lpstr>
      <vt:lpstr>Shadow</vt:lpstr>
      <vt:lpstr>Shadow…</vt:lpstr>
      <vt:lpstr>Border Image</vt:lpstr>
      <vt:lpstr>Border Image…</vt:lpstr>
      <vt:lpstr>Fonts</vt:lpstr>
      <vt:lpstr>Fonts…</vt:lpstr>
      <vt:lpstr>User Fonts…</vt:lpstr>
      <vt:lpstr>Server Fonts…</vt:lpstr>
      <vt:lpstr>Web Fonts…</vt:lpstr>
      <vt:lpstr>Icons</vt:lpstr>
      <vt:lpstr>Icons…</vt:lpstr>
      <vt:lpstr>Transform</vt:lpstr>
      <vt:lpstr>Transform…</vt:lpstr>
      <vt:lpstr>Transition</vt:lpstr>
      <vt:lpstr>Transition…</vt:lpstr>
      <vt:lpstr>Animation</vt:lpstr>
      <vt:lpstr>Animation…</vt:lpstr>
      <vt:lpstr>Animation…</vt:lpstr>
      <vt:lpstr>Gradient Color</vt:lpstr>
      <vt:lpstr>Gradient Color…</vt:lpstr>
      <vt:lpstr>CSS Columns</vt:lpstr>
      <vt:lpstr>CSS Columns…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nawal zaki</dc:creator>
  <cp:lastModifiedBy>ITI</cp:lastModifiedBy>
  <cp:revision>32</cp:revision>
  <dcterms:modified xsi:type="dcterms:W3CDTF">2022-04-28T09:10:28Z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</Properties>
</file>