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76" r:id="rId3"/>
    <p:sldId id="257" r:id="rId4"/>
    <p:sldId id="277" r:id="rId5"/>
    <p:sldId id="267" r:id="rId6"/>
    <p:sldId id="258" r:id="rId7"/>
    <p:sldId id="266" r:id="rId8"/>
    <p:sldId id="259" r:id="rId9"/>
    <p:sldId id="260" r:id="rId10"/>
    <p:sldId id="269" r:id="rId11"/>
    <p:sldId id="271" r:id="rId12"/>
    <p:sldId id="268" r:id="rId13"/>
    <p:sldId id="270" r:id="rId14"/>
    <p:sldId id="279" r:id="rId15"/>
    <p:sldId id="272" r:id="rId16"/>
    <p:sldId id="273" r:id="rId17"/>
    <p:sldId id="274" r:id="rId18"/>
    <p:sldId id="275" r:id="rId19"/>
    <p:sldId id="261" r:id="rId20"/>
    <p:sldId id="262" r:id="rId21"/>
    <p:sldId id="264" r:id="rId22"/>
    <p:sldId id="265"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2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0564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9732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1092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2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77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957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865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198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21-Apr-23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56522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0969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21-Apr-23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973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827334"/>
          </a:xfrm>
        </p:spPr>
        <p:txBody>
          <a:bodyPr>
            <a:noAutofit/>
          </a:bodyPr>
          <a:lstStyle/>
          <a:p>
            <a:pPr algn="ctr"/>
            <a:r>
              <a:rPr lang="en-US" sz="2400" b="1" dirty="0">
                <a:latin typeface="Times New Roman" panose="02020603050405020304" pitchFamily="18" charset="0"/>
                <a:cs typeface="Times New Roman" panose="02020603050405020304" pitchFamily="18" charset="0"/>
              </a:rPr>
              <a:t>DEVELOPMENT OF AN ONLINE WRITING ASSISTANT FOR TOXIC LANGUAGE PREVENTION</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Final Defense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By</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Alonge Daniel Oluwasegun</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170404063</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Department of Computer Science,</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Adekunle</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Ajasin</a:t>
            </a:r>
            <a:r>
              <a:rPr lang="en-US" sz="2400" b="1" dirty="0" smtClean="0">
                <a:latin typeface="Times New Roman" panose="02020603050405020304" pitchFamily="18" charset="0"/>
                <a:cs typeface="Times New Roman" panose="02020603050405020304" pitchFamily="18" charset="0"/>
              </a:rPr>
              <a:t> University Akungba Akoko Ondo State Nigeria.</a:t>
            </a:r>
            <a:endParaRPr lang="en-US" sz="2400" dirty="0"/>
          </a:p>
        </p:txBody>
      </p:sp>
      <p:sp>
        <p:nvSpPr>
          <p:cNvPr id="3" name="Subtitle 2"/>
          <p:cNvSpPr>
            <a:spLocks noGrp="1"/>
          </p:cNvSpPr>
          <p:nvPr>
            <p:ph type="subTitle" idx="1"/>
          </p:nvPr>
        </p:nvSpPr>
        <p:spPr>
          <a:xfrm>
            <a:off x="1524000" y="5212080"/>
            <a:ext cx="9144000"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45730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66709"/>
          </a:xfrm>
        </p:spPr>
        <p:txBody>
          <a:bodyPr>
            <a:normAutofit/>
          </a:bodyPr>
          <a:lstStyle/>
          <a:p>
            <a:r>
              <a:rPr lang="en-US" sz="3600" b="1" dirty="0" smtClean="0">
                <a:latin typeface="Times New Roman" panose="02020603050405020304" pitchFamily="18" charset="0"/>
                <a:cs typeface="Times New Roman" panose="02020603050405020304" pitchFamily="18" charset="0"/>
              </a:rPr>
              <a:t>METHODOLOGY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82496"/>
            <a:ext cx="10515600" cy="5175504"/>
          </a:xfrm>
        </p:spPr>
        <p:txBody>
          <a:bodyPr>
            <a:no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The aim of this research is to develop a blog web app and prevent users from using toxic words or phrase in the community </a:t>
            </a:r>
            <a:r>
              <a:rPr lang="en-US" sz="2000" dirty="0" smtClean="0">
                <a:latin typeface="Times New Roman" panose="02020603050405020304" pitchFamily="18" charset="0"/>
                <a:cs typeface="Times New Roman" panose="02020603050405020304" pitchFamily="18" charset="0"/>
              </a:rPr>
              <a:t>in achieving this aim the researcher use </a:t>
            </a:r>
            <a:r>
              <a:rPr lang="en-US" sz="2000" dirty="0">
                <a:latin typeface="Times New Roman" panose="02020603050405020304" pitchFamily="18" charset="0"/>
                <a:cs typeface="Times New Roman" panose="02020603050405020304" pitchFamily="18" charset="0"/>
              </a:rPr>
              <a:t>the waterfall model. The waterfall model is a traditional approach to software development that follows a linear and sequential process. The waterfall model has several stages, and each stage must be completed before the next one can begin. The stages of the waterfall model are as follows:</a:t>
            </a:r>
          </a:p>
          <a:p>
            <a:pPr algn="just">
              <a:lnSpc>
                <a:spcPct val="100000"/>
              </a:lnSpc>
            </a:pPr>
            <a:r>
              <a:rPr lang="en-US" sz="2000" dirty="0">
                <a:latin typeface="Times New Roman" panose="02020603050405020304" pitchFamily="18" charset="0"/>
                <a:cs typeface="Times New Roman" panose="02020603050405020304" pitchFamily="18" charset="0"/>
              </a:rPr>
              <a:t>Requirements gathering: In this stage, the researcher gathers information about the requirements for the writing assistant tool. This includes the types of toxic words and phrases to be detected and prevented, the programming language to be used, and the platform on which the tool will be implemented.</a:t>
            </a:r>
          </a:p>
          <a:p>
            <a:pPr algn="just">
              <a:lnSpc>
                <a:spcPct val="100000"/>
              </a:lnSpc>
            </a:pPr>
            <a:r>
              <a:rPr lang="en-US" sz="2000" dirty="0">
                <a:latin typeface="Times New Roman" panose="02020603050405020304" pitchFamily="18" charset="0"/>
                <a:cs typeface="Times New Roman" panose="02020603050405020304" pitchFamily="18" charset="0"/>
              </a:rPr>
              <a:t>Design: In this stage, the researcher designs the architecture of the writing assistant tool. This includes the algorithms to be used for detecting and preventing toxic </a:t>
            </a:r>
            <a:r>
              <a:rPr lang="en-US" sz="2000" dirty="0" smtClean="0">
                <a:latin typeface="Times New Roman" panose="02020603050405020304" pitchFamily="18" charset="0"/>
                <a:cs typeface="Times New Roman" panose="02020603050405020304" pitchFamily="18" charset="0"/>
              </a:rPr>
              <a:t>words, the blog page, </a:t>
            </a:r>
            <a:r>
              <a:rPr lang="en-US" sz="2000" dirty="0">
                <a:latin typeface="Times New Roman" panose="02020603050405020304" pitchFamily="18" charset="0"/>
                <a:cs typeface="Times New Roman" panose="02020603050405020304" pitchFamily="18" charset="0"/>
              </a:rPr>
              <a:t>the user interface design, and the database design.</a:t>
            </a:r>
          </a:p>
          <a:p>
            <a:pPr algn="just">
              <a:lnSpc>
                <a:spcPct val="100000"/>
              </a:lnSpc>
            </a:pPr>
            <a:r>
              <a:rPr lang="en-US" sz="2000" dirty="0">
                <a:latin typeface="Times New Roman" panose="02020603050405020304" pitchFamily="18" charset="0"/>
                <a:cs typeface="Times New Roman" panose="02020603050405020304" pitchFamily="18" charset="0"/>
              </a:rPr>
              <a:t>Implementation: In this stage, the researcher begins coding the writing assistant tool based on the design specifications. The programming language chosen for the implementation </a:t>
            </a:r>
            <a:r>
              <a:rPr lang="en-US" sz="2000" dirty="0" smtClean="0">
                <a:latin typeface="Times New Roman" panose="02020603050405020304" pitchFamily="18" charset="0"/>
                <a:cs typeface="Times New Roman" panose="02020603050405020304" pitchFamily="18" charset="0"/>
              </a:rPr>
              <a:t>was python for the web development and the data base and also JavaScript for the tool responsiveness.</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101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METHODOLOGY CONT’D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36135"/>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Testing: In this stage, the researcher tests the writing assistant tool to ensure that it meets the requirements gathered in the first stage. This includes testing for the detection and prevention of toxic words and phrases, as well as testing the user interface and database functionality.</a:t>
            </a:r>
          </a:p>
          <a:p>
            <a:pPr algn="just">
              <a:lnSpc>
                <a:spcPct val="100000"/>
              </a:lnSpc>
            </a:pPr>
            <a:r>
              <a:rPr lang="en-US" sz="2000" dirty="0">
                <a:latin typeface="Times New Roman" panose="02020603050405020304" pitchFamily="18" charset="0"/>
                <a:cs typeface="Times New Roman" panose="02020603050405020304" pitchFamily="18" charset="0"/>
              </a:rPr>
              <a:t>Deployment: The System wasn’t deploy online but only function on the local server.</a:t>
            </a:r>
          </a:p>
          <a:p>
            <a:pPr algn="just">
              <a:lnSpc>
                <a:spcPct val="100000"/>
              </a:lnSpc>
            </a:pPr>
            <a:r>
              <a:rPr lang="en-US" sz="2000" dirty="0">
                <a:latin typeface="Times New Roman" panose="02020603050405020304" pitchFamily="18" charset="0"/>
                <a:cs typeface="Times New Roman" panose="02020603050405020304" pitchFamily="18" charset="0"/>
              </a:rPr>
              <a:t>Maintenance: In this stage,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researcher performs regular maintenance on the writing assistant tool to ensure that it continues to function as intended. This includes updating the tool with new toxic words and phrases as they emerge and fixing any bugs or issues that are discovered.</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waterfall model was chosen for this work because it provides a structured approach to software development that ensures that each stage is completed before moving on to the next one. This helps to prevent errors and issues from being carried forward into subsequent stages, which can lead to significant </a:t>
            </a:r>
            <a:r>
              <a:rPr lang="en-US" sz="2000" dirty="0" smtClean="0">
                <a:latin typeface="Times New Roman" panose="02020603050405020304" pitchFamily="18" charset="0"/>
                <a:cs typeface="Times New Roman" panose="02020603050405020304" pitchFamily="18" charset="0"/>
              </a:rPr>
              <a:t>problems </a:t>
            </a:r>
            <a:r>
              <a:rPr lang="en-US" sz="2000" dirty="0">
                <a:latin typeface="Times New Roman" panose="02020603050405020304" pitchFamily="18" charset="0"/>
                <a:cs typeface="Times New Roman" panose="02020603050405020304" pitchFamily="18" charset="0"/>
              </a:rPr>
              <a:t>down the line. Additionally, the linear and sequential nature of the waterfall model makes it easier to plan and manage the development process, which is important for ensuring that the project is completed on time and within budget.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506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329185"/>
            <a:ext cx="9412224" cy="475487"/>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METHODOLOGY CONT’D</a:t>
            </a:r>
            <a:endParaRPr lang="en-US" sz="3600" dirty="0">
              <a:latin typeface="Times New Roman" panose="02020603050405020304" pitchFamily="18" charset="0"/>
              <a:cs typeface="Times New Roman" panose="02020603050405020304" pitchFamily="18" charset="0"/>
            </a:endParaRPr>
          </a:p>
        </p:txBody>
      </p:sp>
      <p:sp>
        <p:nvSpPr>
          <p:cNvPr id="19" name="Rectangle 15"/>
          <p:cNvSpPr>
            <a:spLocks noChangeArrowheads="1"/>
          </p:cNvSpPr>
          <p:nvPr/>
        </p:nvSpPr>
        <p:spPr bwMode="auto">
          <a:xfrm>
            <a:off x="149860" y="1588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4"/>
          <p:cNvSpPr>
            <a:spLocks noChangeArrowheads="1"/>
          </p:cNvSpPr>
          <p:nvPr/>
        </p:nvSpPr>
        <p:spPr bwMode="auto">
          <a:xfrm>
            <a:off x="2165096" y="31644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9"/>
          <p:cNvSpPr/>
          <p:nvPr/>
        </p:nvSpPr>
        <p:spPr>
          <a:xfrm>
            <a:off x="3425952" y="6022848"/>
            <a:ext cx="3791712" cy="329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System Architecture</a:t>
            </a:r>
            <a:endParaRPr lang="en-US" dirty="0"/>
          </a:p>
        </p:txBody>
      </p:sp>
      <p:pic>
        <p:nvPicPr>
          <p:cNvPr id="80" name="Content Placeholder 79"/>
          <p:cNvPicPr>
            <a:picLocks noGrp="1" noChangeAspect="1"/>
          </p:cNvPicPr>
          <p:nvPr>
            <p:ph idx="1"/>
          </p:nvPr>
        </p:nvPicPr>
        <p:blipFill>
          <a:blip r:embed="rId2"/>
          <a:stretch>
            <a:fillRect/>
          </a:stretch>
        </p:blipFill>
        <p:spPr>
          <a:xfrm>
            <a:off x="999744" y="786385"/>
            <a:ext cx="9717024" cy="5236464"/>
          </a:xfrm>
          <a:prstGeom prst="rect">
            <a:avLst/>
          </a:prstGeom>
        </p:spPr>
      </p:pic>
    </p:spTree>
    <p:extLst>
      <p:ext uri="{BB962C8B-B14F-4D97-AF65-F5344CB8AC3E}">
        <p14:creationId xmlns:p14="http://schemas.microsoft.com/office/powerpoint/2010/main" val="3081939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83829"/>
          </a:xfrm>
        </p:spPr>
        <p:txBody>
          <a:bodyPr/>
          <a:lstStyle/>
          <a:p>
            <a:r>
              <a:rPr lang="en-US" b="1" dirty="0"/>
              <a:t>METHODOLOGY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267968"/>
                <a:ext cx="10058400" cy="4803648"/>
              </a:xfrm>
            </p:spPr>
            <p:txBody>
              <a:bodyPr>
                <a:normAutofit fontScale="70000" lnSpcReduction="20000"/>
              </a:bodyPr>
              <a:lstStyle/>
              <a:p>
                <a:r>
                  <a:rPr lang="en-US" dirty="0"/>
                  <a:t> </a:t>
                </a:r>
              </a:p>
              <a:p>
                <a:r>
                  <a:rPr lang="en-US" dirty="0"/>
                  <a:t>The logistic regression model can be represented using the following formula:</a:t>
                </a:r>
              </a:p>
              <a:p>
                <a14:m>
                  <m:oMath xmlns:m="http://schemas.openxmlformats.org/officeDocument/2006/math">
                    <m:r>
                      <a:rPr lang="en-US" i="1">
                        <a:latin typeface="Cambria Math" panose="02040503050406030204" pitchFamily="18" charset="0"/>
                      </a:rPr>
                      <m:t>𝑙𝑜𝑔𝑖𝑡</m:t>
                    </m:r>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r>
                      <a:rPr lang="en-US" i="1">
                        <a:latin typeface="Cambria Math" panose="02040503050406030204" pitchFamily="18" charset="0"/>
                      </a:rPr>
                      <m:t>𝛽</m:t>
                    </m:r>
                    <m:r>
                      <a:rPr lang="en-US" i="1">
                        <a:latin typeface="Cambria Math" panose="02040503050406030204" pitchFamily="18" charset="0"/>
                      </a:rPr>
                      <m:t>0+ </m:t>
                    </m:r>
                    <m:r>
                      <a:rPr lang="en-US" i="1">
                        <a:latin typeface="Cambria Math" panose="02040503050406030204" pitchFamily="18" charset="0"/>
                      </a:rPr>
                      <m:t>𝛽</m:t>
                    </m:r>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1+</m:t>
                    </m:r>
                    <m:r>
                      <a:rPr lang="en-US" i="1">
                        <a:latin typeface="Cambria Math" panose="02040503050406030204" pitchFamily="18" charset="0"/>
                      </a:rPr>
                      <m:t>𝛽</m:t>
                    </m:r>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2+…+ </m:t>
                    </m:r>
                    <m:r>
                      <a:rPr lang="en-US" i="1">
                        <a:latin typeface="Cambria Math" panose="02040503050406030204" pitchFamily="18" charset="0"/>
                      </a:rPr>
                      <m:t>𝛽</m:t>
                    </m:r>
                    <m:r>
                      <a:rPr lang="en-US" i="1">
                        <a:latin typeface="Cambria Math" panose="02040503050406030204" pitchFamily="18" charset="0"/>
                      </a:rPr>
                      <m:t>𝑛𝑥𝑛</m:t>
                    </m:r>
                  </m:oMath>
                </a14:m>
                <a:endParaRPr lang="en-US" dirty="0"/>
              </a:p>
              <a:p>
                <a:r>
                  <a:rPr lang="en-US" dirty="0"/>
                  <a:t>where:</a:t>
                </a:r>
              </a:p>
              <a:p>
                <a:r>
                  <a:rPr lang="en-US" b="1" dirty="0"/>
                  <a:t>logit(p)</a:t>
                </a:r>
                <a:r>
                  <a:rPr lang="en-US" dirty="0"/>
                  <a:t> represents the natural logarithm of the odds ratio, which is the log of the probability of the positive outcome (i.e., the outcome of interest) divided by the probability of the negative outcome.</a:t>
                </a:r>
              </a:p>
              <a:p>
                <a14:m>
                  <m:oMath xmlns:m="http://schemas.openxmlformats.org/officeDocument/2006/math">
                    <m:r>
                      <a:rPr lang="en-US" i="1">
                        <a:latin typeface="Cambria Math" panose="02040503050406030204" pitchFamily="18" charset="0"/>
                      </a:rPr>
                      <m:t>𝑙𝑜𝑔𝑖𝑡</m:t>
                    </m:r>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num>
                              <m:den>
                                <m:eqArr>
                                  <m:eqArrPr>
                                    <m:ctrlPr>
                                      <a:rPr lang="en-US" i="1">
                                        <a:latin typeface="Cambria Math" panose="02040503050406030204" pitchFamily="18" charset="0"/>
                                      </a:rPr>
                                    </m:ctrlPr>
                                  </m:eqArrPr>
                                  <m:e>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e>
                                  <m:e/>
                                </m:eqArr>
                              </m:den>
                            </m:f>
                          </m:e>
                        </m:d>
                      </m:e>
                    </m:func>
                  </m:oMath>
                </a14:m>
                <a:endParaRPr lang="en-US" dirty="0"/>
              </a:p>
              <a:p>
                <a:r>
                  <a:rPr lang="en-US" b="1" dirty="0"/>
                  <a:t>β0</a:t>
                </a:r>
                <a:r>
                  <a:rPr lang="en-US" dirty="0"/>
                  <a:t> represents the intercept, which is the log odds of the positive outcome when all predictor variables are equal to zero.</a:t>
                </a:r>
              </a:p>
              <a:p>
                <a:r>
                  <a:rPr lang="en-US" b="1" dirty="0"/>
                  <a:t>β1, β2, ..., βn</a:t>
                </a:r>
                <a:r>
                  <a:rPr lang="en-US" dirty="0"/>
                  <a:t> represent the coefficients or weights associated with each predictor variable, which indicate the change in the log odds of the positive outcome for a one-unit increase in the corresponding predictor variable.</a:t>
                </a:r>
              </a:p>
              <a:p>
                <a:r>
                  <a:rPr lang="en-US" b="1" dirty="0"/>
                  <a:t>x1, x2, ..., </a:t>
                </a:r>
                <a:r>
                  <a:rPr lang="en-US" b="1" dirty="0" err="1"/>
                  <a:t>xn</a:t>
                </a:r>
                <a:r>
                  <a:rPr lang="en-US" dirty="0"/>
                  <a:t> represent the predictor variables.</a:t>
                </a:r>
              </a:p>
              <a:p>
                <a:r>
                  <a:rPr lang="en-US" dirty="0"/>
                  <a:t>To convert the log odds ratio back to a probability value, we use the logistic function, which is represented as follows:</a:t>
                </a: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i="1">
                            <a:latin typeface="Cambria Math" panose="02040503050406030204" pitchFamily="18" charset="0"/>
                          </a:rPr>
                          <m:t>𝑒</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𝑙𝑜𝑔𝑖𝑡</m:t>
                            </m:r>
                            <m:d>
                              <m:dPr>
                                <m:ctrlPr>
                                  <a:rPr lang="en-US" i="1">
                                    <a:latin typeface="Cambria Math" panose="02040503050406030204" pitchFamily="18" charset="0"/>
                                  </a:rPr>
                                </m:ctrlPr>
                              </m:dPr>
                              <m:e>
                                <m:r>
                                  <a:rPr lang="en-US" i="1">
                                    <a:latin typeface="Cambria Math" panose="02040503050406030204" pitchFamily="18" charset="0"/>
                                  </a:rPr>
                                  <m:t>𝑝</m:t>
                                </m:r>
                              </m:e>
                            </m:d>
                          </m:e>
                        </m:d>
                      </m:den>
                    </m:f>
                  </m:oMath>
                </a14:m>
                <a:endParaRPr lang="en-US" dirty="0"/>
              </a:p>
              <a:p>
                <a:r>
                  <a:rPr lang="en-US" dirty="0"/>
                  <a:t>where </a:t>
                </a:r>
                <a:r>
                  <a:rPr lang="en-US" b="1" dirty="0"/>
                  <a:t>e()</a:t>
                </a:r>
                <a:r>
                  <a:rPr lang="en-US" dirty="0"/>
                  <a:t> represents the exponential function.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267968"/>
                <a:ext cx="10058400" cy="4803648"/>
              </a:xfrm>
              <a:blipFill>
                <a:blip r:embed="rId2"/>
                <a:stretch>
                  <a:fillRect l="-1091" r="-1152"/>
                </a:stretch>
              </a:blipFill>
            </p:spPr>
            <p:txBody>
              <a:bodyPr/>
              <a:lstStyle/>
              <a:p>
                <a:r>
                  <a:rPr lang="en-US">
                    <a:noFill/>
                  </a:rPr>
                  <a:t> </a:t>
                </a:r>
              </a:p>
            </p:txBody>
          </p:sp>
        </mc:Fallback>
      </mc:AlternateContent>
    </p:spTree>
    <p:extLst>
      <p:ext uri="{BB962C8B-B14F-4D97-AF65-F5344CB8AC3E}">
        <p14:creationId xmlns:p14="http://schemas.microsoft.com/office/powerpoint/2010/main" val="1603799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10677"/>
          </a:xfrm>
        </p:spPr>
        <p:txBody>
          <a:bodyPr/>
          <a:lstStyle/>
          <a:p>
            <a:endParaRPr lang="en-US" dirty="0"/>
          </a:p>
        </p:txBody>
      </p:sp>
      <p:pic>
        <p:nvPicPr>
          <p:cNvPr id="4" name="Content Placeholder 3" descr="Sigmoid Function | Logistic Regressio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144" y="1377696"/>
            <a:ext cx="8156448" cy="4779265"/>
          </a:xfrm>
          <a:prstGeom prst="rect">
            <a:avLst/>
          </a:prstGeom>
          <a:noFill/>
          <a:ln>
            <a:noFill/>
          </a:ln>
        </p:spPr>
      </p:pic>
    </p:spTree>
    <p:extLst>
      <p:ext uri="{BB962C8B-B14F-4D97-AF65-F5344CB8AC3E}">
        <p14:creationId xmlns:p14="http://schemas.microsoft.com/office/powerpoint/2010/main" val="2993855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0751"/>
          </a:xfrm>
        </p:spPr>
        <p:txBody>
          <a:bodyPr>
            <a:normAutofit/>
          </a:bodyPr>
          <a:lstStyle/>
          <a:p>
            <a:r>
              <a:rPr lang="en-US" sz="3600" b="1" dirty="0" smtClean="0">
                <a:latin typeface="Times New Roman" panose="02020603050405020304" pitchFamily="18" charset="0"/>
                <a:cs typeface="Times New Roman" panose="02020603050405020304" pitchFamily="18" charset="0"/>
              </a:rPr>
              <a:t>IMPLEMENTATION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5876"/>
            <a:ext cx="10515600" cy="4741087"/>
          </a:xfrm>
        </p:spPr>
        <p:txBody>
          <a:bodyPr>
            <a:normAutofit/>
          </a:bodyPr>
          <a:lstStyle/>
          <a:p>
            <a:r>
              <a:rPr lang="en-US" sz="2000" dirty="0">
                <a:latin typeface="Times New Roman" panose="02020603050405020304" pitchFamily="18" charset="0"/>
                <a:cs typeface="Times New Roman" panose="02020603050405020304" pitchFamily="18" charset="0"/>
              </a:rPr>
              <a:t>After thorough research on how a blog page works we then after develop a blog page called the exploiter page, although it’s not as sophisticated as the blog websites in the real world scenario but it’s suitable and large enough for the purpose of this research</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75" y="2350911"/>
            <a:ext cx="6018335" cy="42468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446" y="2350912"/>
            <a:ext cx="5628468" cy="4293570"/>
          </a:xfrm>
          <a:prstGeom prst="rect">
            <a:avLst/>
          </a:prstGeom>
        </p:spPr>
      </p:pic>
      <p:sp>
        <p:nvSpPr>
          <p:cNvPr id="6" name="Rectangle 5"/>
          <p:cNvSpPr/>
          <p:nvPr/>
        </p:nvSpPr>
        <p:spPr>
          <a:xfrm>
            <a:off x="3530992" y="6088063"/>
            <a:ext cx="1828800" cy="3938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HOMEPAGE</a:t>
            </a:r>
            <a:endParaRPr lang="en-US" dirty="0">
              <a:solidFill>
                <a:schemeClr val="tx1"/>
              </a:solidFill>
            </a:endParaRPr>
          </a:p>
        </p:txBody>
      </p:sp>
      <p:sp>
        <p:nvSpPr>
          <p:cNvPr id="7" name="Rectangle 6"/>
          <p:cNvSpPr/>
          <p:nvPr/>
        </p:nvSpPr>
        <p:spPr>
          <a:xfrm>
            <a:off x="6539134" y="6172817"/>
            <a:ext cx="1828800" cy="3938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LOGIN PAGE</a:t>
            </a:r>
            <a:endParaRPr lang="en-US" dirty="0">
              <a:solidFill>
                <a:schemeClr val="tx1"/>
              </a:solidFill>
            </a:endParaRPr>
          </a:p>
        </p:txBody>
      </p:sp>
    </p:spTree>
    <p:extLst>
      <p:ext uri="{BB962C8B-B14F-4D97-AF65-F5344CB8AC3E}">
        <p14:creationId xmlns:p14="http://schemas.microsoft.com/office/powerpoint/2010/main" val="3629151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IMPLEMENTATION CONT’D</a:t>
            </a:r>
            <a:endParaRPr lang="en-US" sz="3600" dirty="0">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idx="1"/>
          </p:nvPr>
        </p:nvPicPr>
        <p:blipFill rotWithShape="1">
          <a:blip r:embed="rId2">
            <a:extLst>
              <a:ext uri="{28A0092B-C50C-407E-A947-70E740481C1C}">
                <a14:useLocalDpi xmlns:a14="http://schemas.microsoft.com/office/drawing/2010/main" val="0"/>
              </a:ext>
            </a:extLst>
          </a:blip>
          <a:srcRect r="13537"/>
          <a:stretch/>
        </p:blipFill>
        <p:spPr>
          <a:xfrm>
            <a:off x="838200" y="1825625"/>
            <a:ext cx="4043289" cy="4351338"/>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881489" y="1825625"/>
            <a:ext cx="7310511" cy="4351338"/>
          </a:xfrm>
          <a:prstGeom prst="rect">
            <a:avLst/>
          </a:prstGeom>
        </p:spPr>
      </p:pic>
      <p:sp>
        <p:nvSpPr>
          <p:cNvPr id="11" name="Rectangle 10"/>
          <p:cNvSpPr/>
          <p:nvPr/>
        </p:nvSpPr>
        <p:spPr>
          <a:xfrm>
            <a:off x="2011681" y="5581626"/>
            <a:ext cx="1828800" cy="3938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PAGE</a:t>
            </a:r>
            <a:endParaRPr lang="en-US" dirty="0">
              <a:solidFill>
                <a:schemeClr val="tx1"/>
              </a:solidFill>
            </a:endParaRPr>
          </a:p>
        </p:txBody>
      </p:sp>
      <p:sp>
        <p:nvSpPr>
          <p:cNvPr id="12" name="Rectangle 11"/>
          <p:cNvSpPr/>
          <p:nvPr/>
        </p:nvSpPr>
        <p:spPr>
          <a:xfrm>
            <a:off x="5737273" y="6176963"/>
            <a:ext cx="5598942" cy="45790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solidFill>
                  <a:schemeClr val="tx1"/>
                </a:solidFill>
              </a:rPr>
              <a:t>JavaScript </a:t>
            </a:r>
            <a:r>
              <a:rPr lang="en-US" i="1" dirty="0">
                <a:solidFill>
                  <a:schemeClr val="tx1"/>
                </a:solidFill>
              </a:rPr>
              <a:t>code that check </a:t>
            </a:r>
            <a:r>
              <a:rPr lang="en-US" i="1" dirty="0" smtClean="0">
                <a:solidFill>
                  <a:schemeClr val="tx1"/>
                </a:solidFill>
              </a:rPr>
              <a:t>for </a:t>
            </a:r>
            <a:r>
              <a:rPr lang="en-US" i="1" dirty="0">
                <a:solidFill>
                  <a:schemeClr val="tx1"/>
                </a:solidFill>
              </a:rPr>
              <a:t>user input in toxic dictionary</a:t>
            </a:r>
            <a:endParaRPr lang="en-US" dirty="0">
              <a:solidFill>
                <a:schemeClr val="tx1"/>
              </a:solidFill>
            </a:endParaRPr>
          </a:p>
        </p:txBody>
      </p:sp>
    </p:spTree>
    <p:extLst>
      <p:ext uri="{BB962C8B-B14F-4D97-AF65-F5344CB8AC3E}">
        <p14:creationId xmlns:p14="http://schemas.microsoft.com/office/powerpoint/2010/main" val="3257143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5749"/>
          </a:xfrm>
        </p:spPr>
        <p:txBody>
          <a:bodyPr>
            <a:normAutofit/>
          </a:bodyPr>
          <a:lstStyle/>
          <a:p>
            <a:r>
              <a:rPr lang="en-US" sz="3600" b="1" dirty="0" smtClean="0">
                <a:latin typeface="Times New Roman" panose="02020603050405020304" pitchFamily="18" charset="0"/>
                <a:cs typeface="Times New Roman" panose="02020603050405020304" pitchFamily="18" charset="0"/>
              </a:rPr>
              <a:t>IMPLEMENTATION CONT’D</a:t>
            </a:r>
            <a:endParaRPr lang="en-US"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9082" r="21418"/>
          <a:stretch/>
        </p:blipFill>
        <p:spPr>
          <a:xfrm>
            <a:off x="257908" y="1690688"/>
            <a:ext cx="5838092"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6000" y="1690688"/>
            <a:ext cx="5943600" cy="4351338"/>
          </a:xfrm>
          <a:prstGeom prst="rect">
            <a:avLst/>
          </a:prstGeom>
        </p:spPr>
      </p:pic>
      <p:sp>
        <p:nvSpPr>
          <p:cNvPr id="7" name="Rectangle 6"/>
          <p:cNvSpPr/>
          <p:nvPr/>
        </p:nvSpPr>
        <p:spPr>
          <a:xfrm>
            <a:off x="2011681" y="5581626"/>
            <a:ext cx="1828800" cy="3938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PAGE</a:t>
            </a:r>
            <a:endParaRPr lang="en-US" dirty="0">
              <a:solidFill>
                <a:schemeClr val="tx1"/>
              </a:solidFill>
            </a:endParaRPr>
          </a:p>
        </p:txBody>
      </p:sp>
      <p:sp>
        <p:nvSpPr>
          <p:cNvPr id="8" name="Rectangle 7"/>
          <p:cNvSpPr/>
          <p:nvPr/>
        </p:nvSpPr>
        <p:spPr>
          <a:xfrm>
            <a:off x="7706751" y="5606513"/>
            <a:ext cx="1971821" cy="3938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BUILDING</a:t>
            </a:r>
            <a:endParaRPr lang="en-US" dirty="0">
              <a:solidFill>
                <a:schemeClr val="tx1"/>
              </a:solidFill>
            </a:endParaRPr>
          </a:p>
        </p:txBody>
      </p:sp>
    </p:spTree>
    <p:extLst>
      <p:ext uri="{BB962C8B-B14F-4D97-AF65-F5344CB8AC3E}">
        <p14:creationId xmlns:p14="http://schemas.microsoft.com/office/powerpoint/2010/main" val="3504023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07138"/>
          </a:xfrm>
        </p:spPr>
        <p:txBody>
          <a:bodyPr/>
          <a:lstStyle/>
          <a:p>
            <a:r>
              <a:rPr lang="en-US" b="1" dirty="0">
                <a:latin typeface="Times New Roman" panose="02020603050405020304" pitchFamily="18" charset="0"/>
                <a:cs typeface="Times New Roman" panose="02020603050405020304" pitchFamily="18" charset="0"/>
              </a:rPr>
              <a:t>IMPLEMENTATION CONT’D</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r="14036"/>
          <a:stretch/>
        </p:blipFill>
        <p:spPr>
          <a:xfrm>
            <a:off x="459180" y="1690688"/>
            <a:ext cx="5913486" cy="4351338"/>
          </a:xfrm>
          <a:prstGeom prst="rect">
            <a:avLst/>
          </a:prstGeom>
        </p:spPr>
      </p:pic>
      <p:pic>
        <p:nvPicPr>
          <p:cNvPr id="5" name="Picture 4"/>
          <p:cNvPicPr/>
          <p:nvPr/>
        </p:nvPicPr>
        <p:blipFill rotWithShape="1">
          <a:blip r:embed="rId3">
            <a:extLst>
              <a:ext uri="{28A0092B-C50C-407E-A947-70E740481C1C}">
                <a14:useLocalDpi xmlns:a14="http://schemas.microsoft.com/office/drawing/2010/main" val="0"/>
              </a:ext>
            </a:extLst>
          </a:blip>
          <a:srcRect r="35865"/>
          <a:stretch/>
        </p:blipFill>
        <p:spPr>
          <a:xfrm>
            <a:off x="6372666" y="1690688"/>
            <a:ext cx="5430128" cy="4351338"/>
          </a:xfrm>
          <a:prstGeom prst="rect">
            <a:avLst/>
          </a:prstGeom>
        </p:spPr>
      </p:pic>
      <p:sp>
        <p:nvSpPr>
          <p:cNvPr id="6" name="Rectangle 5"/>
          <p:cNvSpPr/>
          <p:nvPr/>
        </p:nvSpPr>
        <p:spPr>
          <a:xfrm>
            <a:off x="1842868" y="6042025"/>
            <a:ext cx="2082019" cy="3938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VALIDATION CHECK</a:t>
            </a:r>
            <a:endParaRPr lang="en-US" dirty="0">
              <a:solidFill>
                <a:schemeClr val="tx1"/>
              </a:solidFill>
            </a:endParaRPr>
          </a:p>
        </p:txBody>
      </p:sp>
      <p:sp>
        <p:nvSpPr>
          <p:cNvPr id="7" name="Rectangle 6"/>
          <p:cNvSpPr/>
          <p:nvPr/>
        </p:nvSpPr>
        <p:spPr>
          <a:xfrm>
            <a:off x="7925167" y="5845078"/>
            <a:ext cx="1828800" cy="3938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PERSPECTIVE API</a:t>
            </a:r>
            <a:endParaRPr lang="en-US" dirty="0">
              <a:solidFill>
                <a:schemeClr val="tx1"/>
              </a:solidFill>
            </a:endParaRPr>
          </a:p>
        </p:txBody>
      </p:sp>
    </p:spTree>
    <p:extLst>
      <p:ext uri="{BB962C8B-B14F-4D97-AF65-F5344CB8AC3E}">
        <p14:creationId xmlns:p14="http://schemas.microsoft.com/office/powerpoint/2010/main" val="1777712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CONTRIBUTION TO KNOWLEDGE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On completion of this work we should now have a tool that detect and filters toxic contents allowing users to send the message. </a:t>
            </a:r>
          </a:p>
        </p:txBody>
      </p:sp>
    </p:spTree>
    <p:extLst>
      <p:ext uri="{BB962C8B-B14F-4D97-AF65-F5344CB8AC3E}">
        <p14:creationId xmlns:p14="http://schemas.microsoft.com/office/powerpoint/2010/main" val="72831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ABSTRACT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3"/>
            <a:ext cx="10058400" cy="4366807"/>
          </a:xfrm>
        </p:spPr>
        <p:txBody>
          <a:bodyPr>
            <a:noAutofit/>
          </a:bodyPr>
          <a:lstStyle/>
          <a:p>
            <a:r>
              <a:rPr lang="en-US" sz="1800" dirty="0">
                <a:latin typeface="Times New Roman" panose="02020603050405020304" pitchFamily="18" charset="0"/>
                <a:cs typeface="Times New Roman" panose="02020603050405020304" pitchFamily="18" charset="0"/>
              </a:rPr>
              <a:t>There is a need for a writing assistant tool that checks for the presence and prevent the use of toxic contents in online communication system. The growth of online communication has created various problems such as privacy, lack of job security, unruly cultures, and toxic words. Toxicity in online communication can be manifested in different ways, including hate speech, cyberbullying, trolling, xenophobia, racism, and sexism. Thus, the aim of this research is to develop a writing assistant that prevents the use of toxic language in online communication system. The objectives are to Develop a writing assistant for online forum, develop an integrated dictionary, machine learning and perspective API model for toxic language detection, implement a writing assistant for toxic language prevention base on (ii)</a:t>
            </a:r>
          </a:p>
          <a:p>
            <a:r>
              <a:rPr lang="en-US" sz="1800" dirty="0">
                <a:latin typeface="Times New Roman" panose="02020603050405020304" pitchFamily="18" charset="0"/>
                <a:cs typeface="Times New Roman" panose="02020603050405020304" pitchFamily="18" charset="0"/>
              </a:rPr>
              <a:t>The tools used in this study include a dictionary-based approach, machine learning, and the Perspective API for detecting toxic language in online communication. The writing assistant tool was developed to prevent the successful entry of toxic words and phrases in online forums. The study highlights the potential of using software agents, including machine learning and the Perspective API, in developing more sophisticated tools to detect and suggest alternative phrases for toxic language. Overall, the study aims to reduce the prevalence of toxicity in online communication and promote a more positive online environment. </a:t>
            </a:r>
          </a:p>
          <a:p>
            <a:r>
              <a:rPr lang="en-US" sz="1800" i="1" dirty="0">
                <a:latin typeface="Times New Roman" panose="02020603050405020304" pitchFamily="18" charset="0"/>
                <a:cs typeface="Times New Roman" panose="02020603050405020304" pitchFamily="18" charset="0"/>
              </a:rPr>
              <a:t>Keywords: Toxicity, Communication, Writing Assistant, Dictionary-based approach, Machine Learning, Perspective API.</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352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02609"/>
          </a:xfrm>
        </p:spPr>
        <p:txBody>
          <a:bodyPr>
            <a:normAutofit/>
          </a:bodyPr>
          <a:lstStyle/>
          <a:p>
            <a:r>
              <a:rPr lang="en-US" sz="3600" b="1" dirty="0" smtClean="0">
                <a:latin typeface="Times New Roman" panose="02020603050405020304" pitchFamily="18" charset="0"/>
                <a:cs typeface="Times New Roman" panose="02020603050405020304" pitchFamily="18" charset="0"/>
              </a:rPr>
              <a:t>SUMMARY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3717" y="1089211"/>
            <a:ext cx="10582835" cy="5580529"/>
          </a:xfrm>
        </p:spPr>
        <p:txBody>
          <a:bodyPr>
            <a:noAutofit/>
          </a:bodyPr>
          <a:lstStyle/>
          <a:p>
            <a:r>
              <a:rPr lang="en-US" sz="1400" dirty="0">
                <a:latin typeface="Times New Roman" panose="02020603050405020304" pitchFamily="18" charset="0"/>
                <a:cs typeface="Times New Roman" panose="02020603050405020304" pitchFamily="18" charset="0"/>
              </a:rPr>
              <a:t>The Ever increasing toxicity in online communication has given rise to the need of writing assistant tools that help prevent the use of toxic words in online communication in real time. Writing assistant tools are tools that help check for a specified error in writing and help in correcting or preventing them. AI writing assistants have come a long way since a Stanford student created the first spell-check software in the early 1970s. Since then, spell check, grammar checking, and autocorrect functionality have become commonplace, and people expect artificial intelligence to help them in their daily lives</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The study found that toxicity is a major issue in online communication, and there is a need for tools that can help reduce its impact. The writing assistant tool developed in this study is a step towards addressing this issue. The tool was designed to prevent the use of toxic words and phrase when a user tries to. The study also found that software agents can be useful in developing writing assistant tools</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This study aimed to develop a writing assistant that help prevent the use of toxic language in online by developing a dictionary of toxic words and phrases, and then developing an agent to sense toxic constant once keyed and prevent it. To achieve this aim, the study employed a dictionary-based </a:t>
            </a:r>
            <a:r>
              <a:rPr lang="en-US" sz="1400" dirty="0" smtClean="0">
                <a:latin typeface="Times New Roman" panose="02020603050405020304" pitchFamily="18" charset="0"/>
                <a:cs typeface="Times New Roman" panose="02020603050405020304" pitchFamily="18" charset="0"/>
              </a:rPr>
              <a:t>approach together with machine learning and perspective API </a:t>
            </a:r>
            <a:r>
              <a:rPr lang="en-US" sz="1400" dirty="0">
                <a:latin typeface="Times New Roman" panose="02020603050405020304" pitchFamily="18" charset="0"/>
                <a:cs typeface="Times New Roman" panose="02020603050405020304" pitchFamily="18" charset="0"/>
              </a:rPr>
              <a:t>in developing the writing assistant tool.</a:t>
            </a:r>
          </a:p>
          <a:p>
            <a:r>
              <a:rPr lang="en-US" sz="1400" b="1" dirty="0" smtClean="0">
                <a:latin typeface="Times New Roman" panose="02020603050405020304" pitchFamily="18" charset="0"/>
                <a:cs typeface="Times New Roman" panose="02020603050405020304" pitchFamily="18" charset="0"/>
              </a:rPr>
              <a:t>Integration</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In developing the writing assistant, the model for text classification and online forum for the exhibition, the following tools were used: Visual Studio code, Flask (Python web framework), JavaScript, HTML, CSS, Bootstrap, and more. The integration of the writing assistant into the online forum was achieved through the use Dictionary model, Machine learning algorithm using logistic regression and also perspective API. The writing assistant was able to detect and prevent the use of toxic words and phrases in real time, thereby reducing the impact of toxicity in online communication.</a:t>
            </a:r>
          </a:p>
          <a:p>
            <a:r>
              <a:rPr lang="en-US" sz="1400" b="1" dirty="0">
                <a:latin typeface="Times New Roman" panose="02020603050405020304" pitchFamily="18" charset="0"/>
                <a:cs typeface="Times New Roman" panose="02020603050405020304" pitchFamily="18" charset="0"/>
              </a:rPr>
              <a:t>Limitation: </a:t>
            </a:r>
            <a:r>
              <a:rPr lang="en-US" sz="1400" dirty="0">
                <a:latin typeface="Times New Roman" panose="02020603050405020304" pitchFamily="18" charset="0"/>
                <a:cs typeface="Times New Roman" panose="02020603050405020304" pitchFamily="18" charset="0"/>
              </a:rPr>
              <a:t>The research has some limitations that should be noted. First, the tool developed in this research is limited to detecting toxic language in English only. Second, the tool may not be effective in detecting certain types of toxic language, such as sarcasm or irony. Third, the tool relies on a dictionary-based approach, which may not be effective in detecting new or evolving forms of toxic language. Fourth, the tool may generate false positives or false negatives, which may affect its effectiveness.</a:t>
            </a:r>
          </a:p>
          <a:p>
            <a:r>
              <a:rPr lang="en-US" sz="1400" b="1" dirty="0">
                <a:latin typeface="Times New Roman" panose="02020603050405020304" pitchFamily="18" charset="0"/>
                <a:cs typeface="Times New Roman" panose="02020603050405020304" pitchFamily="18" charset="0"/>
              </a:rPr>
              <a:t>Contribution:</a:t>
            </a:r>
            <a:r>
              <a:rPr lang="en-US" sz="1400" dirty="0">
                <a:latin typeface="Times New Roman" panose="02020603050405020304" pitchFamily="18" charset="0"/>
                <a:cs typeface="Times New Roman" panose="02020603050405020304" pitchFamily="18" charset="0"/>
              </a:rPr>
              <a:t> This research makes several contributions to the field of online communication and writing assistant tools. First, it provides a solution to the problem of toxicity in online communication, which is a significant issue in today's society. Second, it demonstrates the effectiveness of a dictionary-based approach in detecting toxic language in real-time. Third, it contributes to the growing body of knowledge on writing assistant tools and their applications in different domains.</a:t>
            </a:r>
          </a:p>
        </p:txBody>
      </p:sp>
    </p:spTree>
    <p:extLst>
      <p:ext uri="{BB962C8B-B14F-4D97-AF65-F5344CB8AC3E}">
        <p14:creationId xmlns:p14="http://schemas.microsoft.com/office/powerpoint/2010/main" val="2387920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conclusion, this study developed a writing assistant tool that can assist in reducing toxicity in online communication. The tool was designed using a dictionary-based approach and prevent the successful entry of words when a user inputs a toxic word or phrase. The study found that software agents can be useful in developing writing assistant tools and that further research is needed to develop more sophisticated tools that can detect and suggest alternative phrases for toxic language.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297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9445"/>
          </a:xfrm>
        </p:spPr>
        <p:txBody>
          <a:bodyPr>
            <a:normAutofit/>
          </a:bodyPr>
          <a:lstStyle/>
          <a:p>
            <a:r>
              <a:rPr lang="en-US" sz="4000" b="1" dirty="0" smtClean="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04416"/>
            <a:ext cx="10515600" cy="4372547"/>
          </a:xfrm>
        </p:spPr>
        <p:txBody>
          <a:bodyPr>
            <a:normAutofit fontScale="70000" lnSpcReduction="20000"/>
          </a:bodyPr>
          <a:lstStyle/>
          <a:p>
            <a:pPr marL="0" indent="0" algn="just">
              <a:buNone/>
            </a:pPr>
            <a:r>
              <a:rPr lang="en-US" dirty="0">
                <a:latin typeface="Times New Roman" panose="02020603050405020304" pitchFamily="18" charset="0"/>
                <a:cs typeface="Times New Roman" panose="02020603050405020304" pitchFamily="18" charset="0"/>
              </a:rPr>
              <a:t>Ben Miller. (2018). Notoriously Toxic: Understanding the Language and Costs of Hate and Harassment in Online Games [Working Paper].</a:t>
            </a:r>
          </a:p>
          <a:p>
            <a:pPr marL="0" indent="0" algn="just">
              <a:buNone/>
            </a:pPr>
            <a:r>
              <a:rPr lang="en-US" dirty="0">
                <a:latin typeface="Times New Roman" panose="02020603050405020304" pitchFamily="18" charset="0"/>
                <a:cs typeface="Times New Roman" panose="02020603050405020304" pitchFamily="18" charset="0"/>
              </a:rPr>
              <a:t>Daniel, I.O.A. (2013). Communication as socio-cultural meaning exchange. The example of Richard Wright’s Black Boy. International Journal of Applied Linguistics and English Literature, 2(5), 173-177.</a:t>
            </a:r>
          </a:p>
          <a:p>
            <a:pPr marL="0" indent="0" algn="just">
              <a:buNone/>
            </a:pPr>
            <a:r>
              <a:rPr lang="en-US" dirty="0">
                <a:latin typeface="Times New Roman" panose="02020603050405020304" pitchFamily="18" charset="0"/>
                <a:cs typeface="Times New Roman" panose="02020603050405020304" pitchFamily="18" charset="0"/>
              </a:rPr>
              <a:t>Dang, Y., Zhang, Y., &amp; Chen, H. (2010). A lexicon-enhanced method for sentiment classification: An experiment on online product reviews. IEEE Intelligent Systems, 25(4), 46-53.</a:t>
            </a:r>
          </a:p>
          <a:p>
            <a:pPr marL="0" indent="0" algn="just">
              <a:buNone/>
            </a:pPr>
            <a:r>
              <a:rPr lang="en-US" dirty="0">
                <a:latin typeface="Times New Roman" panose="02020603050405020304" pitchFamily="18" charset="0"/>
                <a:cs typeface="Times New Roman" panose="02020603050405020304" pitchFamily="18" charset="0"/>
              </a:rPr>
              <a:t>Hosseini, H., Kannan, S., Zhang, B., &amp; </a:t>
            </a:r>
            <a:r>
              <a:rPr lang="en-US" dirty="0" err="1">
                <a:latin typeface="Times New Roman" panose="02020603050405020304" pitchFamily="18" charset="0"/>
                <a:cs typeface="Times New Roman" panose="02020603050405020304" pitchFamily="18" charset="0"/>
              </a:rPr>
              <a:t>Poovendran</a:t>
            </a:r>
            <a:r>
              <a:rPr lang="en-US" dirty="0">
                <a:latin typeface="Times New Roman" panose="02020603050405020304" pitchFamily="18" charset="0"/>
                <a:cs typeface="Times New Roman" panose="02020603050405020304" pitchFamily="18" charset="0"/>
              </a:rPr>
              <a:t>, R. (2017). Deceiving Google’s Perspective API built for detecting toxic comments.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 arXiv:1702.08138.</a:t>
            </a:r>
          </a:p>
          <a:p>
            <a:pPr marL="0" indent="0" algn="just">
              <a:buNone/>
            </a:pPr>
            <a:r>
              <a:rPr lang="en-US" dirty="0">
                <a:latin typeface="Times New Roman" panose="02020603050405020304" pitchFamily="18" charset="0"/>
                <a:cs typeface="Times New Roman" panose="02020603050405020304" pitchFamily="18" charset="0"/>
              </a:rPr>
              <a:t>Jun-Ming Xu, </a:t>
            </a:r>
            <a:r>
              <a:rPr lang="en-US" dirty="0" err="1">
                <a:latin typeface="Times New Roman" panose="02020603050405020304" pitchFamily="18" charset="0"/>
                <a:cs typeface="Times New Roman" panose="02020603050405020304" pitchFamily="18" charset="0"/>
              </a:rPr>
              <a:t>Kwang</a:t>
            </a:r>
            <a:r>
              <a:rPr lang="en-US" dirty="0">
                <a:latin typeface="Times New Roman" panose="02020603050405020304" pitchFamily="18" charset="0"/>
                <a:cs typeface="Times New Roman" panose="02020603050405020304" pitchFamily="18" charset="0"/>
              </a:rPr>
              <a:t>-Sung Jun, </a:t>
            </a:r>
            <a:r>
              <a:rPr lang="en-US" dirty="0" err="1">
                <a:latin typeface="Times New Roman" panose="02020603050405020304" pitchFamily="18" charset="0"/>
                <a:cs typeface="Times New Roman" panose="02020603050405020304" pitchFamily="18" charset="0"/>
              </a:rPr>
              <a:t>Xiaojin</a:t>
            </a:r>
            <a:r>
              <a:rPr lang="en-US" dirty="0">
                <a:latin typeface="Times New Roman" panose="02020603050405020304" pitchFamily="18" charset="0"/>
                <a:cs typeface="Times New Roman" panose="02020603050405020304" pitchFamily="18" charset="0"/>
              </a:rPr>
              <a:t> Zhu, &amp; Amy Bellmore. (2012). Learning from bullying traces in social media. In Proceedings of the 2012 Conference of the North American Chapter of the Association for Computational Linguistics: Human Language Technologies (pp. 656-666).</a:t>
            </a:r>
          </a:p>
          <a:p>
            <a:pPr marL="0" indent="0" algn="just">
              <a:buNone/>
            </a:pPr>
            <a:r>
              <a:rPr lang="en-US" dirty="0" err="1">
                <a:latin typeface="Times New Roman" panose="02020603050405020304" pitchFamily="18" charset="0"/>
                <a:cs typeface="Times New Roman" panose="02020603050405020304" pitchFamily="18" charset="0"/>
              </a:rPr>
              <a:t>Kelm</a:t>
            </a:r>
            <a:r>
              <a:rPr lang="en-US" dirty="0">
                <a:latin typeface="Times New Roman" panose="02020603050405020304" pitchFamily="18" charset="0"/>
                <a:cs typeface="Times New Roman" panose="02020603050405020304" pitchFamily="18" charset="0"/>
              </a:rPr>
              <a:t>, O. (1992). The use of synchronous computer networks in second language instruction: A preliminary report. Foreign Language Annals, 25(5), 441-454.</a:t>
            </a:r>
          </a:p>
          <a:p>
            <a:pPr marL="0" indent="0" algn="just">
              <a:buNone/>
            </a:pPr>
            <a:r>
              <a:rPr lang="en-US" dirty="0">
                <a:latin typeface="Times New Roman" panose="02020603050405020304" pitchFamily="18" charset="0"/>
                <a:cs typeface="Times New Roman" panose="02020603050405020304" pitchFamily="18" charset="0"/>
              </a:rPr>
              <a:t>Marcos Zampieri, </a:t>
            </a:r>
            <a:r>
              <a:rPr lang="en-US" dirty="0" err="1">
                <a:latin typeface="Times New Roman" panose="02020603050405020304" pitchFamily="18" charset="0"/>
                <a:cs typeface="Times New Roman" panose="02020603050405020304" pitchFamily="18" charset="0"/>
              </a:rPr>
              <a:t>Shervin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Malmasi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Nakov</a:t>
            </a:r>
            <a:r>
              <a:rPr lang="en-US" dirty="0">
                <a:latin typeface="Times New Roman" panose="02020603050405020304" pitchFamily="18" charset="0"/>
                <a:cs typeface="Times New Roman" panose="02020603050405020304" pitchFamily="18" charset="0"/>
              </a:rPr>
              <a:t>, Sara Rosenthal, </a:t>
            </a:r>
            <a:r>
              <a:rPr lang="en-US" dirty="0" err="1">
                <a:latin typeface="Times New Roman" panose="02020603050405020304" pitchFamily="18" charset="0"/>
                <a:cs typeface="Times New Roman" panose="02020603050405020304" pitchFamily="18" charset="0"/>
              </a:rPr>
              <a:t>Noura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Farra</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Ritesh</a:t>
            </a:r>
            <a:r>
              <a:rPr lang="en-US" dirty="0">
                <a:latin typeface="Times New Roman" panose="02020603050405020304" pitchFamily="18" charset="0"/>
                <a:cs typeface="Times New Roman" panose="02020603050405020304" pitchFamily="18" charset="0"/>
              </a:rPr>
              <a:t> Kumar. (2019). Predicting the type and target of offensive posts in social media. In Proceedings of the 2019 Conference of the North American Chapter of the Association for Computational Linguistics: Human Language Technologies, Volume 1 (Long and Short Papers) (pp. 1415-1420).</a:t>
            </a:r>
          </a:p>
          <a:p>
            <a:pPr marL="0" indent="0" algn="just">
              <a:buNone/>
            </a:pPr>
            <a:r>
              <a:rPr lang="en-US" dirty="0" err="1">
                <a:latin typeface="Times New Roman" panose="02020603050405020304" pitchFamily="18" charset="0"/>
                <a:cs typeface="Times New Roman" panose="02020603050405020304" pitchFamily="18" charset="0"/>
              </a:rPr>
              <a:t>Nwana</a:t>
            </a:r>
            <a:r>
              <a:rPr lang="en-US" dirty="0">
                <a:latin typeface="Times New Roman" panose="02020603050405020304" pitchFamily="18" charset="0"/>
                <a:cs typeface="Times New Roman" panose="02020603050405020304" pitchFamily="18" charset="0"/>
              </a:rPr>
              <a:t>, H., &amp; </a:t>
            </a:r>
            <a:r>
              <a:rPr lang="en-US" dirty="0" err="1">
                <a:latin typeface="Times New Roman" panose="02020603050405020304" pitchFamily="18" charset="0"/>
                <a:cs typeface="Times New Roman" panose="02020603050405020304" pitchFamily="18" charset="0"/>
              </a:rPr>
              <a:t>Ndumu</a:t>
            </a:r>
            <a:r>
              <a:rPr lang="en-US" dirty="0">
                <a:latin typeface="Times New Roman" panose="02020603050405020304" pitchFamily="18" charset="0"/>
                <a:cs typeface="Times New Roman" panose="02020603050405020304" pitchFamily="18" charset="0"/>
              </a:rPr>
              <a:t>, D. (1996). A brief introduction to software agent technology. Unicom seminar on "Real-world applications of intelligent agent technology," London UK, 6/11-13/96, 278-292.</a:t>
            </a:r>
          </a:p>
          <a:p>
            <a:pPr marL="0" indent="0" algn="just">
              <a:buNone/>
            </a:pPr>
            <a:r>
              <a:rPr lang="en-US" dirty="0">
                <a:latin typeface="Times New Roman" panose="02020603050405020304" pitchFamily="18" charset="0"/>
                <a:cs typeface="Times New Roman" panose="02020603050405020304" pitchFamily="18" charset="0"/>
              </a:rPr>
              <a:t>Pang, B., Lee, L., &amp; </a:t>
            </a:r>
            <a:r>
              <a:rPr lang="en-US" dirty="0" err="1">
                <a:latin typeface="Times New Roman" panose="02020603050405020304" pitchFamily="18" charset="0"/>
                <a:cs typeface="Times New Roman" panose="02020603050405020304" pitchFamily="18" charset="0"/>
              </a:rPr>
              <a:t>Vaithyanathan</a:t>
            </a:r>
            <a:r>
              <a:rPr lang="en-US" dirty="0">
                <a:latin typeface="Times New Roman" panose="02020603050405020304" pitchFamily="18" charset="0"/>
                <a:cs typeface="Times New Roman" panose="02020603050405020304" pitchFamily="18" charset="0"/>
              </a:rPr>
              <a:t>, S. (2002). Thumbs up? Sentiment classification using machine learning techniques. In Proceedings of the ACL-02 conference on Empirical methods in natural language processing, Vol. 10 (pp. 79-86).</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280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98357"/>
          </a:xfrm>
        </p:spPr>
        <p:txBody>
          <a:bodyPr/>
          <a:lstStyle/>
          <a:p>
            <a:endParaRPr lang="en-US" dirty="0"/>
          </a:p>
        </p:txBody>
      </p:sp>
      <p:sp>
        <p:nvSpPr>
          <p:cNvPr id="3" name="Content Placeholder 2"/>
          <p:cNvSpPr>
            <a:spLocks noGrp="1"/>
          </p:cNvSpPr>
          <p:nvPr>
            <p:ph idx="1"/>
          </p:nvPr>
        </p:nvSpPr>
        <p:spPr>
          <a:xfrm>
            <a:off x="1097280" y="2767584"/>
            <a:ext cx="10058400" cy="3101510"/>
          </a:xfrm>
        </p:spPr>
        <p:txBody>
          <a:bodyPr>
            <a:normAutofit/>
          </a:bodyPr>
          <a:lstStyle/>
          <a:p>
            <a:pPr marL="0" indent="0" algn="ctr">
              <a:buNone/>
            </a:pPr>
            <a:r>
              <a:rPr lang="en-US" sz="8800" b="1" i="1" dirty="0" smtClean="0">
                <a:latin typeface="Times New Roman" panose="02020603050405020304" pitchFamily="18" charset="0"/>
                <a:cs typeface="Times New Roman" panose="02020603050405020304" pitchFamily="18" charset="0"/>
              </a:rPr>
              <a:t>THANK YOU</a:t>
            </a:r>
            <a:endParaRPr lang="en-US" sz="8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59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smtClean="0">
                <a:latin typeface="Times New Roman" panose="02020603050405020304" pitchFamily="18" charset="0"/>
                <a:cs typeface="Times New Roman" panose="02020603050405020304" pitchFamily="18" charset="0"/>
              </a:rPr>
              <a:t>BACKGROUND TO THE STUDY</a:t>
            </a:r>
            <a:endParaRPr lang="en-US" sz="33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905183"/>
          </a:xfrm>
        </p:spPr>
        <p:txBody>
          <a:bodyPr>
            <a:noAutofit/>
          </a:bodyPr>
          <a:lstStyle/>
          <a:p>
            <a:pPr marL="0" indent="0" algn="just">
              <a:lnSpc>
                <a:spcPct val="100000"/>
              </a:lnSpc>
              <a:buNone/>
            </a:pPr>
            <a:r>
              <a:rPr lang="en-GB" sz="2000" dirty="0">
                <a:latin typeface="Times New Roman" panose="02020603050405020304" pitchFamily="18" charset="0"/>
                <a:cs typeface="Times New Roman" panose="02020603050405020304" pitchFamily="18" charset="0"/>
              </a:rPr>
              <a:t>The Oxford Advanced Learner’s Dictionary of Current English (2004) defines communication as the activity or process of expressing ideas and feelings or of giving people information. </a:t>
            </a:r>
            <a:r>
              <a:rPr lang="en-GB" sz="2000" dirty="0" err="1">
                <a:latin typeface="Times New Roman" panose="02020603050405020304" pitchFamily="18" charset="0"/>
                <a:cs typeface="Times New Roman" panose="02020603050405020304" pitchFamily="18" charset="0"/>
              </a:rPr>
              <a:t>Giffin</a:t>
            </a:r>
            <a:r>
              <a:rPr lang="en-GB" sz="2000" dirty="0">
                <a:latin typeface="Times New Roman" panose="02020603050405020304" pitchFamily="18" charset="0"/>
                <a:cs typeface="Times New Roman" panose="02020603050405020304" pitchFamily="18" charset="0"/>
              </a:rPr>
              <a:t> &amp; Patten (1976) also state that communication is the process of creating meaning as well as ascribing it. It is the exchange of ideas and interaction among group members. </a:t>
            </a:r>
          </a:p>
          <a:p>
            <a:pPr marL="0" indent="0" algn="just">
              <a:lnSpc>
                <a:spcPct val="100000"/>
              </a:lnSpc>
              <a:buNone/>
            </a:pPr>
            <a:r>
              <a:rPr lang="en-US" sz="2000" dirty="0" smtClean="0">
                <a:latin typeface="Times New Roman" panose="02020603050405020304" pitchFamily="18" charset="0"/>
                <a:cs typeface="Times New Roman" panose="02020603050405020304" pitchFamily="18" charset="0"/>
              </a:rPr>
              <a:t>More </a:t>
            </a:r>
            <a:r>
              <a:rPr lang="en-US" sz="2000" dirty="0">
                <a:latin typeface="Times New Roman" panose="02020603050405020304" pitchFamily="18" charset="0"/>
                <a:cs typeface="Times New Roman" panose="02020603050405020304" pitchFamily="18" charset="0"/>
              </a:rPr>
              <a:t>and more information is being churned out online ever than before. There is a lot of information for the reader to read online. People have started doing everything online, including but not limited to banking, reserving tickets, booking travel, planning travel, Every other activity which is possible is being done online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Over the years’ online communication has been affected with different problems which include</a:t>
            </a:r>
            <a:r>
              <a:rPr lang="en-US" sz="2000" dirty="0" smtClean="0">
                <a:latin typeface="Times New Roman" panose="02020603050405020304" pitchFamily="18" charset="0"/>
                <a:cs typeface="Times New Roman" panose="02020603050405020304" pitchFamily="18" charset="0"/>
              </a:rPr>
              <a:t>: Lack of privacy, Overruling culture and use of Toxic Words</a:t>
            </a: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065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a:latin typeface="Times New Roman" panose="02020603050405020304" pitchFamily="18" charset="0"/>
                <a:cs typeface="Times New Roman" panose="02020603050405020304" pitchFamily="18" charset="0"/>
              </a:rPr>
              <a:t>BACKGROUND TO THE </a:t>
            </a:r>
            <a:r>
              <a:rPr lang="en-US" sz="3300" b="1" dirty="0" smtClean="0">
                <a:latin typeface="Times New Roman" panose="02020603050405020304" pitchFamily="18" charset="0"/>
                <a:cs typeface="Times New Roman" panose="02020603050405020304" pitchFamily="18" charset="0"/>
              </a:rPr>
              <a:t>STUDY CONT’D</a:t>
            </a:r>
            <a:endParaRPr lang="en-US" sz="3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According to research on computer-mediated communication by Lincoln Dahlberg and others. A term now heavily used by reporters, “trolling” is frequently used interchangeably to refer to bullying and hate speech, muddying the waters around the word’s definition and descriptive power. Toxicity can be manifested in different ways. It spans a wide spectrum that includes subtle and indirect signals; that can often be no less toxic than overly offensive language (</a:t>
            </a:r>
            <a:r>
              <a:rPr lang="en-US" sz="2000" dirty="0" err="1" smtClean="0">
                <a:latin typeface="Times New Roman" panose="02020603050405020304" pitchFamily="18" charset="0"/>
                <a:cs typeface="Times New Roman" panose="02020603050405020304" pitchFamily="18" charset="0"/>
              </a:rPr>
              <a:t>Jurgens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et al., 2019).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Ever increasing toxicity in online communication has given rise to the need of writing assistant tools that help prevent the use of toxic words in online communication in real time.</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Having consider the problems attached to online communication this work will be focusing on the use of Toxic words. Which will lead to the development of a tool called Toxic Checker.</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researcher will be developing a writing assistant tool that check for the presence of toxic words in a text and prevent it from been sent.</a:t>
            </a:r>
          </a:p>
          <a:p>
            <a:endParaRPr lang="en-US" sz="2000" dirty="0"/>
          </a:p>
        </p:txBody>
      </p:sp>
    </p:spTree>
    <p:extLst>
      <p:ext uri="{BB962C8B-B14F-4D97-AF65-F5344CB8AC3E}">
        <p14:creationId xmlns:p14="http://schemas.microsoft.com/office/powerpoint/2010/main" val="2798243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RELATED WORKS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r>
              <a:rPr lang="en-US" sz="1400" b="1" dirty="0" err="1"/>
              <a:t>Waseem</a:t>
            </a:r>
            <a:r>
              <a:rPr lang="en-US" sz="1400" b="1" dirty="0"/>
              <a:t> et al. (2018</a:t>
            </a:r>
            <a:r>
              <a:rPr lang="en-US" sz="1400" b="1" dirty="0" smtClean="0"/>
              <a:t>)</a:t>
            </a:r>
          </a:p>
          <a:p>
            <a:pPr marL="0" indent="0">
              <a:buNone/>
            </a:pPr>
            <a:endParaRPr lang="en-US" sz="1400" b="1" dirty="0" smtClean="0"/>
          </a:p>
          <a:p>
            <a:pPr marL="0" indent="0">
              <a:buNone/>
            </a:pPr>
            <a:endParaRPr lang="en-US" sz="1400" b="1" dirty="0"/>
          </a:p>
          <a:p>
            <a:r>
              <a:rPr lang="en-US" sz="1400" b="1" dirty="0" err="1"/>
              <a:t>Chatzakou</a:t>
            </a:r>
            <a:r>
              <a:rPr lang="en-US" sz="1400" b="1" dirty="0"/>
              <a:t> et al. (2017</a:t>
            </a:r>
            <a:r>
              <a:rPr lang="en-US" sz="1400" b="1" dirty="0" smtClean="0"/>
              <a:t>)</a:t>
            </a:r>
          </a:p>
          <a:p>
            <a:endParaRPr lang="en-US" sz="1400" b="1" dirty="0" smtClean="0"/>
          </a:p>
          <a:p>
            <a:endParaRPr lang="en-US" sz="1400" b="1" dirty="0"/>
          </a:p>
          <a:p>
            <a:pPr marL="0" indent="0">
              <a:buNone/>
            </a:pPr>
            <a:endParaRPr lang="en-US" sz="1400" b="1" dirty="0" smtClean="0"/>
          </a:p>
          <a:p>
            <a:r>
              <a:rPr lang="en-US" sz="1400" b="1" dirty="0">
                <a:effectLst>
                  <a:outerShdw blurRad="38100" dist="19050" dir="2700000" algn="tl">
                    <a:schemeClr val="dk1">
                      <a:alpha val="40000"/>
                    </a:schemeClr>
                  </a:outerShdw>
                </a:effectLst>
              </a:rPr>
              <a:t>Zampieri et al. (2019a) </a:t>
            </a:r>
            <a:r>
              <a:rPr lang="en-US" sz="1400" b="1" dirty="0"/>
              <a:t>SemEval-2019 Task </a:t>
            </a:r>
            <a:r>
              <a:rPr lang="en-US" sz="1400" b="1" dirty="0" smtClean="0"/>
              <a:t>6</a:t>
            </a:r>
            <a:endParaRPr lang="en-US" sz="1400" b="1" dirty="0"/>
          </a:p>
          <a:p>
            <a:endParaRPr lang="en-US" sz="1400" b="1" dirty="0" smtClean="0"/>
          </a:p>
          <a:p>
            <a:endParaRPr lang="en-US" sz="1400" dirty="0"/>
          </a:p>
        </p:txBody>
      </p:sp>
      <p:sp>
        <p:nvSpPr>
          <p:cNvPr id="4" name="Content Placeholder 3"/>
          <p:cNvSpPr>
            <a:spLocks noGrp="1"/>
          </p:cNvSpPr>
          <p:nvPr>
            <p:ph sz="half" idx="2"/>
          </p:nvPr>
        </p:nvSpPr>
        <p:spPr>
          <a:xfrm>
            <a:off x="4450080" y="1825625"/>
            <a:ext cx="6903720" cy="4351338"/>
          </a:xfrm>
        </p:spPr>
        <p:txBody>
          <a:bodyPr>
            <a:noAutofit/>
          </a:bodyPr>
          <a:lstStyle/>
          <a:p>
            <a:pPr marL="0" indent="0">
              <a:lnSpc>
                <a:spcPct val="100000"/>
              </a:lnSpc>
              <a:buNone/>
            </a:pPr>
            <a:r>
              <a:rPr lang="en-US" sz="1200" dirty="0" smtClean="0">
                <a:latin typeface="Times New Roman" panose="02020603050405020304" pitchFamily="18" charset="0"/>
                <a:cs typeface="Times New Roman" panose="02020603050405020304" pitchFamily="18" charset="0"/>
              </a:rPr>
              <a:t>Devised </a:t>
            </a:r>
            <a:r>
              <a:rPr lang="en-US" sz="1200" dirty="0">
                <a:latin typeface="Times New Roman" panose="02020603050405020304" pitchFamily="18" charset="0"/>
                <a:cs typeface="Times New Roman" panose="02020603050405020304" pitchFamily="18" charset="0"/>
              </a:rPr>
              <a:t>a taxonomy and created a dataset to detect hate speech and discrimination. In this paper, they identified the multiple influences on the detection of toxic exchange beyond conventional content analysis. For toxicity detection they provided a framework founded on behavioral and social </a:t>
            </a:r>
            <a:r>
              <a:rPr lang="en-US" sz="1200" dirty="0" smtClean="0">
                <a:latin typeface="Times New Roman" panose="02020603050405020304" pitchFamily="18" charset="0"/>
                <a:cs typeface="Times New Roman" panose="02020603050405020304" pitchFamily="18" charset="0"/>
              </a:rPr>
              <a:t>theory </a:t>
            </a:r>
            <a:r>
              <a:rPr lang="en-US" sz="1200" dirty="0">
                <a:latin typeface="Times New Roman" panose="02020603050405020304" pitchFamily="18" charset="0"/>
                <a:cs typeface="Times New Roman" panose="02020603050405020304" pitchFamily="18" charset="0"/>
              </a:rPr>
              <a:t>However, one limitation of the study is that it focuses only on hate speech, and does not address other types of toxic language such as harassment and bullying</a:t>
            </a:r>
            <a:r>
              <a:rPr lang="en-US" sz="1200" dirty="0" smtClean="0">
                <a:latin typeface="Times New Roman" panose="02020603050405020304" pitchFamily="18" charset="0"/>
                <a:cs typeface="Times New Roman" panose="02020603050405020304" pitchFamily="18" charset="0"/>
              </a:rPr>
              <a:t>.</a:t>
            </a:r>
            <a:endParaRPr lang="en-US" sz="1200" dirty="0" smtClean="0">
              <a:latin typeface="Times New Roman" panose="02020603050405020304" pitchFamily="18" charset="0"/>
              <a:cs typeface="Times New Roman" panose="02020603050405020304" pitchFamily="18" charset="0"/>
            </a:endParaRPr>
          </a:p>
          <a:p>
            <a:pPr marL="0" indent="0">
              <a:lnSpc>
                <a:spcPct val="100000"/>
              </a:lnSpc>
              <a:buNone/>
            </a:pPr>
            <a:r>
              <a:rPr lang="en-US" sz="1200" dirty="0">
                <a:latin typeface="Times New Roman" panose="02020603050405020304" pitchFamily="18" charset="0"/>
                <a:cs typeface="Times New Roman" panose="02020603050405020304" pitchFamily="18" charset="0"/>
              </a:rPr>
              <a:t>The work is motivated by the need to test and provide a system that categorizes emotion in online activities.  The main contributions of this work are to: (a) detect primary emotions, social ones, and those that characterize general affective states from online text sources, (b) compare and validate different emotional analysis processes to highlight those that are most efficient, and (c) provide a proof</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of</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concept case study to monitor and validate online activity, both explicitly and implicitly. They used soft classification techniques (Naïve Bayes classifier) to produce the class membership of probabilities of each tweet</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Limitations include the need for manual feature engineering and potential difficulties in handling sarcasm and </a:t>
            </a:r>
            <a:r>
              <a:rPr lang="en-US" sz="1200" dirty="0" smtClean="0">
                <a:latin typeface="Times New Roman" panose="02020603050405020304" pitchFamily="18" charset="0"/>
                <a:cs typeface="Times New Roman" panose="02020603050405020304" pitchFamily="18" charset="0"/>
              </a:rPr>
              <a:t>irony.</a:t>
            </a:r>
            <a:endParaRPr lang="en-US" sz="1200" dirty="0" smtClean="0">
              <a:latin typeface="Times New Roman" panose="02020603050405020304" pitchFamily="18" charset="0"/>
              <a:cs typeface="Times New Roman" panose="02020603050405020304" pitchFamily="18" charset="0"/>
            </a:endParaRPr>
          </a:p>
          <a:p>
            <a:pPr marL="0" indent="0">
              <a:lnSpc>
                <a:spcPct val="100000"/>
              </a:lnSpc>
              <a:buNone/>
            </a:pPr>
            <a:r>
              <a:rPr lang="en-US" sz="1200" dirty="0" smtClean="0">
                <a:latin typeface="Times New Roman" panose="02020603050405020304" pitchFamily="18" charset="0"/>
                <a:cs typeface="Times New Roman" panose="02020603050405020304" pitchFamily="18" charset="0"/>
              </a:rPr>
              <a:t>Identifying </a:t>
            </a:r>
            <a:r>
              <a:rPr lang="en-US" sz="1200" dirty="0">
                <a:latin typeface="Times New Roman" panose="02020603050405020304" pitchFamily="18" charset="0"/>
                <a:cs typeface="Times New Roman" panose="02020603050405020304" pitchFamily="18" charset="0"/>
              </a:rPr>
              <a:t>and Categorizing Offensive Language in Social Media (OffensEval) The task was based on a new dataset, the Offensive Language Identification Dataset (OLID), which contains over 14,000 English tweets. It featured three sub-tasks. In sub-task A, the goal was to discriminate between offensive and non-offensive posts. In sub-task B, the focus was on the type of offensive content in the post. Finally, in sub-task C, systems had to detect the target of the offensive posts. The evaluation results have shown that the best systems used ensembles and state-of-the-art deep learning models such as BERT. Overall, both deep learning and traditional machine learning classifiers were widely used. They released a corpus for offensive posts named </a:t>
            </a:r>
            <a:r>
              <a:rPr lang="en-US" sz="1200" dirty="0" err="1">
                <a:latin typeface="Times New Roman" panose="02020603050405020304" pitchFamily="18" charset="0"/>
                <a:cs typeface="Times New Roman" panose="02020603050405020304" pitchFamily="18" charset="0"/>
              </a:rPr>
              <a:t>OffensEval</a:t>
            </a:r>
            <a:r>
              <a:rPr lang="en-US" sz="1200" dirty="0">
                <a:latin typeface="Times New Roman" panose="02020603050405020304" pitchFamily="18" charset="0"/>
                <a:cs typeface="Times New Roman" panose="02020603050405020304" pitchFamily="18" charset="0"/>
              </a:rPr>
              <a:t> which has been encouraging researchers to study offensive contents.</a:t>
            </a:r>
          </a:p>
          <a:p>
            <a:pPr>
              <a:lnSpc>
                <a:spcPct val="100000"/>
              </a:lnSpc>
            </a:pPr>
            <a:endParaRPr lang="en-US" sz="1200" dirty="0">
              <a:latin typeface="Times New Roman" panose="02020603050405020304" pitchFamily="18" charset="0"/>
              <a:cs typeface="Times New Roman" panose="02020603050405020304" pitchFamily="18" charset="0"/>
            </a:endParaRPr>
          </a:p>
          <a:p>
            <a:pPr marL="0" indent="0">
              <a:lnSpc>
                <a:spcPct val="100000"/>
              </a:lnSpc>
              <a:buNone/>
            </a:pPr>
            <a:endParaRPr lang="en-US" sz="1200" dirty="0">
              <a:latin typeface="Times New Roman" panose="02020603050405020304" pitchFamily="18" charset="0"/>
              <a:cs typeface="Times New Roman" panose="02020603050405020304" pitchFamily="18" charset="0"/>
            </a:endParaRPr>
          </a:p>
          <a:p>
            <a:pPr marL="0" indent="0">
              <a:lnSpc>
                <a:spcPct val="100000"/>
              </a:lnSpc>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445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STATEMENT OF THE PROBLEM</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The problem was actually motivated by the urge to totally eliminate the use of toxic language in online communication, which has led to the withdrawal of some people from the online environment with the aim of avoiding hate speech and online bully.</a:t>
            </a:r>
          </a:p>
          <a:p>
            <a:pPr algn="just"/>
            <a:r>
              <a:rPr lang="en-US" dirty="0">
                <a:latin typeface="Times New Roman" panose="02020603050405020304" pitchFamily="18" charset="0"/>
                <a:cs typeface="Times New Roman" panose="02020603050405020304" pitchFamily="18" charset="0"/>
              </a:rPr>
              <a:t>To address the problem of toxic language in online communication, a solution will be developed that utilizes a combination of approaches, including a dictionary of offensive words and phrases, machine learning algorithms, and the Perspective API model.</a:t>
            </a:r>
          </a:p>
          <a:p>
            <a:pPr algn="just"/>
            <a:r>
              <a:rPr lang="en-US" dirty="0">
                <a:latin typeface="Times New Roman" panose="02020603050405020304" pitchFamily="18" charset="0"/>
                <a:cs typeface="Times New Roman" panose="02020603050405020304" pitchFamily="18" charset="0"/>
              </a:rPr>
              <a:t>The urban dictionary will serve as a reference guide for identifying and flagging offensive language, while the machine learning algorithms will be trained on large datasets of past instances of hate speech and online bullying to improve their accuracy in identifying such language.</a:t>
            </a:r>
          </a:p>
          <a:p>
            <a:pPr algn="just"/>
            <a:r>
              <a:rPr lang="en-US" dirty="0">
                <a:latin typeface="Times New Roman" panose="02020603050405020304" pitchFamily="18" charset="0"/>
                <a:cs typeface="Times New Roman" panose="02020603050405020304" pitchFamily="18" charset="0"/>
              </a:rPr>
              <a:t>The Perspective API model, which has been specifically designed to identify toxic language, will also be utilized to enhance the accuracy of the system. This model uses machine learning to analyze text and detect patterns that indicate whether the language is toxic or not.</a:t>
            </a:r>
          </a:p>
          <a:p>
            <a:pPr algn="just"/>
            <a:r>
              <a:rPr lang="en-US" dirty="0">
                <a:latin typeface="Times New Roman" panose="02020603050405020304" pitchFamily="18" charset="0"/>
                <a:cs typeface="Times New Roman" panose="02020603050405020304" pitchFamily="18" charset="0"/>
              </a:rPr>
              <a:t>Overall, this solution aims to create a safer and more inclusive online environment by automatically detecting and filtering out toxic language in online communication. This will help to prevent individuals from experiencing online harassment and ensure that everyone feels welcome and respected in online communities.</a:t>
            </a:r>
          </a:p>
        </p:txBody>
      </p:sp>
    </p:spTree>
    <p:extLst>
      <p:ext uri="{BB962C8B-B14F-4D97-AF65-F5344CB8AC3E}">
        <p14:creationId xmlns:p14="http://schemas.microsoft.com/office/powerpoint/2010/main" val="3061105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MOTIVATION OF STUDY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problem was actually motivated by the urge to totally eliminate the use of toxic language in online communication, which has led to the withdrawal of some people from the online environment with the aim of avoiding hate speech and online bully.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900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AIM AND OBJECTIVES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aim of the research is to develop a writing assistant that help prevent the use of toxic language in online system and the specific objectives are as follows: </a:t>
            </a:r>
          </a:p>
          <a:p>
            <a:pPr lvl="0"/>
            <a:r>
              <a:rPr lang="en-US" dirty="0">
                <a:latin typeface="Times New Roman" panose="02020603050405020304" pitchFamily="18" charset="0"/>
                <a:cs typeface="Times New Roman" panose="02020603050405020304" pitchFamily="18" charset="0"/>
              </a:rPr>
              <a:t>Develop a writing assistant for online forum</a:t>
            </a:r>
          </a:p>
          <a:p>
            <a:pPr lvl="0"/>
            <a:r>
              <a:rPr lang="en-US" dirty="0">
                <a:latin typeface="Times New Roman" panose="02020603050405020304" pitchFamily="18" charset="0"/>
                <a:cs typeface="Times New Roman" panose="02020603050405020304" pitchFamily="18" charset="0"/>
              </a:rPr>
              <a:t>Develop an integrated dictionary, machine learning and perspective API model for toxic language detection</a:t>
            </a:r>
          </a:p>
          <a:p>
            <a:pPr lvl="0"/>
            <a:r>
              <a:rPr lang="en-US" dirty="0">
                <a:latin typeface="Times New Roman" panose="02020603050405020304" pitchFamily="18" charset="0"/>
                <a:cs typeface="Times New Roman" panose="02020603050405020304" pitchFamily="18" charset="0"/>
              </a:rPr>
              <a:t>Implement a writing assistant for toxic language prevention base on (ii)</a:t>
            </a:r>
          </a:p>
        </p:txBody>
      </p:sp>
    </p:spTree>
    <p:extLst>
      <p:ext uri="{BB962C8B-B14F-4D97-AF65-F5344CB8AC3E}">
        <p14:creationId xmlns:p14="http://schemas.microsoft.com/office/powerpoint/2010/main" val="1287142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SCOPE OF THE STUDY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The work is focus on the prevention of individual toxic words that is commonly use across popular social media platforms which include </a:t>
            </a:r>
            <a:r>
              <a:rPr lang="en-US" dirty="0" err="1"/>
              <a:t>facebook</a:t>
            </a:r>
            <a:r>
              <a:rPr lang="en-US" dirty="0"/>
              <a:t>, blog posts, twitter and </a:t>
            </a:r>
            <a:r>
              <a:rPr lang="en-US" dirty="0" err="1"/>
              <a:t>whatsapp</a:t>
            </a:r>
            <a:r>
              <a:rPr lang="en-US" dirty="0"/>
              <a:t> but will be implement on a small blog page.</a:t>
            </a:r>
          </a:p>
          <a:p>
            <a:pPr algn="just"/>
            <a:endParaRPr lang="en-US" dirty="0"/>
          </a:p>
        </p:txBody>
      </p:sp>
    </p:spTree>
    <p:extLst>
      <p:ext uri="{BB962C8B-B14F-4D97-AF65-F5344CB8AC3E}">
        <p14:creationId xmlns:p14="http://schemas.microsoft.com/office/powerpoint/2010/main" val="561024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181</TotalTime>
  <Words>2656</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Cambria Math</vt:lpstr>
      <vt:lpstr>Times New Roman</vt:lpstr>
      <vt:lpstr>Retrospect</vt:lpstr>
      <vt:lpstr>DEVELOPMENT OF AN ONLINE WRITING ASSISTANT FOR TOXIC LANGUAGE PREVENTION      Final Defense  By  Alonge Daniel Oluwasegun 170404063   Department of Computer Science,  Adekunle Ajasin University Akungba Akoko Ondo State Nigeria.</vt:lpstr>
      <vt:lpstr>ABSTRACT</vt:lpstr>
      <vt:lpstr>BACKGROUND TO THE STUDY</vt:lpstr>
      <vt:lpstr>BACKGROUND TO THE STUDY CONT’D</vt:lpstr>
      <vt:lpstr>RELATED WORKS</vt:lpstr>
      <vt:lpstr>STATEMENT OF THE PROBLEM</vt:lpstr>
      <vt:lpstr>MOTIVATION OF STUDY</vt:lpstr>
      <vt:lpstr>AIM AND OBJECTIVES</vt:lpstr>
      <vt:lpstr>SCOPE OF THE STUDY</vt:lpstr>
      <vt:lpstr>METHODOLOGY</vt:lpstr>
      <vt:lpstr>METHODOLOGY CONT’D</vt:lpstr>
      <vt:lpstr>METHODOLOGY CONT’D</vt:lpstr>
      <vt:lpstr>METHODOLOGY CONT’D</vt:lpstr>
      <vt:lpstr>PowerPoint Presentation</vt:lpstr>
      <vt:lpstr>IMPLEMENTATION</vt:lpstr>
      <vt:lpstr>IMPLEMENTATION CONT’D</vt:lpstr>
      <vt:lpstr>IMPLEMENTATION CONT’D</vt:lpstr>
      <vt:lpstr>IMPLEMENTATION CONT’D</vt:lpstr>
      <vt:lpstr>CONTRIBUTION TO KNOWLEDGE</vt:lpstr>
      <vt:lpstr>SUMMARY</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Alonge Daniel</dc:creator>
  <cp:lastModifiedBy>Alonge Daniel</cp:lastModifiedBy>
  <cp:revision>33</cp:revision>
  <dcterms:created xsi:type="dcterms:W3CDTF">2023-04-06T13:14:43Z</dcterms:created>
  <dcterms:modified xsi:type="dcterms:W3CDTF">2023-04-21T20:35:34Z</dcterms:modified>
</cp:coreProperties>
</file>