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7"/>
  </p:notesMasterIdLst>
  <p:sldIdLst>
    <p:sldId id="256" r:id="rId2"/>
    <p:sldId id="260" r:id="rId3"/>
    <p:sldId id="276" r:id="rId4"/>
    <p:sldId id="277" r:id="rId5"/>
    <p:sldId id="275" r:id="rId6"/>
    <p:sldId id="257" r:id="rId7"/>
    <p:sldId id="258" r:id="rId8"/>
    <p:sldId id="259" r:id="rId9"/>
    <p:sldId id="261" r:id="rId10"/>
    <p:sldId id="262" r:id="rId11"/>
    <p:sldId id="263" r:id="rId12"/>
    <p:sldId id="264" r:id="rId13"/>
    <p:sldId id="265" r:id="rId14"/>
    <p:sldId id="266" r:id="rId15"/>
    <p:sldId id="270" r:id="rId16"/>
    <p:sldId id="268" r:id="rId17"/>
    <p:sldId id="267" r:id="rId18"/>
    <p:sldId id="269" r:id="rId19"/>
    <p:sldId id="271" r:id="rId20"/>
    <p:sldId id="272" r:id="rId21"/>
    <p:sldId id="273" r:id="rId22"/>
    <p:sldId id="274"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333" autoAdjust="0"/>
    <p:restoredTop sz="86535" autoAdjust="0"/>
  </p:normalViewPr>
  <p:slideViewPr>
    <p:cSldViewPr snapToGrid="0" snapToObjects="1">
      <p:cViewPr>
        <p:scale>
          <a:sx n="66" d="100"/>
          <a:sy n="66" d="100"/>
        </p:scale>
        <p:origin x="48" y="-26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6431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lang="en-US" b="1" dirty="0" smtClean="0"/>
              <a:t>Gender</a:t>
            </a:r>
            <a:r>
              <a:rPr lang="en-US" b="1" baseline="0" dirty="0" smtClean="0"/>
              <a:t> By CALC</a:t>
            </a:r>
            <a:endParaRPr dirty="0"/>
          </a:p>
          <a:p>
            <a:r>
              <a:rPr lang="en-US" sz="1200" b="0" i="0" kern="1200" dirty="0" smtClean="0">
                <a:solidFill>
                  <a:schemeClr val="tx1"/>
                </a:solidFill>
                <a:effectLst/>
                <a:latin typeface="+mn-lt"/>
                <a:ea typeface="+mn-ea"/>
                <a:cs typeface="+mn-cs"/>
              </a:rPr>
              <a:t>Shows</a:t>
            </a:r>
            <a:r>
              <a:rPr lang="en-US" sz="1200" b="0" i="0" kern="1200" baseline="0" dirty="0" smtClean="0">
                <a:solidFill>
                  <a:schemeClr val="tx1"/>
                </a:solidFill>
                <a:effectLst/>
                <a:latin typeface="+mn-lt"/>
                <a:ea typeface="+mn-ea"/>
                <a:cs typeface="+mn-cs"/>
              </a:rPr>
              <a:t> if they eat between meals or not grouped by Gender</a:t>
            </a:r>
          </a:p>
          <a:p>
            <a:endParaRPr lang="en-US" sz="1200" b="0" i="0" kern="1200" baseline="0" dirty="0" smtClean="0">
              <a:solidFill>
                <a:schemeClr val="tx1"/>
              </a:solidFill>
              <a:effectLst/>
              <a:latin typeface="+mn-lt"/>
              <a:ea typeface="+mn-ea"/>
              <a:cs typeface="+mn-cs"/>
            </a:endParaRPr>
          </a:p>
          <a:p>
            <a:r>
              <a:rPr lang="en-US" b="1" dirty="0" smtClean="0"/>
              <a:t>Gender</a:t>
            </a:r>
            <a:r>
              <a:rPr lang="en-US" b="1" baseline="0" dirty="0" smtClean="0"/>
              <a:t> Donut Chart</a:t>
            </a:r>
            <a:endParaRPr dirty="0" smtClean="0"/>
          </a:p>
          <a:p>
            <a:r>
              <a:rPr lang="en-US" b="0" dirty="0" smtClean="0"/>
              <a:t>Shows the number of Male and Female present in Data which</a:t>
            </a:r>
            <a:r>
              <a:rPr lang="en-US" b="0" baseline="0" dirty="0" smtClean="0"/>
              <a:t> show evenly Distribution</a:t>
            </a:r>
            <a:endParaRPr dirty="0" smtClean="0"/>
          </a:p>
          <a:p>
            <a:endParaRPr dirty="0"/>
          </a:p>
          <a:p>
            <a:r>
              <a:rPr lang="en-US" b="1" dirty="0" smtClean="0"/>
              <a:t>Count Of Gender by FAVC</a:t>
            </a:r>
            <a:r>
              <a:rPr lang="en-US" b="1" baseline="0" dirty="0" smtClean="0"/>
              <a:t> </a:t>
            </a:r>
            <a:endParaRPr dirty="0"/>
          </a:p>
          <a:p>
            <a:r>
              <a:rPr lang="en-US" dirty="0" smtClean="0"/>
              <a:t>This</a:t>
            </a:r>
            <a:r>
              <a:rPr lang="en-US" baseline="0" dirty="0" smtClean="0"/>
              <a:t> is the response to the question f they eat high caloric food often by male and female respectfully</a:t>
            </a:r>
          </a:p>
          <a:p>
            <a:endParaRPr dirty="0"/>
          </a:p>
          <a:p>
            <a:r>
              <a:rPr lang="en-US" b="1" dirty="0" smtClean="0"/>
              <a:t>By</a:t>
            </a:r>
            <a:r>
              <a:rPr lang="en-US" b="1" baseline="0" dirty="0" smtClean="0"/>
              <a:t> Smoke and Gender</a:t>
            </a:r>
            <a:endParaRPr dirty="0"/>
          </a:p>
          <a:p>
            <a:r>
              <a:rPr lang="en-US" b="0" dirty="0" smtClean="0"/>
              <a:t>The</a:t>
            </a:r>
            <a:r>
              <a:rPr lang="en-US" b="0" baseline="0" dirty="0" smtClean="0"/>
              <a:t> count of smokers among respective columns</a:t>
            </a:r>
            <a:endParaRPr dirty="0"/>
          </a:p>
          <a:p>
            <a:endParaRPr dirty="0"/>
          </a:p>
          <a:p>
            <a:r>
              <a:rPr lang="en-US" b="1" dirty="0" smtClean="0"/>
              <a:t>Scatter Plot Weight </a:t>
            </a:r>
            <a:r>
              <a:rPr lang="en-US" b="1" dirty="0" err="1" smtClean="0"/>
              <a:t>vs</a:t>
            </a:r>
            <a:r>
              <a:rPr lang="en-US" b="1" dirty="0" smtClean="0"/>
              <a:t> Height</a:t>
            </a:r>
            <a:endParaRPr dirty="0"/>
          </a:p>
          <a:p>
            <a:r>
              <a:rPr lang="en-US" b="0" dirty="0" smtClean="0"/>
              <a:t>Shows</a:t>
            </a:r>
            <a:r>
              <a:rPr lang="en-US" b="0" baseline="0" dirty="0" smtClean="0"/>
              <a:t> the relationships between Height and Weight in respect to gender which shows Male tends to be more taller while Females are more Heavier</a:t>
            </a:r>
            <a:endParaRPr dirty="0"/>
          </a:p>
          <a:p>
            <a:endParaRPr dirty="0"/>
          </a:p>
          <a:p>
            <a:r>
              <a:rPr lang="en-US" b="1" dirty="0" smtClean="0"/>
              <a:t>Gender</a:t>
            </a:r>
            <a:r>
              <a:rPr lang="en-US" b="1" baseline="0" dirty="0" smtClean="0"/>
              <a:t> By </a:t>
            </a:r>
            <a:r>
              <a:rPr lang="en-US" b="1" baseline="0" dirty="0" err="1" smtClean="0"/>
              <a:t>Nobeyesdad</a:t>
            </a:r>
            <a:r>
              <a:rPr lang="en-US" b="1" baseline="0" dirty="0" smtClean="0"/>
              <a:t> </a:t>
            </a:r>
            <a:endParaRPr dirty="0"/>
          </a:p>
          <a:p>
            <a:r>
              <a:rPr lang="en-US" b="0" dirty="0" smtClean="0"/>
              <a:t>Shows</a:t>
            </a:r>
            <a:r>
              <a:rPr lang="en-US" b="0" baseline="0" dirty="0" smtClean="0"/>
              <a:t> count of each gender by various classes of obesity</a:t>
            </a:r>
            <a:endParaRPr dirty="0"/>
          </a:p>
          <a:p>
            <a:endParaRPr dirty="0"/>
          </a:p>
        </p:txBody>
      </p:sp>
    </p:spTree>
    <p:extLst>
      <p:ext uri="{BB962C8B-B14F-4D97-AF65-F5344CB8AC3E}">
        <p14:creationId xmlns:p14="http://schemas.microsoft.com/office/powerpoint/2010/main" val="434433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lang="en-US" b="1" dirty="0" smtClean="0"/>
              <a:t>Weight and Age</a:t>
            </a:r>
            <a:endParaRPr dirty="0"/>
          </a:p>
          <a:p>
            <a:r>
              <a:rPr lang="en-US" b="0" dirty="0" smtClean="0"/>
              <a:t>Distribution of Age by Weight</a:t>
            </a:r>
            <a:endParaRPr dirty="0"/>
          </a:p>
          <a:p>
            <a:endParaRPr dirty="0"/>
          </a:p>
          <a:p>
            <a:r>
              <a:rPr lang="en-US" b="1" dirty="0" smtClean="0"/>
              <a:t>Weight </a:t>
            </a:r>
            <a:r>
              <a:rPr lang="en-US" b="1" dirty="0" err="1" smtClean="0"/>
              <a:t>Vs</a:t>
            </a:r>
            <a:r>
              <a:rPr lang="en-US" b="1" dirty="0" smtClean="0"/>
              <a:t> Weight By Gender</a:t>
            </a:r>
            <a:endParaRPr dirty="0"/>
          </a:p>
          <a:p>
            <a:r>
              <a:rPr lang="en-US" b="0" dirty="0" smtClean="0"/>
              <a:t>Shows increment in weight by gender</a:t>
            </a:r>
            <a:endParaRPr dirty="0"/>
          </a:p>
          <a:p>
            <a:endParaRPr dirty="0"/>
          </a:p>
          <a:p>
            <a:r>
              <a:rPr lang="en-US" b="1" dirty="0" smtClean="0"/>
              <a:t>Weight</a:t>
            </a:r>
            <a:endParaRPr dirty="0"/>
          </a:p>
          <a:p>
            <a:r>
              <a:rPr lang="en-US" b="0" dirty="0" smtClean="0"/>
              <a:t>Shows</a:t>
            </a:r>
            <a:r>
              <a:rPr lang="en-US" b="0" baseline="0" dirty="0" smtClean="0"/>
              <a:t> weight </a:t>
            </a:r>
            <a:r>
              <a:rPr lang="en-US" b="0" baseline="0" dirty="0" err="1" smtClean="0"/>
              <a:t>Vs</a:t>
            </a:r>
            <a:r>
              <a:rPr lang="en-US" b="0" baseline="0" dirty="0" smtClean="0"/>
              <a:t> Height in respect to various Class and Type of Obesity</a:t>
            </a:r>
            <a:endParaRPr dirty="0"/>
          </a:p>
          <a:p>
            <a:endParaRPr dirty="0"/>
          </a:p>
          <a:p>
            <a:r>
              <a:rPr lang="en-US" b="1" dirty="0" smtClean="0"/>
              <a:t>Table</a:t>
            </a:r>
            <a:endParaRPr dirty="0"/>
          </a:p>
          <a:p>
            <a:r>
              <a:rPr lang="en-US" b="0" dirty="0" smtClean="0"/>
              <a:t>Shows summary details</a:t>
            </a:r>
            <a:endParaRPr dirty="0"/>
          </a:p>
          <a:p>
            <a:endParaRPr dirty="0"/>
          </a:p>
        </p:txBody>
      </p:sp>
    </p:spTree>
    <p:extLst>
      <p:ext uri="{BB962C8B-B14F-4D97-AF65-F5344CB8AC3E}">
        <p14:creationId xmlns:p14="http://schemas.microsoft.com/office/powerpoint/2010/main" val="1983237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lang="en-US" b="1" dirty="0" smtClean="0"/>
              <a:t>Count Of Gender By Obesity Class</a:t>
            </a:r>
            <a:endParaRPr dirty="0"/>
          </a:p>
          <a:p>
            <a:endParaRPr dirty="0"/>
          </a:p>
        </p:txBody>
      </p:sp>
    </p:spTree>
    <p:extLst>
      <p:ext uri="{BB962C8B-B14F-4D97-AF65-F5344CB8AC3E}">
        <p14:creationId xmlns:p14="http://schemas.microsoft.com/office/powerpoint/2010/main" val="1154740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b="1" dirty="0" smtClean="0"/>
              <a:t>Age Distribution: </a:t>
            </a:r>
            <a:r>
              <a:rPr lang="en-US" b="0" dirty="0" smtClean="0"/>
              <a:t> Shows</a:t>
            </a:r>
            <a:r>
              <a:rPr lang="en-US" b="0" baseline="0" dirty="0" smtClean="0"/>
              <a:t> a slightly right </a:t>
            </a:r>
            <a:r>
              <a:rPr lang="en-US" b="0" baseline="0" dirty="0" err="1" smtClean="0"/>
              <a:t>skewnwss</a:t>
            </a:r>
            <a:endParaRPr lang="en-US" b="1" dirty="0"/>
          </a:p>
        </p:txBody>
      </p:sp>
    </p:spTree>
    <p:extLst>
      <p:ext uri="{BB962C8B-B14F-4D97-AF65-F5344CB8AC3E}">
        <p14:creationId xmlns:p14="http://schemas.microsoft.com/office/powerpoint/2010/main" val="2075685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b="1" dirty="0" smtClean="0"/>
              <a:t>BOX</a:t>
            </a:r>
            <a:r>
              <a:rPr lang="en-US" b="1" baseline="0" dirty="0" smtClean="0"/>
              <a:t> Plot shows Correlation between Weight and Obesity Level</a:t>
            </a:r>
            <a:endParaRPr lang="en-US" b="1" dirty="0"/>
          </a:p>
        </p:txBody>
      </p:sp>
    </p:spTree>
    <p:extLst>
      <p:ext uri="{BB962C8B-B14F-4D97-AF65-F5344CB8AC3E}">
        <p14:creationId xmlns:p14="http://schemas.microsoft.com/office/powerpoint/2010/main" val="2996798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b="1" dirty="0"/>
          </a:p>
        </p:txBody>
      </p:sp>
    </p:spTree>
    <p:extLst>
      <p:ext uri="{BB962C8B-B14F-4D97-AF65-F5344CB8AC3E}">
        <p14:creationId xmlns:p14="http://schemas.microsoft.com/office/powerpoint/2010/main" val="411022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smtClean="0"/>
              <a:t>The </a:t>
            </a:r>
            <a:r>
              <a:rPr lang="en-US" dirty="0" err="1" smtClean="0"/>
              <a:t>Heatmap</a:t>
            </a:r>
            <a:r>
              <a:rPr lang="en-US" dirty="0" smtClean="0"/>
              <a:t> Confirms our assumption of the weight</a:t>
            </a:r>
            <a:r>
              <a:rPr lang="en-US" baseline="0" dirty="0" smtClean="0"/>
              <a:t> being highly correlated with the Obesity Class</a:t>
            </a:r>
            <a:endParaRPr lang="en-US" dirty="0"/>
          </a:p>
        </p:txBody>
      </p:sp>
    </p:spTree>
    <p:extLst>
      <p:ext uri="{BB962C8B-B14F-4D97-AF65-F5344CB8AC3E}">
        <p14:creationId xmlns:p14="http://schemas.microsoft.com/office/powerpoint/2010/main" val="2304320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b="1" dirty="0"/>
          </a:p>
        </p:txBody>
      </p:sp>
    </p:spTree>
    <p:extLst>
      <p:ext uri="{BB962C8B-B14F-4D97-AF65-F5344CB8AC3E}">
        <p14:creationId xmlns:p14="http://schemas.microsoft.com/office/powerpoint/2010/main" val="1749749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6/9/2024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6/9/2024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6/9/2024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6/9/2024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app.powerbi.com/groups/me/reports/2695e24c-4c53-432a-983f-a106026b2dce?pbi_source=PowerPoint" TargetMode="External"/><Relationship Id="rId7" Type="http://schemas.openxmlformats.org/officeDocument/2006/relationships/hyperlink" Target="https://github.com/Alonge9500"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www.linkedin.com/in/alonge-daniel-27b4b4139?utm_source=share&amp;utm_campaign=share_via&amp;utm_content=profile&amp;utm_medium=android_app"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Alonge9500/obesity_project/tree/main"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www.semanticscholar.org/paper/Estimation-of-Obesity-Levels-with-a-Trained-Neural-Ya%C4%9F%C4%B1n-G%C3%BCl%C3%BC/2c1eab51db154493d225c8b86ba885bbaf147a2c"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app.powerbi.com/groups/me/reports/2695e24c-4c53-432a-983f-a106026b2dce/?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hyperlink" Target="https://app.powerbi.com/groups/me/reports/2695e24c-4c53-432a-983f-a106026b2dce/?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hyperlink" Target="https://app.powerbi.com/groups/me/reports/2695e24c-4c53-432a-983f-a106026b2dce/?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xmlns:p14="http://schemas.microsoft.com/office/powerpoint/2010/main" xmlns:a14="http://schemas.microsoft.com/office/drawing/2010/main" xmlns=""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7714"/>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rgbClr val="F3C910"/>
                </a:solidFill>
                <a:effectLst/>
                <a:uLnTx/>
                <a:uFillTx/>
                <a:latin typeface="Segoe UI Light" charset="0"/>
                <a:ea typeface="Segoe UI Light" charset="0"/>
                <a:cs typeface="Segoe UI Light" charset="0"/>
              </a:rPr>
              <a:t>Obesity Data Analysis </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sp>
        <p:nvSpPr>
          <p:cNvPr id="17" name="TextBox 16"/>
          <p:cNvSpPr txBox="1"/>
          <p:nvPr/>
        </p:nvSpPr>
        <p:spPr>
          <a:xfrm>
            <a:off x="799891" y="6293242"/>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6/9/2024 7:35:08 PM UTC</a:t>
            </a:r>
          </a:p>
        </p:txBody>
      </p:sp>
      <p:sp>
        <p:nvSpPr>
          <p:cNvPr id="10" name="TextBox 9"/>
          <p:cNvSpPr txBox="1"/>
          <p:nvPr/>
        </p:nvSpPr>
        <p:spPr>
          <a:xfrm>
            <a:off x="815447" y="5876560"/>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6/9/2024 10:46:21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xmlns:p14="http://schemas.microsoft.com/office/powerpoint/2010/main" xmlns:a14="http://schemas.microsoft.com/office/drawing/2010/main" xmlns=""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
        <p:nvSpPr>
          <p:cNvPr id="2" name="TextBox 1"/>
          <p:cNvSpPr txBox="1"/>
          <p:nvPr/>
        </p:nvSpPr>
        <p:spPr>
          <a:xfrm>
            <a:off x="1262743" y="4064000"/>
            <a:ext cx="2533129" cy="1754326"/>
          </a:xfrm>
          <a:prstGeom prst="rect">
            <a:avLst/>
          </a:prstGeom>
          <a:noFill/>
        </p:spPr>
        <p:txBody>
          <a:bodyPr wrap="none" rtlCol="0">
            <a:spAutoFit/>
          </a:bodyPr>
          <a:lstStyle/>
          <a:p>
            <a:pPr marL="285750" indent="-285750">
              <a:buFont typeface="Arial" panose="020B0604020202020204" pitchFamily="34" charset="0"/>
              <a:buChar char="•"/>
            </a:pPr>
            <a:r>
              <a:rPr lang="en-US" dirty="0" smtClean="0">
                <a:solidFill>
                  <a:srgbClr val="FFC000"/>
                </a:solidFill>
              </a:rPr>
              <a:t>Data Dictionary</a:t>
            </a:r>
          </a:p>
          <a:p>
            <a:pPr marL="285750" indent="-285750">
              <a:buFont typeface="Arial" panose="020B0604020202020204" pitchFamily="34" charset="0"/>
              <a:buChar char="•"/>
            </a:pPr>
            <a:r>
              <a:rPr lang="en-US" dirty="0" smtClean="0">
                <a:solidFill>
                  <a:srgbClr val="FFC000"/>
                </a:solidFill>
              </a:rPr>
              <a:t>POWER BI</a:t>
            </a:r>
          </a:p>
          <a:p>
            <a:pPr marL="285750" indent="-285750">
              <a:buFont typeface="Arial" panose="020B0604020202020204" pitchFamily="34" charset="0"/>
              <a:buChar char="•"/>
            </a:pPr>
            <a:r>
              <a:rPr lang="en-US" dirty="0" smtClean="0">
                <a:solidFill>
                  <a:srgbClr val="FFC000"/>
                </a:solidFill>
              </a:rPr>
              <a:t>PYTHON Analysis</a:t>
            </a:r>
          </a:p>
          <a:p>
            <a:pPr marL="285750" indent="-285750">
              <a:buFont typeface="Arial" panose="020B0604020202020204" pitchFamily="34" charset="0"/>
              <a:buChar char="•"/>
            </a:pPr>
            <a:r>
              <a:rPr lang="en-US" dirty="0" smtClean="0">
                <a:solidFill>
                  <a:srgbClr val="FFC000"/>
                </a:solidFill>
              </a:rPr>
              <a:t>Label Encoding</a:t>
            </a:r>
          </a:p>
          <a:p>
            <a:pPr marL="285750" indent="-285750">
              <a:buFont typeface="Arial" panose="020B0604020202020204" pitchFamily="34" charset="0"/>
              <a:buChar char="•"/>
            </a:pPr>
            <a:r>
              <a:rPr lang="en-US" dirty="0" smtClean="0">
                <a:solidFill>
                  <a:srgbClr val="FFC000"/>
                </a:solidFill>
              </a:rPr>
              <a:t>Model Building</a:t>
            </a:r>
          </a:p>
          <a:p>
            <a:pPr marL="285750" indent="-285750">
              <a:buFont typeface="Arial" panose="020B0604020202020204" pitchFamily="34" charset="0"/>
              <a:buChar char="•"/>
            </a:pPr>
            <a:r>
              <a:rPr lang="en-US" dirty="0" err="1" smtClean="0">
                <a:solidFill>
                  <a:srgbClr val="FFC000"/>
                </a:solidFill>
              </a:rPr>
              <a:t>Streamlit</a:t>
            </a:r>
            <a:r>
              <a:rPr lang="en-US" dirty="0" smtClean="0">
                <a:solidFill>
                  <a:srgbClr val="FFC000"/>
                </a:solidFill>
              </a:rPr>
              <a:t> Deployment</a:t>
            </a:r>
            <a:endParaRPr lang="en-US" dirty="0">
              <a:solidFill>
                <a:srgbClr val="FFC000"/>
              </a:solidFill>
            </a:endParaRPr>
          </a:p>
        </p:txBody>
      </p:sp>
      <p:sp>
        <p:nvSpPr>
          <p:cNvPr id="11" name="TextBox 10"/>
          <p:cNvSpPr txBox="1"/>
          <p:nvPr/>
        </p:nvSpPr>
        <p:spPr>
          <a:xfrm>
            <a:off x="9027317" y="5593577"/>
            <a:ext cx="3142912" cy="1200329"/>
          </a:xfrm>
          <a:prstGeom prst="rect">
            <a:avLst/>
          </a:prstGeom>
          <a:noFill/>
        </p:spPr>
        <p:txBody>
          <a:bodyPr wrap="none" rtlCol="0">
            <a:spAutoFit/>
          </a:bodyPr>
          <a:lstStyle/>
          <a:p>
            <a:r>
              <a:rPr lang="en-US" dirty="0" smtClean="0">
                <a:solidFill>
                  <a:srgbClr val="FFC000"/>
                </a:solidFill>
              </a:rPr>
              <a:t>BY:</a:t>
            </a:r>
          </a:p>
          <a:p>
            <a:r>
              <a:rPr lang="en-US" dirty="0" smtClean="0">
                <a:solidFill>
                  <a:srgbClr val="FFC000"/>
                </a:solidFill>
              </a:rPr>
              <a:t>ALONGE DANIEL OLUWASEGUN</a:t>
            </a:r>
          </a:p>
          <a:p>
            <a:r>
              <a:rPr lang="en-US" dirty="0" smtClean="0">
                <a:solidFill>
                  <a:srgbClr val="FFC000"/>
                </a:solidFill>
                <a:hlinkClick r:id="rId6"/>
              </a:rPr>
              <a:t>LINKEDIN</a:t>
            </a:r>
            <a:endParaRPr lang="en-US" dirty="0" smtClean="0">
              <a:solidFill>
                <a:srgbClr val="FFC000"/>
              </a:solidFill>
            </a:endParaRPr>
          </a:p>
          <a:p>
            <a:r>
              <a:rPr lang="en-US" dirty="0" smtClean="0">
                <a:solidFill>
                  <a:srgbClr val="FFC000"/>
                </a:solidFill>
                <a:hlinkClick r:id="rId7"/>
              </a:rPr>
              <a:t>GITHUB</a:t>
            </a:r>
            <a:endParaRPr lang="en-US" dirty="0">
              <a:solidFill>
                <a:srgbClr val="FFC000"/>
              </a:solidFill>
            </a:endParaRPr>
          </a:p>
        </p:txBody>
      </p:sp>
      <p:sp>
        <p:nvSpPr>
          <p:cNvPr id="3" name="Oval 2"/>
          <p:cNvSpPr/>
          <p:nvPr/>
        </p:nvSpPr>
        <p:spPr>
          <a:xfrm>
            <a:off x="9902719" y="3468914"/>
            <a:ext cx="2100595" cy="2124663"/>
          </a:xfrm>
          <a:prstGeom prst="ellipse">
            <a:avLst/>
          </a:prstGeom>
          <a:blipFill dpi="0" rotWithShape="1">
            <a:blip r:embed="rId8">
              <a:extLst>
                <a:ext uri="{28A0092B-C50C-407E-A947-70E740481C1C}">
                  <a14:useLocalDpi xmlns:a14="http://schemas.microsoft.com/office/drawing/2010/main" val="0"/>
                </a:ext>
              </a:extLst>
            </a:blip>
            <a:srcRect/>
            <a:stretch>
              <a:fillRect/>
            </a:stretch>
          </a:blipFill>
          <a:ln w="76200">
            <a:solidFill>
              <a:srgbClr val="FFCC66"/>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76307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02343" y="605579"/>
            <a:ext cx="10007600" cy="2351850"/>
          </a:xfrm>
          <a:prstGeom prst="rect">
            <a:avLst/>
          </a:prstGeom>
        </p:spPr>
      </p:pic>
      <p:sp>
        <p:nvSpPr>
          <p:cNvPr id="3" name="TextBox 2"/>
          <p:cNvSpPr txBox="1"/>
          <p:nvPr/>
        </p:nvSpPr>
        <p:spPr>
          <a:xfrm>
            <a:off x="449943" y="236248"/>
            <a:ext cx="2288127" cy="369332"/>
          </a:xfrm>
          <a:prstGeom prst="rect">
            <a:avLst/>
          </a:prstGeom>
          <a:noFill/>
        </p:spPr>
        <p:txBody>
          <a:bodyPr wrap="none" rtlCol="0">
            <a:spAutoFit/>
          </a:bodyPr>
          <a:lstStyle/>
          <a:p>
            <a:r>
              <a:rPr lang="en-US" dirty="0" smtClean="0">
                <a:solidFill>
                  <a:srgbClr val="FFC000"/>
                </a:solidFill>
              </a:rPr>
              <a:t>IMPORTING LIBRARIES</a:t>
            </a:r>
            <a:endParaRPr lang="en-US" dirty="0">
              <a:solidFill>
                <a:srgbClr val="FFC000"/>
              </a:solidFill>
            </a:endParaRPr>
          </a:p>
        </p:txBody>
      </p:sp>
      <p:sp>
        <p:nvSpPr>
          <p:cNvPr id="4" name="TextBox 3"/>
          <p:cNvSpPr txBox="1"/>
          <p:nvPr/>
        </p:nvSpPr>
        <p:spPr>
          <a:xfrm>
            <a:off x="9601201" y="2957429"/>
            <a:ext cx="1165575" cy="369332"/>
          </a:xfrm>
          <a:prstGeom prst="rect">
            <a:avLst/>
          </a:prstGeom>
          <a:noFill/>
        </p:spPr>
        <p:txBody>
          <a:bodyPr wrap="none" rtlCol="0">
            <a:spAutoFit/>
          </a:bodyPr>
          <a:lstStyle/>
          <a:p>
            <a:r>
              <a:rPr lang="en-US" dirty="0" smtClean="0">
                <a:solidFill>
                  <a:srgbClr val="FFC000"/>
                </a:solidFill>
              </a:rPr>
              <a:t>Data Head</a:t>
            </a:r>
            <a:endParaRPr lang="en-US" dirty="0">
              <a:solidFill>
                <a:srgbClr val="FFC000"/>
              </a:solidFill>
            </a:endParaRPr>
          </a:p>
        </p:txBody>
      </p:sp>
      <p:pic>
        <p:nvPicPr>
          <p:cNvPr id="5" name="Picture 4"/>
          <p:cNvPicPr>
            <a:picLocks noChangeAspect="1"/>
          </p:cNvPicPr>
          <p:nvPr/>
        </p:nvPicPr>
        <p:blipFill>
          <a:blip r:embed="rId3"/>
          <a:stretch>
            <a:fillRect/>
          </a:stretch>
        </p:blipFill>
        <p:spPr>
          <a:xfrm>
            <a:off x="2099026" y="3558990"/>
            <a:ext cx="8667750" cy="2464439"/>
          </a:xfrm>
          <a:prstGeom prst="rect">
            <a:avLst/>
          </a:prstGeom>
        </p:spPr>
      </p:pic>
    </p:spTree>
    <p:extLst>
      <p:ext uri="{BB962C8B-B14F-4D97-AF65-F5344CB8AC3E}">
        <p14:creationId xmlns:p14="http://schemas.microsoft.com/office/powerpoint/2010/main" val="1544178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9943" y="236248"/>
            <a:ext cx="1733616" cy="369332"/>
          </a:xfrm>
          <a:prstGeom prst="rect">
            <a:avLst/>
          </a:prstGeom>
          <a:noFill/>
        </p:spPr>
        <p:txBody>
          <a:bodyPr wrap="none" rtlCol="0">
            <a:spAutoFit/>
          </a:bodyPr>
          <a:lstStyle/>
          <a:p>
            <a:r>
              <a:rPr lang="en-US" dirty="0" smtClean="0">
                <a:solidFill>
                  <a:srgbClr val="FFC000"/>
                </a:solidFill>
              </a:rPr>
              <a:t>DATA SUMMARY</a:t>
            </a:r>
            <a:endParaRPr lang="en-US" dirty="0">
              <a:solidFill>
                <a:srgbClr val="FFC000"/>
              </a:solidFill>
            </a:endParaRPr>
          </a:p>
        </p:txBody>
      </p:sp>
      <p:sp>
        <p:nvSpPr>
          <p:cNvPr id="4" name="TextBox 3"/>
          <p:cNvSpPr txBox="1"/>
          <p:nvPr/>
        </p:nvSpPr>
        <p:spPr>
          <a:xfrm>
            <a:off x="9736869" y="993980"/>
            <a:ext cx="1326517" cy="584775"/>
          </a:xfrm>
          <a:prstGeom prst="rect">
            <a:avLst/>
          </a:prstGeom>
          <a:noFill/>
        </p:spPr>
        <p:txBody>
          <a:bodyPr wrap="none" rtlCol="0">
            <a:spAutoFit/>
          </a:bodyPr>
          <a:lstStyle/>
          <a:p>
            <a:r>
              <a:rPr lang="en-US" i="1" dirty="0" smtClean="0">
                <a:solidFill>
                  <a:srgbClr val="FFC000"/>
                </a:solidFill>
                <a:latin typeface="Arial Narrow" panose="020B0606020202030204" pitchFamily="34" charset="0"/>
              </a:rPr>
              <a:t>No Null Value</a:t>
            </a:r>
          </a:p>
          <a:p>
            <a:r>
              <a:rPr lang="en-US" sz="1400" i="1" dirty="0" smtClean="0">
                <a:solidFill>
                  <a:srgbClr val="FFC000"/>
                </a:solidFill>
                <a:latin typeface="Arial Narrow" panose="020B0606020202030204" pitchFamily="34" charset="0"/>
              </a:rPr>
              <a:t>In the Data</a:t>
            </a:r>
            <a:endParaRPr lang="en-US" sz="1400" i="1" dirty="0">
              <a:solidFill>
                <a:srgbClr val="FFC000"/>
              </a:solidFill>
              <a:latin typeface="Arial Narrow" panose="020B0606020202030204" pitchFamily="34" charset="0"/>
            </a:endParaRPr>
          </a:p>
        </p:txBody>
      </p:sp>
      <p:pic>
        <p:nvPicPr>
          <p:cNvPr id="6" name="Picture 5"/>
          <p:cNvPicPr>
            <a:picLocks noChangeAspect="1"/>
          </p:cNvPicPr>
          <p:nvPr/>
        </p:nvPicPr>
        <p:blipFill>
          <a:blip r:embed="rId2"/>
          <a:stretch>
            <a:fillRect/>
          </a:stretch>
        </p:blipFill>
        <p:spPr>
          <a:xfrm>
            <a:off x="697139" y="837809"/>
            <a:ext cx="7372350" cy="2733675"/>
          </a:xfrm>
          <a:prstGeom prst="rect">
            <a:avLst/>
          </a:prstGeom>
        </p:spPr>
      </p:pic>
      <p:sp>
        <p:nvSpPr>
          <p:cNvPr id="7" name="TextBox 6"/>
          <p:cNvSpPr txBox="1"/>
          <p:nvPr/>
        </p:nvSpPr>
        <p:spPr>
          <a:xfrm>
            <a:off x="983510" y="3740271"/>
            <a:ext cx="3139001" cy="738664"/>
          </a:xfrm>
          <a:prstGeom prst="rect">
            <a:avLst/>
          </a:prstGeom>
          <a:noFill/>
        </p:spPr>
        <p:txBody>
          <a:bodyPr wrap="none" rtlCol="0">
            <a:spAutoFit/>
          </a:bodyPr>
          <a:lstStyle/>
          <a:p>
            <a:r>
              <a:rPr lang="en-US" sz="1400" i="1" dirty="0" smtClean="0">
                <a:solidFill>
                  <a:srgbClr val="FFC000"/>
                </a:solidFill>
                <a:latin typeface="Arial Unicode MS" panose="020B0604020202020204" pitchFamily="34" charset="-128"/>
                <a:ea typeface="Arial Unicode MS" panose="020B0604020202020204" pitchFamily="34" charset="-128"/>
                <a:cs typeface="Arial Unicode MS" panose="020B0604020202020204" pitchFamily="34" charset="-128"/>
              </a:rPr>
              <a:t>The Summary for Numerical columns</a:t>
            </a:r>
          </a:p>
          <a:p>
            <a:r>
              <a:rPr lang="en-US" sz="1400" i="1" dirty="0" smtClean="0">
                <a:solidFill>
                  <a:srgbClr val="FFC000"/>
                </a:solidFill>
                <a:latin typeface="Arial Unicode MS" panose="020B0604020202020204" pitchFamily="34" charset="-128"/>
                <a:ea typeface="Arial Unicode MS" panose="020B0604020202020204" pitchFamily="34" charset="-128"/>
                <a:cs typeface="Arial Unicode MS" panose="020B0604020202020204" pitchFamily="34" charset="-128"/>
              </a:rPr>
              <a:t>In the data, which includes count,</a:t>
            </a:r>
          </a:p>
          <a:p>
            <a:r>
              <a:rPr lang="en-US" sz="1400" i="1" dirty="0" smtClean="0">
                <a:solidFill>
                  <a:srgbClr val="FFC000"/>
                </a:solidFill>
                <a:latin typeface="Arial Unicode MS" panose="020B0604020202020204" pitchFamily="34" charset="-128"/>
                <a:ea typeface="Arial Unicode MS" panose="020B0604020202020204" pitchFamily="34" charset="-128"/>
                <a:cs typeface="Arial Unicode MS" panose="020B0604020202020204" pitchFamily="34" charset="-128"/>
              </a:rPr>
              <a:t>Mean, 50 percentile, etc..</a:t>
            </a:r>
            <a:endParaRPr lang="en-US" sz="1400" i="1" dirty="0">
              <a:solidFill>
                <a:srgbClr val="FFC000"/>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8" name="Picture 7"/>
          <p:cNvPicPr>
            <a:picLocks noChangeAspect="1"/>
          </p:cNvPicPr>
          <p:nvPr/>
        </p:nvPicPr>
        <p:blipFill>
          <a:blip r:embed="rId3"/>
          <a:stretch>
            <a:fillRect/>
          </a:stretch>
        </p:blipFill>
        <p:spPr>
          <a:xfrm>
            <a:off x="8786132" y="1614096"/>
            <a:ext cx="3067050" cy="3914775"/>
          </a:xfrm>
          <a:prstGeom prst="rect">
            <a:avLst/>
          </a:prstGeom>
        </p:spPr>
      </p:pic>
    </p:spTree>
    <p:extLst>
      <p:ext uri="{BB962C8B-B14F-4D97-AF65-F5344CB8AC3E}">
        <p14:creationId xmlns:p14="http://schemas.microsoft.com/office/powerpoint/2010/main" val="849082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9943" y="236248"/>
            <a:ext cx="3484800" cy="369332"/>
          </a:xfrm>
          <a:prstGeom prst="rect">
            <a:avLst/>
          </a:prstGeom>
          <a:noFill/>
        </p:spPr>
        <p:txBody>
          <a:bodyPr wrap="none" rtlCol="0">
            <a:spAutoFit/>
          </a:bodyPr>
          <a:lstStyle/>
          <a:p>
            <a:r>
              <a:rPr lang="en-US" dirty="0" smtClean="0">
                <a:solidFill>
                  <a:srgbClr val="FFC000"/>
                </a:solidFill>
              </a:rPr>
              <a:t>Mode Of Transportation Count Plot</a:t>
            </a:r>
            <a:endParaRPr lang="en-US" dirty="0">
              <a:solidFill>
                <a:srgbClr val="FFC000"/>
              </a:solidFill>
            </a:endParaRPr>
          </a:p>
        </p:txBody>
      </p:sp>
      <p:sp>
        <p:nvSpPr>
          <p:cNvPr id="4" name="TextBox 3"/>
          <p:cNvSpPr txBox="1"/>
          <p:nvPr/>
        </p:nvSpPr>
        <p:spPr>
          <a:xfrm>
            <a:off x="7743680" y="2067191"/>
            <a:ext cx="1638590" cy="369332"/>
          </a:xfrm>
          <a:prstGeom prst="rect">
            <a:avLst/>
          </a:prstGeom>
          <a:noFill/>
        </p:spPr>
        <p:txBody>
          <a:bodyPr wrap="none" rtlCol="0">
            <a:spAutoFit/>
          </a:bodyPr>
          <a:lstStyle/>
          <a:p>
            <a:r>
              <a:rPr lang="en-US" i="1" dirty="0">
                <a:solidFill>
                  <a:srgbClr val="FFC000"/>
                </a:solidFill>
                <a:latin typeface="Arial Narrow" panose="020B0606020202030204" pitchFamily="34" charset="0"/>
              </a:rPr>
              <a:t>AGE  Distribution</a:t>
            </a:r>
            <a:endParaRPr lang="en-US" sz="1400" i="1" dirty="0">
              <a:solidFill>
                <a:srgbClr val="FFC000"/>
              </a:solidFill>
              <a:latin typeface="Arial Narrow" panose="020B0606020202030204" pitchFamily="34" charset="0"/>
            </a:endParaRPr>
          </a:p>
        </p:txBody>
      </p:sp>
      <p:pic>
        <p:nvPicPr>
          <p:cNvPr id="2" name="Picture 1"/>
          <p:cNvPicPr>
            <a:picLocks noChangeAspect="1"/>
          </p:cNvPicPr>
          <p:nvPr/>
        </p:nvPicPr>
        <p:blipFill>
          <a:blip r:embed="rId3"/>
          <a:stretch>
            <a:fillRect/>
          </a:stretch>
        </p:blipFill>
        <p:spPr>
          <a:xfrm>
            <a:off x="0" y="605580"/>
            <a:ext cx="5748338" cy="4933950"/>
          </a:xfrm>
          <a:prstGeom prst="rect">
            <a:avLst/>
          </a:prstGeom>
        </p:spPr>
      </p:pic>
      <p:pic>
        <p:nvPicPr>
          <p:cNvPr id="10" name="Picture 9"/>
          <p:cNvPicPr>
            <a:picLocks noChangeAspect="1"/>
          </p:cNvPicPr>
          <p:nvPr/>
        </p:nvPicPr>
        <p:blipFill>
          <a:blip r:embed="rId4"/>
          <a:stretch>
            <a:fillRect/>
          </a:stretch>
        </p:blipFill>
        <p:spPr>
          <a:xfrm>
            <a:off x="6057559" y="2743199"/>
            <a:ext cx="5703433" cy="3730172"/>
          </a:xfrm>
          <a:prstGeom prst="rect">
            <a:avLst/>
          </a:prstGeom>
        </p:spPr>
      </p:pic>
      <p:pic>
        <p:nvPicPr>
          <p:cNvPr id="11" name="Picture 10"/>
          <p:cNvPicPr>
            <a:picLocks noChangeAspect="1"/>
          </p:cNvPicPr>
          <p:nvPr/>
        </p:nvPicPr>
        <p:blipFill>
          <a:blip r:embed="rId5"/>
          <a:stretch>
            <a:fillRect/>
          </a:stretch>
        </p:blipFill>
        <p:spPr>
          <a:xfrm>
            <a:off x="6453867" y="101600"/>
            <a:ext cx="4910818" cy="1658915"/>
          </a:xfrm>
          <a:prstGeom prst="rect">
            <a:avLst/>
          </a:prstGeom>
        </p:spPr>
      </p:pic>
      <p:sp>
        <p:nvSpPr>
          <p:cNvPr id="12" name="TextBox 11"/>
          <p:cNvSpPr txBox="1"/>
          <p:nvPr/>
        </p:nvSpPr>
        <p:spPr>
          <a:xfrm>
            <a:off x="1437600" y="5585696"/>
            <a:ext cx="3886000" cy="646331"/>
          </a:xfrm>
          <a:prstGeom prst="rect">
            <a:avLst/>
          </a:prstGeom>
          <a:noFill/>
        </p:spPr>
        <p:txBody>
          <a:bodyPr wrap="none" rtlCol="0">
            <a:spAutoFit/>
          </a:bodyPr>
          <a:lstStyle/>
          <a:p>
            <a:r>
              <a:rPr lang="en-US" i="1" dirty="0" smtClean="0">
                <a:solidFill>
                  <a:srgbClr val="FFC000"/>
                </a:solidFill>
                <a:latin typeface="Arial Narrow" panose="020B0606020202030204" pitchFamily="34" charset="0"/>
              </a:rPr>
              <a:t>As Expected Public Transportation</a:t>
            </a:r>
          </a:p>
          <a:p>
            <a:r>
              <a:rPr lang="en-US" i="1" dirty="0" smtClean="0">
                <a:solidFill>
                  <a:srgbClr val="FFC000"/>
                </a:solidFill>
                <a:latin typeface="Arial Narrow" panose="020B0606020202030204" pitchFamily="34" charset="0"/>
              </a:rPr>
              <a:t> is the most common mode of transportation</a:t>
            </a:r>
            <a:endParaRPr lang="en-US" sz="1400" i="1" dirty="0">
              <a:solidFill>
                <a:srgbClr val="FFC000"/>
              </a:solidFill>
              <a:latin typeface="Arial Narrow" panose="020B0606020202030204" pitchFamily="34" charset="0"/>
            </a:endParaRPr>
          </a:p>
        </p:txBody>
      </p:sp>
    </p:spTree>
    <p:extLst>
      <p:ext uri="{BB962C8B-B14F-4D97-AF65-F5344CB8AC3E}">
        <p14:creationId xmlns:p14="http://schemas.microsoft.com/office/powerpoint/2010/main" val="2912002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9943" y="236248"/>
            <a:ext cx="2457211" cy="369332"/>
          </a:xfrm>
          <a:prstGeom prst="rect">
            <a:avLst/>
          </a:prstGeom>
          <a:noFill/>
        </p:spPr>
        <p:txBody>
          <a:bodyPr wrap="none" rtlCol="0">
            <a:spAutoFit/>
          </a:bodyPr>
          <a:lstStyle/>
          <a:p>
            <a:r>
              <a:rPr lang="en-US" dirty="0" smtClean="0">
                <a:solidFill>
                  <a:srgbClr val="FFC000"/>
                </a:solidFill>
              </a:rPr>
              <a:t>Obesity Class Count Plot</a:t>
            </a:r>
            <a:endParaRPr lang="en-US" dirty="0">
              <a:solidFill>
                <a:srgbClr val="FFC000"/>
              </a:solidFill>
            </a:endParaRPr>
          </a:p>
        </p:txBody>
      </p:sp>
      <p:sp>
        <p:nvSpPr>
          <p:cNvPr id="4" name="TextBox 3"/>
          <p:cNvSpPr txBox="1"/>
          <p:nvPr/>
        </p:nvSpPr>
        <p:spPr>
          <a:xfrm>
            <a:off x="7540480" y="1167305"/>
            <a:ext cx="3343223" cy="369332"/>
          </a:xfrm>
          <a:prstGeom prst="rect">
            <a:avLst/>
          </a:prstGeom>
          <a:noFill/>
        </p:spPr>
        <p:txBody>
          <a:bodyPr wrap="none" rtlCol="0">
            <a:spAutoFit/>
          </a:bodyPr>
          <a:lstStyle/>
          <a:p>
            <a:r>
              <a:rPr lang="en-US" i="1" dirty="0" smtClean="0">
                <a:solidFill>
                  <a:srgbClr val="FFC000"/>
                </a:solidFill>
                <a:latin typeface="Arial Narrow" panose="020B0606020202030204" pitchFamily="34" charset="0"/>
              </a:rPr>
              <a:t>Weight </a:t>
            </a:r>
            <a:r>
              <a:rPr lang="en-US" i="1" dirty="0" err="1" smtClean="0">
                <a:solidFill>
                  <a:srgbClr val="FFC000"/>
                </a:solidFill>
                <a:latin typeface="Arial Narrow" panose="020B0606020202030204" pitchFamily="34" charset="0"/>
              </a:rPr>
              <a:t>Vs</a:t>
            </a:r>
            <a:r>
              <a:rPr lang="en-US" i="1" dirty="0" smtClean="0">
                <a:solidFill>
                  <a:srgbClr val="FFC000"/>
                </a:solidFill>
                <a:latin typeface="Arial Narrow" panose="020B0606020202030204" pitchFamily="34" charset="0"/>
              </a:rPr>
              <a:t> Obesity Level Relationship</a:t>
            </a:r>
            <a:endParaRPr lang="en-US" sz="1400" i="1" dirty="0">
              <a:solidFill>
                <a:srgbClr val="FFC000"/>
              </a:solidFill>
              <a:latin typeface="Arial Narrow" panose="020B0606020202030204" pitchFamily="34" charset="0"/>
            </a:endParaRPr>
          </a:p>
        </p:txBody>
      </p:sp>
      <p:sp>
        <p:nvSpPr>
          <p:cNvPr id="12" name="TextBox 11"/>
          <p:cNvSpPr txBox="1"/>
          <p:nvPr/>
        </p:nvSpPr>
        <p:spPr>
          <a:xfrm>
            <a:off x="1437600" y="5585696"/>
            <a:ext cx="3901133" cy="369332"/>
          </a:xfrm>
          <a:prstGeom prst="rect">
            <a:avLst/>
          </a:prstGeom>
          <a:noFill/>
        </p:spPr>
        <p:txBody>
          <a:bodyPr wrap="none" rtlCol="0">
            <a:spAutoFit/>
          </a:bodyPr>
          <a:lstStyle/>
          <a:p>
            <a:r>
              <a:rPr lang="en-US" i="1" dirty="0" smtClean="0">
                <a:solidFill>
                  <a:srgbClr val="FFC000"/>
                </a:solidFill>
                <a:latin typeface="Arial Narrow" panose="020B0606020202030204" pitchFamily="34" charset="0"/>
              </a:rPr>
              <a:t>Obesity Type One is the Highest count class</a:t>
            </a:r>
            <a:endParaRPr lang="en-US" sz="1400" i="1" dirty="0">
              <a:solidFill>
                <a:srgbClr val="FFC000"/>
              </a:solidFill>
              <a:latin typeface="Arial Narrow" panose="020B0606020202030204" pitchFamily="34" charset="0"/>
            </a:endParaRPr>
          </a:p>
        </p:txBody>
      </p:sp>
      <p:pic>
        <p:nvPicPr>
          <p:cNvPr id="5" name="Picture 4"/>
          <p:cNvPicPr>
            <a:picLocks noChangeAspect="1"/>
          </p:cNvPicPr>
          <p:nvPr/>
        </p:nvPicPr>
        <p:blipFill>
          <a:blip r:embed="rId3"/>
          <a:stretch>
            <a:fillRect/>
          </a:stretch>
        </p:blipFill>
        <p:spPr>
          <a:xfrm>
            <a:off x="261330" y="605580"/>
            <a:ext cx="5429250" cy="4980116"/>
          </a:xfrm>
          <a:prstGeom prst="rect">
            <a:avLst/>
          </a:prstGeom>
        </p:spPr>
      </p:pic>
      <p:pic>
        <p:nvPicPr>
          <p:cNvPr id="6" name="Picture 5"/>
          <p:cNvPicPr>
            <a:picLocks noChangeAspect="1"/>
          </p:cNvPicPr>
          <p:nvPr/>
        </p:nvPicPr>
        <p:blipFill>
          <a:blip r:embed="rId4"/>
          <a:stretch>
            <a:fillRect/>
          </a:stretch>
        </p:blipFill>
        <p:spPr>
          <a:xfrm>
            <a:off x="6515003" y="1642333"/>
            <a:ext cx="5038725" cy="5000625"/>
          </a:xfrm>
          <a:prstGeom prst="rect">
            <a:avLst/>
          </a:prstGeom>
        </p:spPr>
      </p:pic>
    </p:spTree>
    <p:extLst>
      <p:ext uri="{BB962C8B-B14F-4D97-AF65-F5344CB8AC3E}">
        <p14:creationId xmlns:p14="http://schemas.microsoft.com/office/powerpoint/2010/main" val="1199730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9943" y="236248"/>
            <a:ext cx="2135008" cy="369332"/>
          </a:xfrm>
          <a:prstGeom prst="rect">
            <a:avLst/>
          </a:prstGeom>
          <a:noFill/>
        </p:spPr>
        <p:txBody>
          <a:bodyPr wrap="none" rtlCol="0">
            <a:spAutoFit/>
          </a:bodyPr>
          <a:lstStyle/>
          <a:p>
            <a:r>
              <a:rPr lang="en-US" dirty="0" smtClean="0">
                <a:solidFill>
                  <a:srgbClr val="FFC000"/>
                </a:solidFill>
              </a:rPr>
              <a:t>Multivariate Analysis</a:t>
            </a:r>
            <a:endParaRPr lang="en-US" dirty="0">
              <a:solidFill>
                <a:srgbClr val="FFC000"/>
              </a:solidFill>
            </a:endParaRPr>
          </a:p>
        </p:txBody>
      </p:sp>
      <p:sp>
        <p:nvSpPr>
          <p:cNvPr id="4" name="TextBox 3"/>
          <p:cNvSpPr txBox="1"/>
          <p:nvPr/>
        </p:nvSpPr>
        <p:spPr>
          <a:xfrm>
            <a:off x="7540480" y="1534760"/>
            <a:ext cx="2040880" cy="307777"/>
          </a:xfrm>
          <a:prstGeom prst="rect">
            <a:avLst/>
          </a:prstGeom>
          <a:noFill/>
        </p:spPr>
        <p:txBody>
          <a:bodyPr wrap="none" rtlCol="0">
            <a:spAutoFit/>
          </a:bodyPr>
          <a:lstStyle/>
          <a:p>
            <a:r>
              <a:rPr lang="en-US" sz="1400" i="1" dirty="0" smtClean="0">
                <a:solidFill>
                  <a:srgbClr val="FFC000"/>
                </a:solidFill>
                <a:latin typeface="Arial Narrow" panose="020B0606020202030204" pitchFamily="34" charset="0"/>
              </a:rPr>
              <a:t>Height </a:t>
            </a:r>
            <a:r>
              <a:rPr lang="en-US" sz="1400" i="1" dirty="0" err="1" smtClean="0">
                <a:solidFill>
                  <a:srgbClr val="FFC000"/>
                </a:solidFill>
                <a:latin typeface="Arial Narrow" panose="020B0606020202030204" pitchFamily="34" charset="0"/>
              </a:rPr>
              <a:t>Vs</a:t>
            </a:r>
            <a:r>
              <a:rPr lang="en-US" sz="1400" i="1" dirty="0" smtClean="0">
                <a:solidFill>
                  <a:srgbClr val="FFC000"/>
                </a:solidFill>
                <a:latin typeface="Arial Narrow" panose="020B0606020202030204" pitchFamily="34" charset="0"/>
              </a:rPr>
              <a:t> Weight </a:t>
            </a:r>
            <a:r>
              <a:rPr lang="en-US" sz="1400" i="1" dirty="0" err="1" smtClean="0">
                <a:solidFill>
                  <a:srgbClr val="FFC000"/>
                </a:solidFill>
                <a:latin typeface="Arial Narrow" panose="020B0606020202030204" pitchFamily="34" charset="0"/>
              </a:rPr>
              <a:t>vs</a:t>
            </a:r>
            <a:r>
              <a:rPr lang="en-US" sz="1400" i="1" dirty="0" smtClean="0">
                <a:solidFill>
                  <a:srgbClr val="FFC000"/>
                </a:solidFill>
                <a:latin typeface="Arial Narrow" panose="020B0606020202030204" pitchFamily="34" charset="0"/>
              </a:rPr>
              <a:t> Gender</a:t>
            </a:r>
            <a:endParaRPr lang="en-US" sz="1400" i="1" dirty="0">
              <a:solidFill>
                <a:srgbClr val="FFC000"/>
              </a:solidFill>
              <a:latin typeface="Arial Narrow" panose="020B0606020202030204" pitchFamily="34" charset="0"/>
            </a:endParaRPr>
          </a:p>
        </p:txBody>
      </p:sp>
      <p:sp>
        <p:nvSpPr>
          <p:cNvPr id="12" name="TextBox 11"/>
          <p:cNvSpPr txBox="1"/>
          <p:nvPr/>
        </p:nvSpPr>
        <p:spPr>
          <a:xfrm>
            <a:off x="1029398" y="6273626"/>
            <a:ext cx="4751365" cy="307777"/>
          </a:xfrm>
          <a:prstGeom prst="rect">
            <a:avLst/>
          </a:prstGeom>
          <a:noFill/>
        </p:spPr>
        <p:txBody>
          <a:bodyPr wrap="none" rtlCol="0">
            <a:spAutoFit/>
          </a:bodyPr>
          <a:lstStyle/>
          <a:p>
            <a:r>
              <a:rPr lang="en-US" sz="1400" b="1" i="1" dirty="0" smtClean="0">
                <a:solidFill>
                  <a:srgbClr val="FFC000"/>
                </a:solidFill>
                <a:latin typeface="Arial Narrow" panose="020B0606020202030204" pitchFamily="34" charset="0"/>
              </a:rPr>
              <a:t>Note: There’s a similar plots for this page in the Power Bi section</a:t>
            </a:r>
            <a:endParaRPr lang="en-US" sz="1400" b="1" i="1" dirty="0">
              <a:solidFill>
                <a:srgbClr val="FFC000"/>
              </a:solidFill>
              <a:latin typeface="Arial Narrow" panose="020B0606020202030204" pitchFamily="34" charset="0"/>
            </a:endParaRPr>
          </a:p>
        </p:txBody>
      </p:sp>
      <p:pic>
        <p:nvPicPr>
          <p:cNvPr id="2" name="Picture 1"/>
          <p:cNvPicPr>
            <a:picLocks noChangeAspect="1"/>
          </p:cNvPicPr>
          <p:nvPr/>
        </p:nvPicPr>
        <p:blipFill>
          <a:blip r:embed="rId3"/>
          <a:stretch>
            <a:fillRect/>
          </a:stretch>
        </p:blipFill>
        <p:spPr>
          <a:xfrm>
            <a:off x="613824" y="1167305"/>
            <a:ext cx="5424119" cy="4037996"/>
          </a:xfrm>
          <a:prstGeom prst="rect">
            <a:avLst/>
          </a:prstGeom>
        </p:spPr>
      </p:pic>
      <p:sp>
        <p:nvSpPr>
          <p:cNvPr id="8" name="TextBox 7"/>
          <p:cNvSpPr txBox="1"/>
          <p:nvPr/>
        </p:nvSpPr>
        <p:spPr>
          <a:xfrm>
            <a:off x="1089979" y="616643"/>
            <a:ext cx="3218253" cy="369332"/>
          </a:xfrm>
          <a:prstGeom prst="rect">
            <a:avLst/>
          </a:prstGeom>
          <a:noFill/>
        </p:spPr>
        <p:txBody>
          <a:bodyPr wrap="none" rtlCol="0">
            <a:spAutoFit/>
          </a:bodyPr>
          <a:lstStyle/>
          <a:p>
            <a:r>
              <a:rPr lang="en-US" dirty="0" smtClean="0">
                <a:solidFill>
                  <a:srgbClr val="FFC000"/>
                </a:solidFill>
              </a:rPr>
              <a:t>Height </a:t>
            </a:r>
            <a:r>
              <a:rPr lang="en-US" dirty="0" err="1" smtClean="0">
                <a:solidFill>
                  <a:srgbClr val="FFC000"/>
                </a:solidFill>
              </a:rPr>
              <a:t>Vs</a:t>
            </a:r>
            <a:r>
              <a:rPr lang="en-US" dirty="0" smtClean="0">
                <a:solidFill>
                  <a:srgbClr val="FFC000"/>
                </a:solidFill>
              </a:rPr>
              <a:t> Weight </a:t>
            </a:r>
            <a:r>
              <a:rPr lang="en-US" dirty="0" err="1" smtClean="0">
                <a:solidFill>
                  <a:srgbClr val="FFC000"/>
                </a:solidFill>
              </a:rPr>
              <a:t>Vs</a:t>
            </a:r>
            <a:r>
              <a:rPr lang="en-US" dirty="0" smtClean="0">
                <a:solidFill>
                  <a:srgbClr val="FFC000"/>
                </a:solidFill>
              </a:rPr>
              <a:t> </a:t>
            </a:r>
            <a:r>
              <a:rPr lang="en-US" dirty="0" err="1" smtClean="0">
                <a:solidFill>
                  <a:srgbClr val="FFC000"/>
                </a:solidFill>
              </a:rPr>
              <a:t>Oesity</a:t>
            </a:r>
            <a:r>
              <a:rPr lang="en-US" dirty="0" smtClean="0">
                <a:solidFill>
                  <a:srgbClr val="FFC000"/>
                </a:solidFill>
              </a:rPr>
              <a:t> Class</a:t>
            </a:r>
            <a:endParaRPr lang="en-US" dirty="0">
              <a:solidFill>
                <a:srgbClr val="FFC000"/>
              </a:solidFill>
            </a:endParaRPr>
          </a:p>
        </p:txBody>
      </p:sp>
      <p:pic>
        <p:nvPicPr>
          <p:cNvPr id="7" name="Picture 6"/>
          <p:cNvPicPr>
            <a:picLocks noChangeAspect="1"/>
          </p:cNvPicPr>
          <p:nvPr/>
        </p:nvPicPr>
        <p:blipFill>
          <a:blip r:embed="rId4"/>
          <a:stretch>
            <a:fillRect/>
          </a:stretch>
        </p:blipFill>
        <p:spPr>
          <a:xfrm>
            <a:off x="6657975" y="2130251"/>
            <a:ext cx="5534025" cy="4143375"/>
          </a:xfrm>
          <a:prstGeom prst="rect">
            <a:avLst/>
          </a:prstGeom>
        </p:spPr>
      </p:pic>
    </p:spTree>
    <p:extLst>
      <p:ext uri="{BB962C8B-B14F-4D97-AF65-F5344CB8AC3E}">
        <p14:creationId xmlns:p14="http://schemas.microsoft.com/office/powerpoint/2010/main" val="3048373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016000" y="1087664"/>
            <a:ext cx="9613900" cy="5400222"/>
          </a:xfrm>
          <a:prstGeom prst="rect">
            <a:avLst/>
          </a:prstGeom>
        </p:spPr>
      </p:pic>
      <p:sp>
        <p:nvSpPr>
          <p:cNvPr id="3" name="TextBox 2"/>
          <p:cNvSpPr txBox="1"/>
          <p:nvPr/>
        </p:nvSpPr>
        <p:spPr>
          <a:xfrm>
            <a:off x="1089979" y="616643"/>
            <a:ext cx="1078629" cy="369332"/>
          </a:xfrm>
          <a:prstGeom prst="rect">
            <a:avLst/>
          </a:prstGeom>
          <a:noFill/>
        </p:spPr>
        <p:txBody>
          <a:bodyPr wrap="none" rtlCol="0">
            <a:spAutoFit/>
          </a:bodyPr>
          <a:lstStyle/>
          <a:p>
            <a:r>
              <a:rPr lang="en-US" dirty="0" err="1" smtClean="0">
                <a:solidFill>
                  <a:srgbClr val="FFC000"/>
                </a:solidFill>
              </a:rPr>
              <a:t>HeatMAP</a:t>
            </a:r>
            <a:endParaRPr lang="en-US" dirty="0">
              <a:solidFill>
                <a:srgbClr val="FFC000"/>
              </a:solidFill>
            </a:endParaRPr>
          </a:p>
        </p:txBody>
      </p:sp>
    </p:spTree>
    <p:extLst>
      <p:ext uri="{BB962C8B-B14F-4D97-AF65-F5344CB8AC3E}">
        <p14:creationId xmlns:p14="http://schemas.microsoft.com/office/powerpoint/2010/main" val="3075440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2844800" y="2315420"/>
            <a:ext cx="5369877" cy="769441"/>
          </a:xfrm>
          <a:prstGeom prst="rect">
            <a:avLst/>
          </a:prstGeom>
        </p:spPr>
        <p:txBody>
          <a:bodyPr wrap="square">
            <a:spAutoFit/>
          </a:bodyPr>
          <a:lstStyle/>
          <a:p>
            <a:r>
              <a:rPr lang="en-US" sz="4400" dirty="0" smtClean="0">
                <a:solidFill>
                  <a:srgbClr val="F3C910"/>
                </a:solidFill>
                <a:latin typeface="Segoe UI Light" charset="0"/>
                <a:ea typeface="Segoe UI Light" charset="0"/>
                <a:cs typeface="Segoe UI Light" charset="0"/>
              </a:rPr>
              <a:t>LABEL ENCODING</a:t>
            </a:r>
            <a:endParaRPr lang="en-US" sz="4400" dirty="0"/>
          </a:p>
        </p:txBody>
      </p:sp>
    </p:spTree>
    <p:extLst>
      <p:ext uri="{BB962C8B-B14F-4D97-AF65-F5344CB8AC3E}">
        <p14:creationId xmlns:p14="http://schemas.microsoft.com/office/powerpoint/2010/main" val="2008390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9943" y="236248"/>
            <a:ext cx="2135008" cy="369332"/>
          </a:xfrm>
          <a:prstGeom prst="rect">
            <a:avLst/>
          </a:prstGeom>
          <a:noFill/>
        </p:spPr>
        <p:txBody>
          <a:bodyPr wrap="none" rtlCol="0">
            <a:spAutoFit/>
          </a:bodyPr>
          <a:lstStyle/>
          <a:p>
            <a:r>
              <a:rPr lang="en-US" dirty="0" smtClean="0">
                <a:solidFill>
                  <a:srgbClr val="FFC000"/>
                </a:solidFill>
              </a:rPr>
              <a:t>Multivariate Analysis</a:t>
            </a:r>
            <a:endParaRPr lang="en-US" dirty="0">
              <a:solidFill>
                <a:srgbClr val="FFC000"/>
              </a:solidFill>
            </a:endParaRPr>
          </a:p>
        </p:txBody>
      </p:sp>
      <p:sp>
        <p:nvSpPr>
          <p:cNvPr id="4" name="TextBox 3"/>
          <p:cNvSpPr txBox="1"/>
          <p:nvPr/>
        </p:nvSpPr>
        <p:spPr>
          <a:xfrm>
            <a:off x="7540480" y="1534760"/>
            <a:ext cx="4804520" cy="738664"/>
          </a:xfrm>
          <a:prstGeom prst="rect">
            <a:avLst/>
          </a:prstGeom>
          <a:noFill/>
        </p:spPr>
        <p:txBody>
          <a:bodyPr wrap="none" rtlCol="0">
            <a:spAutoFit/>
          </a:bodyPr>
          <a:lstStyle/>
          <a:p>
            <a:r>
              <a:rPr lang="en-US" sz="1400" i="1" dirty="0" smtClean="0">
                <a:solidFill>
                  <a:srgbClr val="FFC000"/>
                </a:solidFill>
                <a:latin typeface="Arial Narrow" panose="020B0606020202030204" pitchFamily="34" charset="0"/>
              </a:rPr>
              <a:t>Shows codes for label encoding which includes the use of,</a:t>
            </a:r>
          </a:p>
          <a:p>
            <a:r>
              <a:rPr lang="en-US" sz="1400" i="1" dirty="0" smtClean="0">
                <a:solidFill>
                  <a:srgbClr val="FFC000"/>
                </a:solidFill>
                <a:latin typeface="Arial Narrow" panose="020B0606020202030204" pitchFamily="34" charset="0"/>
              </a:rPr>
              <a:t>Dummy variables and label encoders, and also the encoding dictionary</a:t>
            </a:r>
          </a:p>
          <a:p>
            <a:r>
              <a:rPr lang="en-US" sz="1400" i="1" dirty="0" smtClean="0">
                <a:solidFill>
                  <a:srgbClr val="FFC000"/>
                </a:solidFill>
                <a:latin typeface="Arial Narrow" panose="020B0606020202030204" pitchFamily="34" charset="0"/>
              </a:rPr>
              <a:t>Is attached and save for  easy access to labels during encoding</a:t>
            </a:r>
            <a:endParaRPr lang="en-US" sz="1400" i="1" dirty="0">
              <a:solidFill>
                <a:srgbClr val="FFC000"/>
              </a:solidFill>
              <a:latin typeface="Arial Narrow" panose="020B0606020202030204" pitchFamily="34" charset="0"/>
            </a:endParaRPr>
          </a:p>
        </p:txBody>
      </p:sp>
      <p:sp>
        <p:nvSpPr>
          <p:cNvPr id="8" name="TextBox 7"/>
          <p:cNvSpPr txBox="1"/>
          <p:nvPr/>
        </p:nvSpPr>
        <p:spPr>
          <a:xfrm>
            <a:off x="1089979" y="616643"/>
            <a:ext cx="2576090" cy="369332"/>
          </a:xfrm>
          <a:prstGeom prst="rect">
            <a:avLst/>
          </a:prstGeom>
          <a:noFill/>
        </p:spPr>
        <p:txBody>
          <a:bodyPr wrap="none" rtlCol="0">
            <a:spAutoFit/>
          </a:bodyPr>
          <a:lstStyle/>
          <a:p>
            <a:r>
              <a:rPr lang="en-US" dirty="0" smtClean="0">
                <a:solidFill>
                  <a:srgbClr val="FFC000"/>
                </a:solidFill>
              </a:rPr>
              <a:t>Codes For Label Encoding</a:t>
            </a:r>
            <a:endParaRPr lang="en-US" dirty="0">
              <a:solidFill>
                <a:srgbClr val="FFC000"/>
              </a:solidFill>
            </a:endParaRPr>
          </a:p>
        </p:txBody>
      </p:sp>
      <p:pic>
        <p:nvPicPr>
          <p:cNvPr id="5" name="Picture 4"/>
          <p:cNvPicPr>
            <a:picLocks noChangeAspect="1"/>
          </p:cNvPicPr>
          <p:nvPr/>
        </p:nvPicPr>
        <p:blipFill>
          <a:blip r:embed="rId3"/>
          <a:stretch>
            <a:fillRect/>
          </a:stretch>
        </p:blipFill>
        <p:spPr>
          <a:xfrm>
            <a:off x="449943" y="1273689"/>
            <a:ext cx="6724650" cy="3114675"/>
          </a:xfrm>
          <a:prstGeom prst="rect">
            <a:avLst/>
          </a:prstGeom>
        </p:spPr>
      </p:pic>
      <p:pic>
        <p:nvPicPr>
          <p:cNvPr id="6" name="Picture 5"/>
          <p:cNvPicPr>
            <a:picLocks noChangeAspect="1"/>
          </p:cNvPicPr>
          <p:nvPr/>
        </p:nvPicPr>
        <p:blipFill>
          <a:blip r:embed="rId4"/>
          <a:stretch>
            <a:fillRect/>
          </a:stretch>
        </p:blipFill>
        <p:spPr>
          <a:xfrm>
            <a:off x="404538" y="4452199"/>
            <a:ext cx="4848225" cy="1590675"/>
          </a:xfrm>
          <a:prstGeom prst="rect">
            <a:avLst/>
          </a:prstGeom>
        </p:spPr>
      </p:pic>
      <p:pic>
        <p:nvPicPr>
          <p:cNvPr id="9" name="Picture 8"/>
          <p:cNvPicPr>
            <a:picLocks noChangeAspect="1"/>
          </p:cNvPicPr>
          <p:nvPr/>
        </p:nvPicPr>
        <p:blipFill>
          <a:blip r:embed="rId5"/>
          <a:stretch>
            <a:fillRect/>
          </a:stretch>
        </p:blipFill>
        <p:spPr>
          <a:xfrm>
            <a:off x="5469731" y="2686050"/>
            <a:ext cx="6438900" cy="4171950"/>
          </a:xfrm>
          <a:prstGeom prst="rect">
            <a:avLst/>
          </a:prstGeom>
        </p:spPr>
      </p:pic>
    </p:spTree>
    <p:extLst>
      <p:ext uri="{BB962C8B-B14F-4D97-AF65-F5344CB8AC3E}">
        <p14:creationId xmlns:p14="http://schemas.microsoft.com/office/powerpoint/2010/main" val="22816449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2844800" y="2315420"/>
            <a:ext cx="5369877" cy="769441"/>
          </a:xfrm>
          <a:prstGeom prst="rect">
            <a:avLst/>
          </a:prstGeom>
        </p:spPr>
        <p:txBody>
          <a:bodyPr wrap="square">
            <a:spAutoFit/>
          </a:bodyPr>
          <a:lstStyle/>
          <a:p>
            <a:r>
              <a:rPr lang="en-US" sz="4400" dirty="0" smtClean="0">
                <a:solidFill>
                  <a:srgbClr val="F3C910"/>
                </a:solidFill>
                <a:latin typeface="Segoe UI Light" charset="0"/>
                <a:ea typeface="Segoe UI Light" charset="0"/>
                <a:cs typeface="Segoe UI Light" charset="0"/>
              </a:rPr>
              <a:t>MODEL BUILDING</a:t>
            </a:r>
            <a:endParaRPr lang="en-US" sz="4400" dirty="0"/>
          </a:p>
        </p:txBody>
      </p:sp>
    </p:spTree>
    <p:extLst>
      <p:ext uri="{BB962C8B-B14F-4D97-AF65-F5344CB8AC3E}">
        <p14:creationId xmlns:p14="http://schemas.microsoft.com/office/powerpoint/2010/main" val="245878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329621"/>
            <a:ext cx="7129916" cy="3523343"/>
          </a:xfrm>
          <a:prstGeom prst="rect">
            <a:avLst/>
          </a:prstGeom>
        </p:spPr>
      </p:pic>
      <p:pic>
        <p:nvPicPr>
          <p:cNvPr id="3" name="Picture 2"/>
          <p:cNvPicPr>
            <a:picLocks noChangeAspect="1"/>
          </p:cNvPicPr>
          <p:nvPr/>
        </p:nvPicPr>
        <p:blipFill>
          <a:blip r:embed="rId3"/>
          <a:stretch>
            <a:fillRect/>
          </a:stretch>
        </p:blipFill>
        <p:spPr>
          <a:xfrm>
            <a:off x="5944054" y="2286453"/>
            <a:ext cx="5972175" cy="4295775"/>
          </a:xfrm>
          <a:prstGeom prst="rect">
            <a:avLst/>
          </a:prstGeom>
        </p:spPr>
      </p:pic>
      <p:sp>
        <p:nvSpPr>
          <p:cNvPr id="4" name="TextBox 3"/>
          <p:cNvSpPr txBox="1"/>
          <p:nvPr/>
        </p:nvSpPr>
        <p:spPr>
          <a:xfrm>
            <a:off x="204608" y="3914485"/>
            <a:ext cx="1084271" cy="369332"/>
          </a:xfrm>
          <a:prstGeom prst="rect">
            <a:avLst/>
          </a:prstGeom>
          <a:noFill/>
        </p:spPr>
        <p:txBody>
          <a:bodyPr wrap="none" rtlCol="0">
            <a:spAutoFit/>
          </a:bodyPr>
          <a:lstStyle/>
          <a:p>
            <a:r>
              <a:rPr lang="en-US" dirty="0" smtClean="0">
                <a:solidFill>
                  <a:srgbClr val="FFC000"/>
                </a:solidFill>
              </a:rPr>
              <a:t>Save Files</a:t>
            </a:r>
            <a:endParaRPr lang="en-US" dirty="0">
              <a:solidFill>
                <a:srgbClr val="FFC000"/>
              </a:solidFill>
            </a:endParaRPr>
          </a:p>
        </p:txBody>
      </p:sp>
      <p:sp>
        <p:nvSpPr>
          <p:cNvPr id="5" name="TextBox 4"/>
          <p:cNvSpPr txBox="1"/>
          <p:nvPr/>
        </p:nvSpPr>
        <p:spPr>
          <a:xfrm>
            <a:off x="8200308" y="1721960"/>
            <a:ext cx="2888355" cy="369332"/>
          </a:xfrm>
          <a:prstGeom prst="rect">
            <a:avLst/>
          </a:prstGeom>
          <a:noFill/>
        </p:spPr>
        <p:txBody>
          <a:bodyPr wrap="none" rtlCol="0">
            <a:spAutoFit/>
          </a:bodyPr>
          <a:lstStyle/>
          <a:p>
            <a:r>
              <a:rPr lang="en-US" dirty="0" smtClean="0">
                <a:solidFill>
                  <a:srgbClr val="FFC000"/>
                </a:solidFill>
              </a:rPr>
              <a:t>Logistic regression Algorithm</a:t>
            </a:r>
            <a:endParaRPr lang="en-US" dirty="0">
              <a:solidFill>
                <a:srgbClr val="FFC000"/>
              </a:solidFill>
            </a:endParaRPr>
          </a:p>
        </p:txBody>
      </p:sp>
      <p:pic>
        <p:nvPicPr>
          <p:cNvPr id="6" name="Picture 5"/>
          <p:cNvPicPr>
            <a:picLocks noChangeAspect="1"/>
          </p:cNvPicPr>
          <p:nvPr/>
        </p:nvPicPr>
        <p:blipFill>
          <a:blip r:embed="rId4"/>
          <a:stretch>
            <a:fillRect/>
          </a:stretch>
        </p:blipFill>
        <p:spPr>
          <a:xfrm>
            <a:off x="40622" y="4207719"/>
            <a:ext cx="5267325" cy="2705100"/>
          </a:xfrm>
          <a:prstGeom prst="rect">
            <a:avLst/>
          </a:prstGeom>
        </p:spPr>
      </p:pic>
      <p:sp>
        <p:nvSpPr>
          <p:cNvPr id="7" name="TextBox 6"/>
          <p:cNvSpPr txBox="1"/>
          <p:nvPr/>
        </p:nvSpPr>
        <p:spPr>
          <a:xfrm>
            <a:off x="40622" y="62645"/>
            <a:ext cx="2550185" cy="369332"/>
          </a:xfrm>
          <a:prstGeom prst="rect">
            <a:avLst/>
          </a:prstGeom>
          <a:noFill/>
        </p:spPr>
        <p:txBody>
          <a:bodyPr wrap="none" rtlCol="0">
            <a:spAutoFit/>
          </a:bodyPr>
          <a:lstStyle/>
          <a:p>
            <a:r>
              <a:rPr lang="en-US" dirty="0" smtClean="0">
                <a:solidFill>
                  <a:srgbClr val="FFC000"/>
                </a:solidFill>
              </a:rPr>
              <a:t>Scaling and Splitting Data</a:t>
            </a:r>
            <a:endParaRPr lang="en-US" dirty="0">
              <a:solidFill>
                <a:srgbClr val="FFC000"/>
              </a:solidFill>
            </a:endParaRPr>
          </a:p>
        </p:txBody>
      </p:sp>
    </p:spTree>
    <p:extLst>
      <p:ext uri="{BB962C8B-B14F-4D97-AF65-F5344CB8AC3E}">
        <p14:creationId xmlns:p14="http://schemas.microsoft.com/office/powerpoint/2010/main" val="1723683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3846286" y="2925020"/>
            <a:ext cx="5369877" cy="769441"/>
          </a:xfrm>
          <a:prstGeom prst="rect">
            <a:avLst/>
          </a:prstGeom>
        </p:spPr>
        <p:txBody>
          <a:bodyPr wrap="square">
            <a:spAutoFit/>
          </a:bodyPr>
          <a:lstStyle/>
          <a:p>
            <a:r>
              <a:rPr lang="en-US" sz="4400" dirty="0" smtClean="0">
                <a:solidFill>
                  <a:srgbClr val="F3C910"/>
                </a:solidFill>
                <a:latin typeface="Segoe UI Light" charset="0"/>
                <a:ea typeface="Segoe UI Light" charset="0"/>
                <a:cs typeface="Segoe UI Light" charset="0"/>
              </a:rPr>
              <a:t>DATA DICTIONARY</a:t>
            </a:r>
            <a:endParaRPr lang="en-US" sz="4400" dirty="0"/>
          </a:p>
        </p:txBody>
      </p:sp>
    </p:spTree>
    <p:extLst>
      <p:ext uri="{BB962C8B-B14F-4D97-AF65-F5344CB8AC3E}">
        <p14:creationId xmlns:p14="http://schemas.microsoft.com/office/powerpoint/2010/main" val="36545363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419100" y="1262969"/>
            <a:ext cx="5676900" cy="4448175"/>
          </a:xfrm>
          <a:prstGeom prst="rect">
            <a:avLst/>
          </a:prstGeom>
        </p:spPr>
      </p:pic>
      <p:pic>
        <p:nvPicPr>
          <p:cNvPr id="9" name="Picture 8"/>
          <p:cNvPicPr>
            <a:picLocks noChangeAspect="1"/>
          </p:cNvPicPr>
          <p:nvPr/>
        </p:nvPicPr>
        <p:blipFill>
          <a:blip r:embed="rId3"/>
          <a:stretch>
            <a:fillRect/>
          </a:stretch>
        </p:blipFill>
        <p:spPr>
          <a:xfrm>
            <a:off x="6791325" y="847497"/>
            <a:ext cx="5400675" cy="4257675"/>
          </a:xfrm>
          <a:prstGeom prst="rect">
            <a:avLst/>
          </a:prstGeom>
        </p:spPr>
      </p:pic>
      <p:sp>
        <p:nvSpPr>
          <p:cNvPr id="11" name="TextBox 10"/>
          <p:cNvSpPr txBox="1"/>
          <p:nvPr/>
        </p:nvSpPr>
        <p:spPr>
          <a:xfrm>
            <a:off x="741636" y="801309"/>
            <a:ext cx="2857064" cy="369332"/>
          </a:xfrm>
          <a:prstGeom prst="rect">
            <a:avLst/>
          </a:prstGeom>
          <a:noFill/>
        </p:spPr>
        <p:txBody>
          <a:bodyPr wrap="none" rtlCol="0">
            <a:spAutoFit/>
          </a:bodyPr>
          <a:lstStyle/>
          <a:p>
            <a:r>
              <a:rPr lang="en-US" dirty="0" smtClean="0">
                <a:solidFill>
                  <a:srgbClr val="FFC000"/>
                </a:solidFill>
              </a:rPr>
              <a:t>Gradient Boosting Algorithm</a:t>
            </a:r>
            <a:endParaRPr lang="en-US" dirty="0">
              <a:solidFill>
                <a:srgbClr val="FFC000"/>
              </a:solidFill>
            </a:endParaRPr>
          </a:p>
        </p:txBody>
      </p:sp>
      <p:sp>
        <p:nvSpPr>
          <p:cNvPr id="12" name="TextBox 11"/>
          <p:cNvSpPr txBox="1"/>
          <p:nvPr/>
        </p:nvSpPr>
        <p:spPr>
          <a:xfrm>
            <a:off x="7744779" y="431977"/>
            <a:ext cx="2588466" cy="369332"/>
          </a:xfrm>
          <a:prstGeom prst="rect">
            <a:avLst/>
          </a:prstGeom>
          <a:noFill/>
        </p:spPr>
        <p:txBody>
          <a:bodyPr wrap="none" rtlCol="0">
            <a:spAutoFit/>
          </a:bodyPr>
          <a:lstStyle/>
          <a:p>
            <a:r>
              <a:rPr lang="en-US" dirty="0" smtClean="0">
                <a:solidFill>
                  <a:srgbClr val="FFC000"/>
                </a:solidFill>
              </a:rPr>
              <a:t>Random Forest Algorithm</a:t>
            </a:r>
            <a:endParaRPr lang="en-US" dirty="0">
              <a:solidFill>
                <a:srgbClr val="FFC000"/>
              </a:solidFill>
            </a:endParaRPr>
          </a:p>
        </p:txBody>
      </p:sp>
    </p:spTree>
    <p:extLst>
      <p:ext uri="{BB962C8B-B14F-4D97-AF65-F5344CB8AC3E}">
        <p14:creationId xmlns:p14="http://schemas.microsoft.com/office/powerpoint/2010/main" val="36387360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2278743" y="2323252"/>
            <a:ext cx="8737600" cy="769441"/>
          </a:xfrm>
          <a:prstGeom prst="rect">
            <a:avLst/>
          </a:prstGeom>
        </p:spPr>
        <p:txBody>
          <a:bodyPr wrap="square">
            <a:spAutoFit/>
          </a:bodyPr>
          <a:lstStyle/>
          <a:p>
            <a:r>
              <a:rPr lang="en-US" sz="4400" dirty="0" smtClean="0">
                <a:solidFill>
                  <a:srgbClr val="F3C910"/>
                </a:solidFill>
                <a:latin typeface="Segoe UI Light" charset="0"/>
                <a:ea typeface="Segoe UI Light" charset="0"/>
                <a:cs typeface="Segoe UI Light" charset="0"/>
              </a:rPr>
              <a:t>STREAMLIT DEPLOYMMENT</a:t>
            </a:r>
            <a:endParaRPr lang="en-US" sz="4400" dirty="0"/>
          </a:p>
        </p:txBody>
      </p:sp>
    </p:spTree>
    <p:extLst>
      <p:ext uri="{BB962C8B-B14F-4D97-AF65-F5344CB8AC3E}">
        <p14:creationId xmlns:p14="http://schemas.microsoft.com/office/powerpoint/2010/main" val="39077759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444343" y="1401990"/>
            <a:ext cx="5181600" cy="4286250"/>
          </a:xfrm>
          <a:prstGeom prst="rect">
            <a:avLst/>
          </a:prstGeom>
        </p:spPr>
      </p:pic>
      <p:pic>
        <p:nvPicPr>
          <p:cNvPr id="5" name="Picture 4"/>
          <p:cNvPicPr>
            <a:picLocks noChangeAspect="1"/>
          </p:cNvPicPr>
          <p:nvPr/>
        </p:nvPicPr>
        <p:blipFill>
          <a:blip r:embed="rId3"/>
          <a:stretch>
            <a:fillRect/>
          </a:stretch>
        </p:blipFill>
        <p:spPr>
          <a:xfrm>
            <a:off x="228827" y="594632"/>
            <a:ext cx="5838144" cy="5543550"/>
          </a:xfrm>
          <a:prstGeom prst="rect">
            <a:avLst/>
          </a:prstGeom>
        </p:spPr>
      </p:pic>
      <p:sp>
        <p:nvSpPr>
          <p:cNvPr id="6" name="Rectangle 5"/>
          <p:cNvSpPr/>
          <p:nvPr/>
        </p:nvSpPr>
        <p:spPr>
          <a:xfrm>
            <a:off x="1193574" y="102113"/>
            <a:ext cx="2467428" cy="307777"/>
          </a:xfrm>
          <a:prstGeom prst="rect">
            <a:avLst/>
          </a:prstGeom>
        </p:spPr>
        <p:txBody>
          <a:bodyPr wrap="square">
            <a:spAutoFit/>
          </a:bodyPr>
          <a:lstStyle/>
          <a:p>
            <a:r>
              <a:rPr lang="en-US" sz="1400" dirty="0" smtClean="0">
                <a:solidFill>
                  <a:srgbClr val="F3C910"/>
                </a:solidFill>
                <a:latin typeface="Segoe UI Light" charset="0"/>
                <a:ea typeface="Segoe UI Light" charset="0"/>
                <a:cs typeface="Segoe UI Light" charset="0"/>
              </a:rPr>
              <a:t>STREAMLIT APP HOMEPAGE</a:t>
            </a:r>
            <a:endParaRPr lang="en-US" sz="1400" dirty="0"/>
          </a:p>
        </p:txBody>
      </p:sp>
      <p:sp>
        <p:nvSpPr>
          <p:cNvPr id="7" name="Rectangle 6"/>
          <p:cNvSpPr/>
          <p:nvPr/>
        </p:nvSpPr>
        <p:spPr>
          <a:xfrm>
            <a:off x="7801429" y="791088"/>
            <a:ext cx="2467428" cy="307777"/>
          </a:xfrm>
          <a:prstGeom prst="rect">
            <a:avLst/>
          </a:prstGeom>
        </p:spPr>
        <p:txBody>
          <a:bodyPr wrap="square">
            <a:spAutoFit/>
          </a:bodyPr>
          <a:lstStyle/>
          <a:p>
            <a:r>
              <a:rPr lang="en-US" sz="1400" dirty="0" err="1" smtClean="0">
                <a:solidFill>
                  <a:srgbClr val="F3C910"/>
                </a:solidFill>
                <a:latin typeface="Segoe UI Light" charset="0"/>
                <a:ea typeface="Segoe UI Light" charset="0"/>
                <a:cs typeface="Segoe UI Light" charset="0"/>
              </a:rPr>
              <a:t>Streamlit</a:t>
            </a:r>
            <a:r>
              <a:rPr lang="en-US" sz="1400" dirty="0" smtClean="0">
                <a:solidFill>
                  <a:srgbClr val="F3C910"/>
                </a:solidFill>
                <a:latin typeface="Segoe UI Light" charset="0"/>
                <a:ea typeface="Segoe UI Light" charset="0"/>
                <a:cs typeface="Segoe UI Light" charset="0"/>
              </a:rPr>
              <a:t> Code Snippets</a:t>
            </a:r>
            <a:endParaRPr lang="en-US" sz="1400" dirty="0"/>
          </a:p>
        </p:txBody>
      </p:sp>
    </p:spTree>
    <p:extLst>
      <p:ext uri="{BB962C8B-B14F-4D97-AF65-F5344CB8AC3E}">
        <p14:creationId xmlns:p14="http://schemas.microsoft.com/office/powerpoint/2010/main" val="28227784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677409"/>
            <a:ext cx="8277225" cy="4095750"/>
          </a:xfrm>
          <a:prstGeom prst="rect">
            <a:avLst/>
          </a:prstGeom>
        </p:spPr>
      </p:pic>
      <p:pic>
        <p:nvPicPr>
          <p:cNvPr id="6" name="Picture 5"/>
          <p:cNvPicPr>
            <a:picLocks noChangeAspect="1"/>
          </p:cNvPicPr>
          <p:nvPr/>
        </p:nvPicPr>
        <p:blipFill>
          <a:blip r:embed="rId3"/>
          <a:stretch>
            <a:fillRect/>
          </a:stretch>
        </p:blipFill>
        <p:spPr>
          <a:xfrm>
            <a:off x="5581650" y="2249713"/>
            <a:ext cx="6610350" cy="4352925"/>
          </a:xfrm>
          <a:prstGeom prst="rect">
            <a:avLst/>
          </a:prstGeom>
        </p:spPr>
      </p:pic>
      <p:sp>
        <p:nvSpPr>
          <p:cNvPr id="7" name="Rectangle 6"/>
          <p:cNvSpPr/>
          <p:nvPr/>
        </p:nvSpPr>
        <p:spPr>
          <a:xfrm>
            <a:off x="8821511" y="1319967"/>
            <a:ext cx="2804432" cy="369332"/>
          </a:xfrm>
          <a:prstGeom prst="rect">
            <a:avLst/>
          </a:prstGeom>
        </p:spPr>
        <p:txBody>
          <a:bodyPr wrap="square">
            <a:spAutoFit/>
          </a:bodyPr>
          <a:lstStyle/>
          <a:p>
            <a:r>
              <a:rPr lang="en-US" dirty="0" err="1" smtClean="0">
                <a:solidFill>
                  <a:srgbClr val="F3C910"/>
                </a:solidFill>
                <a:latin typeface="Segoe UI Light" charset="0"/>
                <a:ea typeface="Segoe UI Light" charset="0"/>
                <a:cs typeface="Segoe UI Light" charset="0"/>
              </a:rPr>
              <a:t>Streamlit</a:t>
            </a:r>
            <a:r>
              <a:rPr lang="en-US" dirty="0" smtClean="0">
                <a:solidFill>
                  <a:srgbClr val="F3C910"/>
                </a:solidFill>
                <a:latin typeface="Segoe UI Light" charset="0"/>
                <a:ea typeface="Segoe UI Light" charset="0"/>
                <a:cs typeface="Segoe UI Light" charset="0"/>
              </a:rPr>
              <a:t> Code Snippets</a:t>
            </a:r>
            <a:endParaRPr lang="en-US" dirty="0"/>
          </a:p>
        </p:txBody>
      </p:sp>
    </p:spTree>
    <p:extLst>
      <p:ext uri="{BB962C8B-B14F-4D97-AF65-F5344CB8AC3E}">
        <p14:creationId xmlns:p14="http://schemas.microsoft.com/office/powerpoint/2010/main" val="6719306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0399" y="936230"/>
            <a:ext cx="6596744" cy="2554545"/>
          </a:xfrm>
          <a:prstGeom prst="rect">
            <a:avLst/>
          </a:prstGeom>
        </p:spPr>
        <p:txBody>
          <a:bodyPr wrap="square">
            <a:spAutoFit/>
          </a:bodyPr>
          <a:lstStyle/>
          <a:p>
            <a:pPr marL="285750" indent="-285750" algn="just">
              <a:lnSpc>
                <a:spcPct val="200000"/>
              </a:lnSpc>
              <a:buFont typeface="Arial" panose="020B0604020202020204" pitchFamily="34" charset="0"/>
              <a:buChar char="•"/>
            </a:pPr>
            <a:r>
              <a:rPr lang="en-US" sz="2000" dirty="0" smtClean="0">
                <a:solidFill>
                  <a:srgbClr val="F3C910"/>
                </a:solidFill>
                <a:latin typeface="Segoe UI Light" charset="0"/>
                <a:cs typeface="Segoe UI Light" charset="0"/>
              </a:rPr>
              <a:t>Kindly check Each slide notes for additional information's</a:t>
            </a:r>
          </a:p>
          <a:p>
            <a:pPr marL="285750" indent="-285750" algn="just">
              <a:lnSpc>
                <a:spcPct val="200000"/>
              </a:lnSpc>
              <a:buFont typeface="Arial" panose="020B0604020202020204" pitchFamily="34" charset="0"/>
              <a:buChar char="•"/>
            </a:pPr>
            <a:r>
              <a:rPr lang="en-US" sz="2000" dirty="0" smtClean="0">
                <a:solidFill>
                  <a:srgbClr val="F3C910"/>
                </a:solidFill>
                <a:latin typeface="Segoe UI Light" charset="0"/>
                <a:cs typeface="Segoe UI Light" charset="0"/>
              </a:rPr>
              <a:t>Data was Download from </a:t>
            </a:r>
            <a:r>
              <a:rPr lang="en-US" sz="2000" dirty="0" err="1" smtClean="0">
                <a:solidFill>
                  <a:srgbClr val="F3C910"/>
                </a:solidFill>
                <a:latin typeface="Segoe UI Light" charset="0"/>
                <a:cs typeface="Segoe UI Light" charset="0"/>
              </a:rPr>
              <a:t>Kaagle</a:t>
            </a:r>
            <a:r>
              <a:rPr lang="en-US" sz="2000" dirty="0" smtClean="0">
                <a:solidFill>
                  <a:srgbClr val="F3C910"/>
                </a:solidFill>
                <a:latin typeface="Segoe UI Light" charset="0"/>
                <a:cs typeface="Segoe UI Light" charset="0"/>
              </a:rPr>
              <a:t>, link is available in the Data dictionary Page</a:t>
            </a:r>
          </a:p>
          <a:p>
            <a:pPr marL="285750" indent="-285750" algn="just">
              <a:lnSpc>
                <a:spcPct val="200000"/>
              </a:lnSpc>
              <a:buFont typeface="Arial" panose="020B0604020202020204" pitchFamily="34" charset="0"/>
              <a:buChar char="•"/>
            </a:pPr>
            <a:r>
              <a:rPr lang="en-US" sz="2000" dirty="0" err="1" smtClean="0">
                <a:solidFill>
                  <a:srgbClr val="F3C910"/>
                </a:solidFill>
                <a:latin typeface="Segoe UI Light" charset="0"/>
                <a:cs typeface="Segoe UI Light" charset="0"/>
              </a:rPr>
              <a:t>Ipynb</a:t>
            </a:r>
            <a:r>
              <a:rPr lang="en-US" sz="2000" dirty="0" smtClean="0">
                <a:solidFill>
                  <a:srgbClr val="F3C910"/>
                </a:solidFill>
                <a:latin typeface="Segoe UI Light" charset="0"/>
                <a:cs typeface="Segoe UI Light" charset="0"/>
              </a:rPr>
              <a:t> file and </a:t>
            </a:r>
            <a:r>
              <a:rPr lang="en-US" sz="2000" dirty="0" err="1" smtClean="0">
                <a:solidFill>
                  <a:srgbClr val="F3C910"/>
                </a:solidFill>
                <a:latin typeface="Segoe UI Light" charset="0"/>
                <a:cs typeface="Segoe UI Light" charset="0"/>
              </a:rPr>
              <a:t>streamlit</a:t>
            </a:r>
            <a:r>
              <a:rPr lang="en-US" sz="2000" dirty="0" smtClean="0">
                <a:solidFill>
                  <a:srgbClr val="F3C910"/>
                </a:solidFill>
                <a:latin typeface="Segoe UI Light" charset="0"/>
                <a:cs typeface="Segoe UI Light" charset="0"/>
              </a:rPr>
              <a:t> app file can be find at </a:t>
            </a:r>
            <a:r>
              <a:rPr lang="en-US" sz="2000" dirty="0" err="1" smtClean="0">
                <a:solidFill>
                  <a:srgbClr val="F3C910"/>
                </a:solidFill>
                <a:latin typeface="Segoe UI Light" charset="0"/>
                <a:cs typeface="Segoe UI Light" charset="0"/>
                <a:hlinkClick r:id="rId2"/>
              </a:rPr>
              <a:t>github</a:t>
            </a:r>
            <a:endParaRPr lang="en-US" sz="2000" dirty="0"/>
          </a:p>
        </p:txBody>
      </p:sp>
    </p:spTree>
    <p:extLst>
      <p:ext uri="{BB962C8B-B14F-4D97-AF65-F5344CB8AC3E}">
        <p14:creationId xmlns:p14="http://schemas.microsoft.com/office/powerpoint/2010/main" val="29377377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48856" y="1574858"/>
            <a:ext cx="6596744" cy="1998047"/>
          </a:xfrm>
          <a:prstGeom prst="rect">
            <a:avLst/>
          </a:prstGeom>
        </p:spPr>
        <p:txBody>
          <a:bodyPr wrap="square">
            <a:spAutoFit/>
          </a:bodyPr>
          <a:lstStyle/>
          <a:p>
            <a:pPr algn="ctr">
              <a:lnSpc>
                <a:spcPct val="200000"/>
              </a:lnSpc>
            </a:pPr>
            <a:r>
              <a:rPr lang="en-US" sz="7200" i="1" dirty="0" smtClean="0">
                <a:solidFill>
                  <a:srgbClr val="F3C910"/>
                </a:solidFill>
                <a:latin typeface="Algerian" panose="04020705040A02060702" pitchFamily="82" charset="0"/>
              </a:rPr>
              <a:t>THANK YOU !!!!</a:t>
            </a:r>
            <a:endParaRPr lang="en-US" sz="7200" i="1" dirty="0">
              <a:solidFill>
                <a:srgbClr val="F3C910"/>
              </a:solidFill>
              <a:latin typeface="Algerian" panose="04020705040A02060702" pitchFamily="82" charset="0"/>
            </a:endParaRPr>
          </a:p>
        </p:txBody>
      </p:sp>
    </p:spTree>
    <p:extLst>
      <p:ext uri="{BB962C8B-B14F-4D97-AF65-F5344CB8AC3E}">
        <p14:creationId xmlns:p14="http://schemas.microsoft.com/office/powerpoint/2010/main" val="3053363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7372" y="1553029"/>
            <a:ext cx="9419770" cy="2031325"/>
          </a:xfrm>
          <a:prstGeom prst="rect">
            <a:avLst/>
          </a:prstGeom>
          <a:noFill/>
        </p:spPr>
        <p:txBody>
          <a:bodyPr wrap="square" rtlCol="0">
            <a:spAutoFit/>
          </a:bodyPr>
          <a:lstStyle/>
          <a:p>
            <a:r>
              <a:rPr lang="en-US" dirty="0">
                <a:solidFill>
                  <a:srgbClr val="F3C910"/>
                </a:solidFill>
              </a:rPr>
              <a:t>About Dataset Obesity</a:t>
            </a:r>
          </a:p>
          <a:p>
            <a:r>
              <a:rPr lang="en-US" dirty="0" smtClean="0">
                <a:solidFill>
                  <a:srgbClr val="F3C910"/>
                </a:solidFill>
              </a:rPr>
              <a:t>Obesity, which causes physical and mental problems, is a global health problem with serious consequences. The prevalence of obesity is increasing steadily, and therefore, new research is needed that examines the influencing factors of obesity and how to predict the occurrence of the condition according to these factors.</a:t>
            </a:r>
          </a:p>
          <a:p>
            <a:pPr algn="just"/>
            <a:r>
              <a:rPr lang="en-US" dirty="0"/>
              <a:t> </a:t>
            </a:r>
            <a:r>
              <a:rPr lang="en-US" dirty="0">
                <a:hlinkClick r:id="rId2"/>
              </a:rPr>
              <a:t>https://www.semanticscholar.org/paper/Estimation-of-Obesity-Levels-with-a-Trained-Neural-Ya%C4%9F%C4%B1n-G%C3%BCl%C3%BC/2c1eab51db154493d225c8b86ba885bbaf147a2c</a:t>
            </a:r>
            <a:r>
              <a:rPr lang="en-US" dirty="0"/>
              <a:t> "</a:t>
            </a:r>
            <a:endParaRPr lang="en-US" dirty="0">
              <a:solidFill>
                <a:srgbClr val="F3C910"/>
              </a:solidFill>
            </a:endParaRPr>
          </a:p>
        </p:txBody>
      </p:sp>
      <p:sp>
        <p:nvSpPr>
          <p:cNvPr id="3" name="TextBox 2"/>
          <p:cNvSpPr txBox="1"/>
          <p:nvPr/>
        </p:nvSpPr>
        <p:spPr>
          <a:xfrm>
            <a:off x="2315029" y="3800841"/>
            <a:ext cx="9419770" cy="2308324"/>
          </a:xfrm>
          <a:prstGeom prst="rect">
            <a:avLst/>
          </a:prstGeom>
          <a:noFill/>
        </p:spPr>
        <p:txBody>
          <a:bodyPr wrap="square" rtlCol="0">
            <a:spAutoFit/>
          </a:bodyPr>
          <a:lstStyle/>
          <a:p>
            <a:pPr algn="just"/>
            <a:r>
              <a:rPr lang="en-US" dirty="0">
                <a:solidFill>
                  <a:srgbClr val="F3C910"/>
                </a:solidFill>
              </a:rPr>
              <a:t>Dataset Information</a:t>
            </a:r>
          </a:p>
          <a:p>
            <a:pPr algn="just"/>
            <a:r>
              <a:rPr lang="en-US" dirty="0">
                <a:solidFill>
                  <a:srgbClr val="F3C910"/>
                </a:solidFill>
              </a:rPr>
              <a:t>This dataset include data for the estimation of obesity levels in individuals from the countries of Mexico, Peru and Colombia, based on their eating habits and physical condition. The data contains 17 attributes and 2111 records, the records are labeled with the class variable </a:t>
            </a:r>
            <a:r>
              <a:rPr lang="en-US" dirty="0" err="1">
                <a:solidFill>
                  <a:srgbClr val="F3C910"/>
                </a:solidFill>
              </a:rPr>
              <a:t>NObesity</a:t>
            </a:r>
            <a:r>
              <a:rPr lang="en-US" dirty="0">
                <a:solidFill>
                  <a:srgbClr val="F3C910"/>
                </a:solidFill>
              </a:rPr>
              <a:t> (Obesity Level), that allows classification of the data using the values of Insufficient Weight, Normal Weight, Overweight Level I, Overweight Level II, Obesity Type I, Obesity Type II and Obesity Type III. 77% of the data was generated synthetically using the </a:t>
            </a:r>
            <a:r>
              <a:rPr lang="en-US" dirty="0" err="1">
                <a:solidFill>
                  <a:srgbClr val="F3C910"/>
                </a:solidFill>
              </a:rPr>
              <a:t>Weka</a:t>
            </a:r>
            <a:r>
              <a:rPr lang="en-US" dirty="0">
                <a:solidFill>
                  <a:srgbClr val="F3C910"/>
                </a:solidFill>
              </a:rPr>
              <a:t> tool and the SMOTE filter, 23% of the data was collected directly from users through a web platform.</a:t>
            </a:r>
          </a:p>
        </p:txBody>
      </p:sp>
    </p:spTree>
    <p:extLst>
      <p:ext uri="{BB962C8B-B14F-4D97-AF65-F5344CB8AC3E}">
        <p14:creationId xmlns:p14="http://schemas.microsoft.com/office/powerpoint/2010/main" val="502291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7372" y="1001487"/>
            <a:ext cx="9419770" cy="5355312"/>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rgbClr val="F3C910"/>
                </a:solidFill>
              </a:rPr>
              <a:t>Gender: Feature, Categorical, "Gender"</a:t>
            </a:r>
          </a:p>
          <a:p>
            <a:pPr marL="285750" indent="-285750" algn="just">
              <a:buFont typeface="Arial" panose="020B0604020202020204" pitchFamily="34" charset="0"/>
              <a:buChar char="•"/>
            </a:pPr>
            <a:r>
              <a:rPr lang="en-US" dirty="0">
                <a:solidFill>
                  <a:srgbClr val="F3C910"/>
                </a:solidFill>
              </a:rPr>
              <a:t>Age : Feature, Continuous, "Age"</a:t>
            </a:r>
          </a:p>
          <a:p>
            <a:pPr marL="285750" indent="-285750" algn="just">
              <a:buFont typeface="Arial" panose="020B0604020202020204" pitchFamily="34" charset="0"/>
              <a:buChar char="•"/>
            </a:pPr>
            <a:r>
              <a:rPr lang="en-US" dirty="0">
                <a:solidFill>
                  <a:srgbClr val="F3C910"/>
                </a:solidFill>
              </a:rPr>
              <a:t>Height: Feature, Continuous</a:t>
            </a:r>
          </a:p>
          <a:p>
            <a:pPr marL="285750" indent="-285750" algn="just">
              <a:buFont typeface="Arial" panose="020B0604020202020204" pitchFamily="34" charset="0"/>
              <a:buChar char="•"/>
            </a:pPr>
            <a:r>
              <a:rPr lang="en-US" dirty="0">
                <a:solidFill>
                  <a:srgbClr val="F3C910"/>
                </a:solidFill>
              </a:rPr>
              <a:t>Weight: Feature Continuous</a:t>
            </a:r>
          </a:p>
          <a:p>
            <a:pPr marL="285750" indent="-285750" algn="just">
              <a:buFont typeface="Arial" panose="020B0604020202020204" pitchFamily="34" charset="0"/>
              <a:buChar char="•"/>
            </a:pPr>
            <a:r>
              <a:rPr lang="en-US" dirty="0" err="1">
                <a:solidFill>
                  <a:srgbClr val="F3C910"/>
                </a:solidFill>
              </a:rPr>
              <a:t>family_history_with_overweight</a:t>
            </a:r>
            <a:r>
              <a:rPr lang="en-US" dirty="0">
                <a:solidFill>
                  <a:srgbClr val="F3C910"/>
                </a:solidFill>
              </a:rPr>
              <a:t>: Feature, Binary, " Has a family member suffered or suffers from overweight? "</a:t>
            </a:r>
          </a:p>
          <a:p>
            <a:pPr marL="285750" indent="-285750" algn="just">
              <a:buFont typeface="Arial" panose="020B0604020202020204" pitchFamily="34" charset="0"/>
              <a:buChar char="•"/>
            </a:pPr>
            <a:r>
              <a:rPr lang="en-US" dirty="0">
                <a:solidFill>
                  <a:srgbClr val="F3C910"/>
                </a:solidFill>
              </a:rPr>
              <a:t>FAVC : Feature, Binary, " Do you eat high caloric food frequently? "</a:t>
            </a:r>
          </a:p>
          <a:p>
            <a:pPr marL="285750" indent="-285750" algn="just">
              <a:buFont typeface="Arial" panose="020B0604020202020204" pitchFamily="34" charset="0"/>
              <a:buChar char="•"/>
            </a:pPr>
            <a:r>
              <a:rPr lang="en-US" dirty="0">
                <a:solidFill>
                  <a:srgbClr val="F3C910"/>
                </a:solidFill>
              </a:rPr>
              <a:t>FCVC : Feature, Integer, " Do you usually eat vegetables in your meals? "</a:t>
            </a:r>
          </a:p>
          <a:p>
            <a:pPr marL="285750" indent="-285750" algn="just">
              <a:buFont typeface="Arial" panose="020B0604020202020204" pitchFamily="34" charset="0"/>
              <a:buChar char="•"/>
            </a:pPr>
            <a:r>
              <a:rPr lang="en-US" dirty="0">
                <a:solidFill>
                  <a:srgbClr val="F3C910"/>
                </a:solidFill>
              </a:rPr>
              <a:t>NCP : Feature, Continuous, " How many main meals do you have daily? "</a:t>
            </a:r>
          </a:p>
          <a:p>
            <a:pPr marL="285750" indent="-285750" algn="just">
              <a:buFont typeface="Arial" panose="020B0604020202020204" pitchFamily="34" charset="0"/>
              <a:buChar char="•"/>
            </a:pPr>
            <a:r>
              <a:rPr lang="en-US" dirty="0">
                <a:solidFill>
                  <a:srgbClr val="F3C910"/>
                </a:solidFill>
              </a:rPr>
              <a:t>CAEC : Feature, Categorical, " Do you eat any food between meals? "</a:t>
            </a:r>
          </a:p>
          <a:p>
            <a:pPr marL="285750" indent="-285750" algn="just">
              <a:buFont typeface="Arial" panose="020B0604020202020204" pitchFamily="34" charset="0"/>
              <a:buChar char="•"/>
            </a:pPr>
            <a:r>
              <a:rPr lang="en-US" dirty="0">
                <a:solidFill>
                  <a:srgbClr val="F3C910"/>
                </a:solidFill>
              </a:rPr>
              <a:t>SMOKE : Feature, Binary, " Do you smoke? "</a:t>
            </a:r>
          </a:p>
          <a:p>
            <a:pPr marL="285750" indent="-285750" algn="just">
              <a:buFont typeface="Arial" panose="020B0604020202020204" pitchFamily="34" charset="0"/>
              <a:buChar char="•"/>
            </a:pPr>
            <a:r>
              <a:rPr lang="en-US" dirty="0">
                <a:solidFill>
                  <a:srgbClr val="F3C910"/>
                </a:solidFill>
              </a:rPr>
              <a:t>CH2O: Feature, Continuous, " How much water do you drink daily? "</a:t>
            </a:r>
          </a:p>
          <a:p>
            <a:pPr marL="285750" indent="-285750" algn="just">
              <a:buFont typeface="Arial" panose="020B0604020202020204" pitchFamily="34" charset="0"/>
              <a:buChar char="•"/>
            </a:pPr>
            <a:r>
              <a:rPr lang="en-US" dirty="0">
                <a:solidFill>
                  <a:srgbClr val="F3C910"/>
                </a:solidFill>
              </a:rPr>
              <a:t>SCC: Feature, Binary, " Do you monitor the calories you eat daily? "</a:t>
            </a:r>
          </a:p>
          <a:p>
            <a:pPr marL="285750" indent="-285750" algn="just">
              <a:buFont typeface="Arial" panose="020B0604020202020204" pitchFamily="34" charset="0"/>
              <a:buChar char="•"/>
            </a:pPr>
            <a:r>
              <a:rPr lang="en-US" dirty="0">
                <a:solidFill>
                  <a:srgbClr val="F3C910"/>
                </a:solidFill>
              </a:rPr>
              <a:t>FAF: Feature, Continuous, " How often do you have physical activity? "</a:t>
            </a:r>
          </a:p>
          <a:p>
            <a:pPr marL="285750" indent="-285750" algn="just">
              <a:buFont typeface="Arial" panose="020B0604020202020204" pitchFamily="34" charset="0"/>
              <a:buChar char="•"/>
            </a:pPr>
            <a:r>
              <a:rPr lang="en-US" dirty="0">
                <a:solidFill>
                  <a:srgbClr val="F3C910"/>
                </a:solidFill>
              </a:rPr>
              <a:t>TUE : Feature, Integer, " How much time do you use technological devices such as cell phone, videogames, television, computer and others? "</a:t>
            </a:r>
          </a:p>
          <a:p>
            <a:pPr marL="285750" indent="-285750" algn="just">
              <a:buFont typeface="Arial" panose="020B0604020202020204" pitchFamily="34" charset="0"/>
              <a:buChar char="•"/>
            </a:pPr>
            <a:r>
              <a:rPr lang="en-US" dirty="0">
                <a:solidFill>
                  <a:srgbClr val="F3C910"/>
                </a:solidFill>
              </a:rPr>
              <a:t>CALC : Feature, Categorical, " How often do you drink alcohol? "</a:t>
            </a:r>
          </a:p>
          <a:p>
            <a:pPr marL="285750" indent="-285750" algn="just">
              <a:buFont typeface="Arial" panose="020B0604020202020204" pitchFamily="34" charset="0"/>
              <a:buChar char="•"/>
            </a:pPr>
            <a:r>
              <a:rPr lang="en-US" dirty="0">
                <a:solidFill>
                  <a:srgbClr val="F3C910"/>
                </a:solidFill>
              </a:rPr>
              <a:t>MTRANS : Feature, Categorical, " Which transportation do you usually use? "</a:t>
            </a:r>
          </a:p>
          <a:p>
            <a:pPr marL="285750" indent="-285750" algn="just">
              <a:buFont typeface="Arial" panose="020B0604020202020204" pitchFamily="34" charset="0"/>
              <a:buChar char="•"/>
            </a:pPr>
            <a:r>
              <a:rPr lang="en-US" dirty="0" err="1">
                <a:solidFill>
                  <a:srgbClr val="F3C910"/>
                </a:solidFill>
              </a:rPr>
              <a:t>NObeyesdad</a:t>
            </a:r>
            <a:r>
              <a:rPr lang="en-US" dirty="0">
                <a:solidFill>
                  <a:srgbClr val="F3C910"/>
                </a:solidFill>
              </a:rPr>
              <a:t> : Target, Categorical, "Obesity level"</a:t>
            </a:r>
          </a:p>
        </p:txBody>
      </p:sp>
    </p:spTree>
    <p:extLst>
      <p:ext uri="{BB962C8B-B14F-4D97-AF65-F5344CB8AC3E}">
        <p14:creationId xmlns:p14="http://schemas.microsoft.com/office/powerpoint/2010/main" val="557546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2844800" y="2315420"/>
            <a:ext cx="5369877" cy="769441"/>
          </a:xfrm>
          <a:prstGeom prst="rect">
            <a:avLst/>
          </a:prstGeom>
        </p:spPr>
        <p:txBody>
          <a:bodyPr wrap="square">
            <a:spAutoFit/>
          </a:bodyPr>
          <a:lstStyle/>
          <a:p>
            <a:r>
              <a:rPr lang="en-US" sz="4400" dirty="0" smtClean="0">
                <a:solidFill>
                  <a:srgbClr val="F3C910"/>
                </a:solidFill>
                <a:latin typeface="Segoe UI Light" charset="0"/>
                <a:ea typeface="Segoe UI Light" charset="0"/>
                <a:cs typeface="Segoe UI Light" charset="0"/>
              </a:rPr>
              <a:t>POWER BI ANALYSIS</a:t>
            </a:r>
            <a:endParaRPr lang="en-US" sz="4400" dirty="0"/>
          </a:p>
        </p:txBody>
      </p:sp>
    </p:spTree>
    <p:extLst>
      <p:ext uri="{BB962C8B-B14F-4D97-AF65-F5344CB8AC3E}">
        <p14:creationId xmlns:p14="http://schemas.microsoft.com/office/powerpoint/2010/main" val="29662910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title="This slide contains the following visuals: clusteredColumnChart ,donutChart ,clusteredColumnChart ,clusteredColumnChart ,scatterChart ,clusteredColumnChart. Please refer to the notes on this slide for details">
            <a:hlinkClick r:id="rId3"/>
          </p:cNvPr>
          <p:cNvPicPr>
            <a:picLocks noChangeAspect="1"/>
          </p:cNvPicPr>
          <p:nvPr/>
        </p:nvPicPr>
        <p:blipFill>
          <a:blip r:embed="rId4"/>
          <a:stretch>
            <a:fillRect/>
          </a:stretch>
        </p:blipFill>
        <p:spPr>
          <a:xfrm>
            <a:off x="0" y="97971"/>
            <a:ext cx="11771086" cy="6858000"/>
          </a:xfrm>
          <a:prstGeom prst="rect">
            <a:avLst/>
          </a:prstGeom>
          <a:noFill/>
        </p:spPr>
      </p:pic>
      <p:sp>
        <p:nvSpPr>
          <p:cNvPr id="4" name="Title" hidden="1"/>
          <p:cNvSpPr>
            <a:spLocks noGrp="1"/>
          </p:cNvSpPr>
          <p:nvPr>
            <p:ph type="title"/>
          </p:nvPr>
        </p:nvSpPr>
        <p:spPr/>
        <p:txBody>
          <a:bodyPr/>
          <a:lstStyle/>
          <a:p>
            <a:r>
              <a:t>Gender Vs Others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title="This slide contains the following visuals: scatterChart ,scatterChart ,scatterChart ,scatterChart ,textbox ,tableEx. Please refer to the notes on this slide for details">
            <a:hlinkClick r:id="rId3"/>
          </p:cNvPr>
          <p:cNvPicPr>
            <a:picLocks noChangeAspect="1"/>
          </p:cNvPicPr>
          <p:nvPr/>
        </p:nvPicPr>
        <p:blipFill>
          <a:blip r:embed="rId4"/>
          <a:stretch>
            <a:fillRect/>
          </a:stretch>
        </p:blipFill>
        <p:spPr>
          <a:xfrm>
            <a:off x="333828" y="0"/>
            <a:ext cx="11858171" cy="6858000"/>
          </a:xfrm>
          <a:prstGeom prst="rect">
            <a:avLst/>
          </a:prstGeom>
          <a:noFill/>
        </p:spPr>
      </p:pic>
      <p:sp>
        <p:nvSpPr>
          <p:cNvPr id="4" name="Title" hidden="1"/>
          <p:cNvSpPr>
            <a:spLocks noGrp="1"/>
          </p:cNvSpPr>
          <p:nvPr>
            <p:ph type="title"/>
          </p:nvPr>
        </p:nvSpPr>
        <p:spPr/>
        <p:txBody>
          <a:bodyPr/>
          <a:lstStyle/>
          <a:p>
            <a:r>
              <a:t>Weight Vs Others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title="This slide contains the following visuals: clusteredColumnChart. Please refer to the notes on this slide for details">
            <a:hlinkClick r:id="rId3"/>
          </p:cNvPr>
          <p:cNvPicPr>
            <a:picLocks noChangeAspect="1"/>
          </p:cNvPicPr>
          <p:nvPr/>
        </p:nvPicPr>
        <p:blipFill>
          <a:blip r:embed="rId4"/>
          <a:stretch>
            <a:fillRect/>
          </a:stretch>
        </p:blipFill>
        <p:spPr>
          <a:xfrm>
            <a:off x="-14038716" y="-7496629"/>
            <a:ext cx="23893915" cy="13632027"/>
          </a:xfrm>
          <a:prstGeom prst="rect">
            <a:avLst/>
          </a:prstGeom>
          <a:noFill/>
        </p:spPr>
      </p:pic>
      <p:sp>
        <p:nvSpPr>
          <p:cNvPr id="4" name="Title" hidden="1"/>
          <p:cNvSpPr>
            <a:spLocks noGrp="1"/>
          </p:cNvSpPr>
          <p:nvPr>
            <p:ph type="title"/>
          </p:nvPr>
        </p:nvSpPr>
        <p:spPr/>
        <p:txBody>
          <a:bodyPr/>
          <a:lstStyle/>
          <a:p>
            <a:r>
              <a:t>Dashboard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2844800" y="2315420"/>
            <a:ext cx="5369877" cy="769441"/>
          </a:xfrm>
          <a:prstGeom prst="rect">
            <a:avLst/>
          </a:prstGeom>
        </p:spPr>
        <p:txBody>
          <a:bodyPr wrap="square">
            <a:spAutoFit/>
          </a:bodyPr>
          <a:lstStyle/>
          <a:p>
            <a:r>
              <a:rPr lang="en-US" sz="4400" dirty="0" smtClean="0">
                <a:solidFill>
                  <a:srgbClr val="F3C910"/>
                </a:solidFill>
                <a:latin typeface="Segoe UI Light" charset="0"/>
                <a:ea typeface="Segoe UI Light" charset="0"/>
                <a:cs typeface="Segoe UI Light" charset="0"/>
              </a:rPr>
              <a:t>PYTHON ANALYSIS</a:t>
            </a:r>
            <a:endParaRPr lang="en-US" sz="4400" dirty="0"/>
          </a:p>
        </p:txBody>
      </p:sp>
    </p:spTree>
    <p:extLst>
      <p:ext uri="{BB962C8B-B14F-4D97-AF65-F5344CB8AC3E}">
        <p14:creationId xmlns:p14="http://schemas.microsoft.com/office/powerpoint/2010/main" val="1507398484"/>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125</TotalTime>
  <Words>860</Words>
  <Application>Microsoft Office PowerPoint</Application>
  <PresentationFormat>Widescreen</PresentationFormat>
  <Paragraphs>116</Paragraphs>
  <Slides>25</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 Unicode MS</vt:lpstr>
      <vt:lpstr>Algerian</vt:lpstr>
      <vt:lpstr>Arial</vt:lpstr>
      <vt:lpstr>Arial Narrow</vt:lpstr>
      <vt:lpstr>Calibri</vt:lpstr>
      <vt:lpstr>Calibri Light</vt:lpstr>
      <vt:lpstr>Segoe UI</vt:lpstr>
      <vt:lpstr>Segoe UI Light</vt:lpstr>
      <vt:lpstr>Segoe UI Semibold</vt:lpstr>
      <vt:lpstr>Custom Design</vt:lpstr>
      <vt:lpstr>Obesity Data Analysis </vt:lpstr>
      <vt:lpstr>PowerPoint Presentation</vt:lpstr>
      <vt:lpstr>PowerPoint Presentation</vt:lpstr>
      <vt:lpstr>PowerPoint Presentation</vt:lpstr>
      <vt:lpstr>PowerPoint Presentation</vt:lpstr>
      <vt:lpstr>Gender Vs Others</vt:lpstr>
      <vt:lpstr>Weight Vs Others</vt:lpstr>
      <vt:lpstr>Dashboard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Windows User</cp:lastModifiedBy>
  <cp:revision>19</cp:revision>
  <dcterms:created xsi:type="dcterms:W3CDTF">2016-09-04T11:54:55Z</dcterms:created>
  <dcterms:modified xsi:type="dcterms:W3CDTF">2024-06-09T21:51:21Z</dcterms:modified>
</cp:coreProperties>
</file>