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aitree"/>
      <p:regular r:id="rId23"/>
      <p:bold r:id="rId24"/>
    </p:embeddedFont>
    <p:embeddedFont>
      <p:font typeface="Inter Light"/>
      <p:regular r:id="rId25"/>
      <p:bold r:id="rId26"/>
    </p:embeddedFont>
    <p:embeddedFont>
      <p:font typeface="Inter"/>
      <p:regular r:id="rId27"/>
      <p:bold r:id="rId28"/>
    </p:embeddedFont>
    <p:embeddedFont>
      <p:font typeface="PT Sans Narrow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aitree-bold.fntdata"/><Relationship Id="rId23" Type="http://schemas.openxmlformats.org/officeDocument/2006/relationships/font" Target="fonts/Maitre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Light-bold.fntdata"/><Relationship Id="rId25" Type="http://schemas.openxmlformats.org/officeDocument/2006/relationships/font" Target="fonts/InterLight-regular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e8693ae95_2_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0e8693ae95_2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40f414b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40f414b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e8a8a7c1b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10e8a8a7c1b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0e8a8a7c1b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e8693ae95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0e8693ae95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e8a8a7c1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e8a8a7c1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8c20b21e9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18c20b21e9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8c20b21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18c20b21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0e8693ae95_2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10e8693ae95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8c20b21e9_0_1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18c20b21e9_0_1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8c20b21e9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18c20b21e9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8c20b21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118c20b21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8c20b21e9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18c20b21e9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18c20b21e9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e8693ae95_2_1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0e8693ae95_2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40f414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40f414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40f414b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40f414b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140f414b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140f414b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5.png"/><Relationship Id="rId3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87303" y="3368562"/>
            <a:ext cx="27693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3175874" y="3773944"/>
            <a:ext cx="27693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030A0"/>
              </a:buClr>
              <a:buSzPts val="1200"/>
              <a:buNone/>
              <a:defRPr sz="1200">
                <a:solidFill>
                  <a:srgbClr val="7030A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1988821" y="1984154"/>
            <a:ext cx="5143500" cy="7191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Inter"/>
              <a:buNone/>
              <a:defRPr sz="3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935501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3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1">
  <p:cSld name="Agenda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936523" y="1884478"/>
            <a:ext cx="2457754" cy="756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Inter"/>
              <a:buNone/>
              <a:defRPr sz="41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296966" y="616744"/>
            <a:ext cx="4114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296966" y="1426369"/>
            <a:ext cx="4114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3" type="body"/>
          </p:nvPr>
        </p:nvSpPr>
        <p:spPr>
          <a:xfrm>
            <a:off x="4296966" y="2235994"/>
            <a:ext cx="4114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4" type="body"/>
          </p:nvPr>
        </p:nvSpPr>
        <p:spPr>
          <a:xfrm>
            <a:off x="4296966" y="3045619"/>
            <a:ext cx="4114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5" type="body"/>
          </p:nvPr>
        </p:nvSpPr>
        <p:spPr>
          <a:xfrm>
            <a:off x="4296966" y="3855244"/>
            <a:ext cx="41148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6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7" type="body"/>
          </p:nvPr>
        </p:nvSpPr>
        <p:spPr>
          <a:xfrm>
            <a:off x="937022" y="2640806"/>
            <a:ext cx="2457450" cy="3309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0319F"/>
              </a:buClr>
              <a:buSzPts val="1800"/>
              <a:buNone/>
              <a:defRPr sz="1800">
                <a:solidFill>
                  <a:srgbClr val="50319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628650" y="196990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3">
  <p:cSld name="Blank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628650" y="196990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2">
  <p:cSld name="Agenda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2500131" y="467734"/>
            <a:ext cx="4123481" cy="3794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1814945" y="1197980"/>
            <a:ext cx="6172943" cy="6812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hape, circle&#10;&#10;Description automatically generated"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112" y="1197979"/>
            <a:ext cx="357219" cy="35721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1199562" y="1240604"/>
            <a:ext cx="270319" cy="271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hape, circle&#10;&#10;Description automatically generated"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112" y="1879207"/>
            <a:ext cx="357219" cy="35721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3" type="body"/>
          </p:nvPr>
        </p:nvSpPr>
        <p:spPr>
          <a:xfrm>
            <a:off x="1199562" y="1921832"/>
            <a:ext cx="270319" cy="271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hape, circle&#10;&#10;Description automatically generated"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112" y="2560435"/>
            <a:ext cx="357219" cy="35721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4" type="body"/>
          </p:nvPr>
        </p:nvSpPr>
        <p:spPr>
          <a:xfrm>
            <a:off x="1199562" y="2603060"/>
            <a:ext cx="270319" cy="271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hape, circle&#10;&#10;Description automatically generated" id="101" name="Google Shape;10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112" y="3241663"/>
            <a:ext cx="357219" cy="3572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5" type="body"/>
          </p:nvPr>
        </p:nvSpPr>
        <p:spPr>
          <a:xfrm>
            <a:off x="1199562" y="3284288"/>
            <a:ext cx="270319" cy="271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descr="Shape, circle&#10;&#10;Description automatically generated"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112" y="3922891"/>
            <a:ext cx="357219" cy="3572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6" type="body"/>
          </p:nvPr>
        </p:nvSpPr>
        <p:spPr>
          <a:xfrm>
            <a:off x="1199562" y="3962080"/>
            <a:ext cx="270319" cy="271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7" type="body"/>
          </p:nvPr>
        </p:nvSpPr>
        <p:spPr>
          <a:xfrm>
            <a:off x="1814945" y="1895812"/>
            <a:ext cx="6172943" cy="6812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8" type="body"/>
          </p:nvPr>
        </p:nvSpPr>
        <p:spPr>
          <a:xfrm>
            <a:off x="1814945" y="2593644"/>
            <a:ext cx="6172943" cy="6812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9" type="body"/>
          </p:nvPr>
        </p:nvSpPr>
        <p:spPr>
          <a:xfrm>
            <a:off x="1814945" y="3291476"/>
            <a:ext cx="6172943" cy="6812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3" type="body"/>
          </p:nvPr>
        </p:nvSpPr>
        <p:spPr>
          <a:xfrm>
            <a:off x="1814945" y="3989309"/>
            <a:ext cx="6172943" cy="6812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4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Purple] Content 1">
  <p:cSld name="[Purple]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 with medium confidence"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12" y="346142"/>
            <a:ext cx="8238281" cy="44211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>
            <p:ph type="ctrTitle"/>
          </p:nvPr>
        </p:nvSpPr>
        <p:spPr>
          <a:xfrm>
            <a:off x="2500131" y="467734"/>
            <a:ext cx="4123481" cy="3794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18522" y="1197979"/>
            <a:ext cx="7886700" cy="3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[Teal] Content">
  <p:cSld name="1_[Teal]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 with low confidence" id="119" name="Google Shape;1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23" y="347240"/>
            <a:ext cx="8236954" cy="442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>
            <p:ph type="ctrTitle"/>
          </p:nvPr>
        </p:nvSpPr>
        <p:spPr>
          <a:xfrm>
            <a:off x="2500131" y="467734"/>
            <a:ext cx="4123481" cy="3794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618522" y="1197979"/>
            <a:ext cx="7886700" cy="3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Purple] Content 2">
  <p:cSld name="[Purple]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ctrTitle"/>
          </p:nvPr>
        </p:nvSpPr>
        <p:spPr>
          <a:xfrm>
            <a:off x="2500131" y="224385"/>
            <a:ext cx="4123481" cy="3794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18522" y="1197979"/>
            <a:ext cx="7886700" cy="3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Teal] Content 1">
  <p:cSld name="[Teal]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2500131" y="224385"/>
            <a:ext cx="4123481" cy="37941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618522" y="1197979"/>
            <a:ext cx="7886700" cy="3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32385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2385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32385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2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Purple] Two Content 1">
  <p:cSld name="[Purple] Two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 with medium confidence"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12" y="346142"/>
            <a:ext cx="8238281" cy="4421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type="title"/>
          </p:nvPr>
        </p:nvSpPr>
        <p:spPr>
          <a:xfrm>
            <a:off x="2453833" y="435603"/>
            <a:ext cx="4236334" cy="441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628651" y="122443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429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629151" y="122443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429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48" name="Google Shape;148;p24"/>
          <p:cNvSpPr txBox="1"/>
          <p:nvPr>
            <p:ph idx="3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Teal] Two Content 1">
  <p:cSld name="[Teal] Two Cont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 with low confidence"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23" y="347240"/>
            <a:ext cx="8236954" cy="442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2453833" y="435603"/>
            <a:ext cx="4236334" cy="441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28651" y="122443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429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629151" y="122443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429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idx="3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Purple] Two Content 2">
  <p:cSld name="[Purple] Two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2510984" y="213602"/>
            <a:ext cx="4236334" cy="441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628651" y="122443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429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4629151" y="122443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429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65" name="Google Shape;165;p26"/>
          <p:cNvSpPr txBox="1"/>
          <p:nvPr>
            <p:ph idx="3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[Teal] Two Content 2">
  <p:cSld name="[Teal] Two Content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2510984" y="213602"/>
            <a:ext cx="4236334" cy="441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sz="23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628651" y="122443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429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2" type="body"/>
          </p:nvPr>
        </p:nvSpPr>
        <p:spPr>
          <a:xfrm>
            <a:off x="4629151" y="122443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429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32385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indent="-3175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175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73" name="Google Shape;173;p27"/>
          <p:cNvSpPr txBox="1"/>
          <p:nvPr>
            <p:ph idx="3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28650" y="196990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5247791" y="4764405"/>
            <a:ext cx="342876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070"/>
              </a:buClr>
              <a:buSzPts val="1200"/>
              <a:buNone/>
              <a:defRPr sz="1200">
                <a:solidFill>
                  <a:srgbClr val="757070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noFill/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-75" y="4900000"/>
            <a:ext cx="9144000" cy="243600"/>
          </a:xfrm>
          <a:prstGeom prst="rect">
            <a:avLst/>
          </a:prstGeom>
          <a:solidFill>
            <a:srgbClr val="5217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C0427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rgbClr val="9C0427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7" y="48156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hyperlink" Target="https://colab.research.google.com/drive/1MiweMkpOlum2PZrQraNbMD8gIyuv02R_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nRFWk0W08_2jCQk3GypznvlsWE0YiipG?usp=sharing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hyperlink" Target="https://colab.research.google.com/drive/1iOylkO475Ki1C1Lf4RNbvpx05tNYqmjP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ication&#10;&#10;Description automatically generated with low confidence"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197" y="1537796"/>
            <a:ext cx="5497385" cy="143293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2707653" y="3290300"/>
            <a:ext cx="376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h"/>
              <a:t>Peerat Limkonchotiwat</a:t>
            </a:r>
            <a:endParaRPr/>
          </a:p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3193763" y="3684493"/>
            <a:ext cx="276939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200"/>
              <a:buNone/>
            </a:pPr>
            <a:r>
              <a:rPr lang="th"/>
              <a:t>PhD student at VISTEC, Thailand</a:t>
            </a:r>
            <a:endParaRPr/>
          </a:p>
        </p:txBody>
      </p:sp>
      <p:sp>
        <p:nvSpPr>
          <p:cNvPr id="192" name="Google Shape;192;p30"/>
          <p:cNvSpPr txBox="1"/>
          <p:nvPr>
            <p:ph type="ctrTitle"/>
          </p:nvPr>
        </p:nvSpPr>
        <p:spPr>
          <a:xfrm>
            <a:off x="1841250" y="1939775"/>
            <a:ext cx="54975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300"/>
              <a:buFont typeface="Inter"/>
              <a:buNone/>
            </a:pPr>
            <a:r>
              <a:rPr lang="th">
                <a:solidFill>
                  <a:srgbClr val="0C0C0C"/>
                </a:solidFill>
              </a:rPr>
              <a:t>การเทรนโมเดลบน Hugging Face พาร์ท 1</a:t>
            </a:r>
            <a:endParaRPr>
              <a:solidFill>
                <a:srgbClr val="0C0C0C"/>
              </a:solidFill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9286" y="4563645"/>
            <a:ext cx="907467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7163" y="4444586"/>
            <a:ext cx="908615" cy="41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ctrTitle"/>
          </p:nvPr>
        </p:nvSpPr>
        <p:spPr>
          <a:xfrm>
            <a:off x="2500131" y="467734"/>
            <a:ext cx="4123500" cy="37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โมเดลที่มีในปัจจุบัน</a:t>
            </a:r>
            <a:endParaRPr/>
          </a:p>
        </p:txBody>
      </p:sp>
      <p:sp>
        <p:nvSpPr>
          <p:cNvPr id="272" name="Google Shape;272;p39"/>
          <p:cNvSpPr txBox="1"/>
          <p:nvPr>
            <p:ph idx="2" type="body"/>
          </p:nvPr>
        </p:nvSpPr>
        <p:spPr>
          <a:xfrm>
            <a:off x="5247791" y="4764405"/>
            <a:ext cx="3428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https://huggingface.co/course/chapter1/4?fw=pt</a:t>
            </a:r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738" y="1511074"/>
            <a:ext cx="6974275" cy="16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/>
          <p:nvPr/>
        </p:nvSpPr>
        <p:spPr>
          <a:xfrm>
            <a:off x="2230582" y="332509"/>
            <a:ext cx="4682700" cy="630300"/>
          </a:xfrm>
          <a:prstGeom prst="roundRect">
            <a:avLst>
              <a:gd fmla="val 16667" name="adj"/>
            </a:avLst>
          </a:prstGeom>
          <a:solidFill>
            <a:srgbClr val="BFACED"/>
          </a:solidFill>
          <a:ln cap="flat" cmpd="sng" w="41275">
            <a:solidFill>
              <a:srgbClr val="918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 txBox="1"/>
          <p:nvPr/>
        </p:nvSpPr>
        <p:spPr>
          <a:xfrm>
            <a:off x="2500131" y="467734"/>
            <a:ext cx="4123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</a:pPr>
            <a:r>
              <a:rPr lang="th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วิธีการเทรน</a:t>
            </a:r>
            <a:endParaRPr sz="1100"/>
          </a:p>
        </p:txBody>
      </p:sp>
      <p:sp>
        <p:nvSpPr>
          <p:cNvPr id="281" name="Google Shape;281;p40"/>
          <p:cNvSpPr txBox="1"/>
          <p:nvPr/>
        </p:nvSpPr>
        <p:spPr>
          <a:xfrm>
            <a:off x="618525" y="1197973"/>
            <a:ext cx="78867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Char char="●"/>
            </a:pPr>
            <a:r>
              <a:rPr lang="th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Hugging Face library มี trainer API ไว้ให้แล้ว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Char char="○"/>
            </a:pPr>
            <a:r>
              <a:rPr lang="th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แค่เขียน Trainer.train() =&gt; ก็รันได้เลย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Char char="○"/>
            </a:pPr>
            <a:r>
              <a:rPr lang="th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ไม่ต้องเขียน hand-craft loop เหมือน PyTorch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Inter"/>
              <a:buChar char="○"/>
            </a:pPr>
            <a:r>
              <a:rPr lang="th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แต่ก็ยังสามารถเขียนแบบ PyTorch ทั่วไปได้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195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00"/>
              <a:buFont typeface="Inter"/>
              <a:buChar char="●"/>
            </a:pPr>
            <a:r>
              <a:rPr lang="th" sz="2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ใช้งานได้กับทุกโมเดลบน Hugging Face </a:t>
            </a:r>
            <a:endParaRPr sz="2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2" name="Google Shape;282;p40"/>
          <p:cNvGrpSpPr/>
          <p:nvPr/>
        </p:nvGrpSpPr>
        <p:grpSpPr>
          <a:xfrm>
            <a:off x="6002264" y="4646840"/>
            <a:ext cx="1670386" cy="364671"/>
            <a:chOff x="8003019" y="6195787"/>
            <a:chExt cx="2227181" cy="486228"/>
          </a:xfrm>
        </p:grpSpPr>
        <p:pic>
          <p:nvPicPr>
            <p:cNvPr id="283" name="Google Shape;283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03019" y="6316255"/>
              <a:ext cx="967964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20626" y="6195787"/>
              <a:ext cx="1009574" cy="457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40"/>
          <p:cNvSpPr txBox="1"/>
          <p:nvPr/>
        </p:nvSpPr>
        <p:spPr>
          <a:xfrm>
            <a:off x="628650" y="324050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Let’s code!</a:t>
            </a:r>
            <a:endParaRPr sz="3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628650" y="196990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</a:pPr>
            <a:r>
              <a:rPr lang="th"/>
              <a:t>Topic 3: เทรนข้อมูลแบบไม่พึ่งเฉลย</a:t>
            </a:r>
            <a:endParaRPr/>
          </a:p>
        </p:txBody>
      </p:sp>
      <p:grpSp>
        <p:nvGrpSpPr>
          <p:cNvPr id="291" name="Google Shape;291;p41"/>
          <p:cNvGrpSpPr/>
          <p:nvPr/>
        </p:nvGrpSpPr>
        <p:grpSpPr>
          <a:xfrm>
            <a:off x="6002264" y="4646840"/>
            <a:ext cx="1670386" cy="364671"/>
            <a:chOff x="8003019" y="6195787"/>
            <a:chExt cx="2227181" cy="486228"/>
          </a:xfrm>
        </p:grpSpPr>
        <p:pic>
          <p:nvPicPr>
            <p:cNvPr id="292" name="Google Shape;292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03019" y="6316255"/>
              <a:ext cx="967964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20626" y="6195787"/>
              <a:ext cx="1009574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type="ctrTitle"/>
          </p:nvPr>
        </p:nvSpPr>
        <p:spPr>
          <a:xfrm>
            <a:off x="2500131" y="467734"/>
            <a:ext cx="4123500" cy="37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h" sz="1870"/>
              <a:t>เทรนแบบไม่ใช้เฉลย?</a:t>
            </a:r>
            <a:endParaRPr sz="1870"/>
          </a:p>
        </p:txBody>
      </p:sp>
      <p:sp>
        <p:nvSpPr>
          <p:cNvPr id="299" name="Google Shape;299;p42"/>
          <p:cNvSpPr txBox="1"/>
          <p:nvPr/>
        </p:nvSpPr>
        <p:spPr>
          <a:xfrm>
            <a:off x="618525" y="371275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" sz="3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Let’s code!</a:t>
            </a:r>
            <a:endParaRPr sz="3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0" name="Google Shape;30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325" y="1498197"/>
            <a:ext cx="6825349" cy="21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3676" y="1195201"/>
            <a:ext cx="6976653" cy="27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2"/>
          <p:cNvSpPr txBox="1"/>
          <p:nvPr>
            <p:ph idx="2" type="body"/>
          </p:nvPr>
        </p:nvSpPr>
        <p:spPr>
          <a:xfrm>
            <a:off x="76190" y="4830155"/>
            <a:ext cx="3428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BERT: Pre-training of Deep Bidirectional Transformers for Language Understanding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/>
          <p:nvPr>
            <p:ph type="title"/>
          </p:nvPr>
        </p:nvSpPr>
        <p:spPr>
          <a:xfrm>
            <a:off x="628650" y="196990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</a:pPr>
            <a:r>
              <a:rPr lang="th"/>
              <a:t>Topic 4: โมเดล NLP ที่ดีที่สุด?!</a:t>
            </a:r>
            <a:endParaRPr/>
          </a:p>
        </p:txBody>
      </p:sp>
      <p:grpSp>
        <p:nvGrpSpPr>
          <p:cNvPr id="308" name="Google Shape;308;p43"/>
          <p:cNvGrpSpPr/>
          <p:nvPr/>
        </p:nvGrpSpPr>
        <p:grpSpPr>
          <a:xfrm>
            <a:off x="6002264" y="4646840"/>
            <a:ext cx="1670386" cy="364671"/>
            <a:chOff x="8003019" y="6195787"/>
            <a:chExt cx="2227181" cy="486228"/>
          </a:xfrm>
        </p:grpSpPr>
        <p:pic>
          <p:nvPicPr>
            <p:cNvPr id="309" name="Google Shape;309;p4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03019" y="6316255"/>
              <a:ext cx="967964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4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20626" y="6195787"/>
              <a:ext cx="1009574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type="ctrTitle"/>
          </p:nvPr>
        </p:nvSpPr>
        <p:spPr>
          <a:xfrm>
            <a:off x="2500131" y="224385"/>
            <a:ext cx="4123500" cy="37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h" sz="1870"/>
              <a:t>GPT-3 !!</a:t>
            </a:r>
            <a:endParaRPr sz="1870"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00" y="1368100"/>
            <a:ext cx="3807276" cy="28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125" y="1482400"/>
            <a:ext cx="4838516" cy="24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>
            <p:ph idx="2" type="body"/>
          </p:nvPr>
        </p:nvSpPr>
        <p:spPr>
          <a:xfrm>
            <a:off x="5247791" y="4764405"/>
            <a:ext cx="3428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628650" y="196990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319F"/>
              </a:buClr>
              <a:buSzPts val="3600"/>
              <a:buFont typeface="Inter"/>
              <a:buNone/>
            </a:pPr>
            <a:r>
              <a:rPr lang="th" sz="3600">
                <a:solidFill>
                  <a:srgbClr val="50319F"/>
                </a:solidFill>
              </a:rPr>
              <a:t>THANK YOU</a:t>
            </a:r>
            <a:endParaRPr/>
          </a:p>
        </p:txBody>
      </p:sp>
      <p:pic>
        <p:nvPicPr>
          <p:cNvPr id="324" name="Google Shape;32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9286" y="4552760"/>
            <a:ext cx="907467" cy="34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27163" y="4433701"/>
            <a:ext cx="908615" cy="411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936523" y="1884479"/>
            <a:ext cx="2457900" cy="75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Inter"/>
              <a:buNone/>
            </a:pPr>
            <a:r>
              <a:rPr lang="th" sz="4000">
                <a:latin typeface="Maitree"/>
                <a:ea typeface="Maitree"/>
                <a:cs typeface="Maitree"/>
                <a:sym typeface="Maitree"/>
              </a:rPr>
              <a:t>สารบัญ</a:t>
            </a:r>
            <a:endParaRPr sz="3900">
              <a:latin typeface="Maitree"/>
              <a:ea typeface="Maitree"/>
              <a:cs typeface="Maitree"/>
              <a:sym typeface="Maitree"/>
            </a:endParaRPr>
          </a:p>
        </p:txBody>
      </p:sp>
      <p:sp>
        <p:nvSpPr>
          <p:cNvPr id="200" name="Google Shape;200;p31"/>
          <p:cNvSpPr txBox="1"/>
          <p:nvPr>
            <p:ph idx="7" type="body"/>
          </p:nvPr>
        </p:nvSpPr>
        <p:spPr>
          <a:xfrm>
            <a:off x="936672" y="2655331"/>
            <a:ext cx="2457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319F"/>
              </a:buClr>
              <a:buSzPts val="1665"/>
              <a:buNone/>
            </a:pPr>
            <a:r>
              <a:rPr lang="th" sz="1600"/>
              <a:t>เราจะเรียนอะไรกันในบทนี้</a:t>
            </a:r>
            <a:endParaRPr sz="16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068366" y="1035845"/>
            <a:ext cx="4114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139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th">
                <a:solidFill>
                  <a:srgbClr val="50319F"/>
                </a:solidFill>
                <a:latin typeface="Inter Light"/>
                <a:ea typeface="Inter Light"/>
                <a:cs typeface="Inter Light"/>
                <a:sym typeface="Inter Light"/>
              </a:rPr>
              <a:t>อะไรคือ HuggingFace?</a:t>
            </a:r>
            <a:endParaRPr>
              <a:solidFill>
                <a:srgbClr val="50319F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02" name="Google Shape;202;p31"/>
          <p:cNvSpPr txBox="1"/>
          <p:nvPr>
            <p:ph idx="2" type="body"/>
          </p:nvPr>
        </p:nvSpPr>
        <p:spPr>
          <a:xfrm>
            <a:off x="4068366" y="1845470"/>
            <a:ext cx="4114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81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th">
                <a:solidFill>
                  <a:srgbClr val="50319F"/>
                </a:solidFill>
                <a:latin typeface="Inter Light"/>
                <a:ea typeface="Inter Light"/>
                <a:cs typeface="Inter Light"/>
                <a:sym typeface="Inter Light"/>
              </a:rPr>
              <a:t>ทดลองใช้ HuggingFace กับการจำแนกข้อความ</a:t>
            </a:r>
            <a:endParaRPr>
              <a:solidFill>
                <a:srgbClr val="50319F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03" name="Google Shape;203;p31"/>
          <p:cNvSpPr txBox="1"/>
          <p:nvPr>
            <p:ph idx="3" type="body"/>
          </p:nvPr>
        </p:nvSpPr>
        <p:spPr>
          <a:xfrm>
            <a:off x="4068366" y="2655095"/>
            <a:ext cx="4114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th">
                <a:solidFill>
                  <a:srgbClr val="50319F"/>
                </a:solidFill>
                <a:latin typeface="Inter Light"/>
                <a:ea typeface="Inter Light"/>
                <a:cs typeface="Inter Light"/>
                <a:sym typeface="Inter Light"/>
              </a:rPr>
              <a:t>ทำนายคำที่หายไปด้วย BERT </a:t>
            </a:r>
            <a:endParaRPr>
              <a:solidFill>
                <a:srgbClr val="50319F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04" name="Google Shape;204;p31"/>
          <p:cNvCxnSpPr/>
          <p:nvPr/>
        </p:nvCxnSpPr>
        <p:spPr>
          <a:xfrm>
            <a:off x="4068366" y="1715929"/>
            <a:ext cx="4114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31"/>
          <p:cNvCxnSpPr/>
          <p:nvPr/>
        </p:nvCxnSpPr>
        <p:spPr>
          <a:xfrm>
            <a:off x="4068366" y="2516030"/>
            <a:ext cx="4114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31"/>
          <p:cNvCxnSpPr/>
          <p:nvPr/>
        </p:nvCxnSpPr>
        <p:spPr>
          <a:xfrm>
            <a:off x="4068366" y="3323750"/>
            <a:ext cx="4114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31"/>
          <p:cNvSpPr txBox="1"/>
          <p:nvPr>
            <p:ph idx="3" type="body"/>
          </p:nvPr>
        </p:nvSpPr>
        <p:spPr>
          <a:xfrm>
            <a:off x="4068366" y="3498570"/>
            <a:ext cx="41148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th">
                <a:solidFill>
                  <a:srgbClr val="50319F"/>
                </a:solidFill>
                <a:latin typeface="Inter Light"/>
                <a:ea typeface="Inter Light"/>
                <a:cs typeface="Inter Light"/>
                <a:sym typeface="Inter Light"/>
              </a:rPr>
              <a:t>ลองเล่น GPT-3 โมเดลที่เขาว่าดี…</a:t>
            </a:r>
            <a:endParaRPr>
              <a:solidFill>
                <a:srgbClr val="50319F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08" name="Google Shape;208;p31"/>
          <p:cNvCxnSpPr/>
          <p:nvPr/>
        </p:nvCxnSpPr>
        <p:spPr>
          <a:xfrm>
            <a:off x="4068366" y="4167225"/>
            <a:ext cx="4114800" cy="0"/>
          </a:xfrm>
          <a:prstGeom prst="straightConnector1">
            <a:avLst/>
          </a:prstGeom>
          <a:noFill/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628650" y="1969908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</a:pPr>
            <a:r>
              <a:rPr lang="th"/>
              <a:t>Topic 1: อะไรคือ Hugging Face?</a:t>
            </a:r>
            <a:endParaRPr/>
          </a:p>
        </p:txBody>
      </p:sp>
      <p:grpSp>
        <p:nvGrpSpPr>
          <p:cNvPr id="214" name="Google Shape;214;p32"/>
          <p:cNvGrpSpPr/>
          <p:nvPr/>
        </p:nvGrpSpPr>
        <p:grpSpPr>
          <a:xfrm>
            <a:off x="6002264" y="4646840"/>
            <a:ext cx="1670386" cy="364671"/>
            <a:chOff x="8003019" y="6195787"/>
            <a:chExt cx="2227181" cy="486228"/>
          </a:xfrm>
        </p:grpSpPr>
        <p:pic>
          <p:nvPicPr>
            <p:cNvPr id="215" name="Google Shape;215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03019" y="6316255"/>
              <a:ext cx="967964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20626" y="6195787"/>
              <a:ext cx="1009574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/>
          <p:nvPr/>
        </p:nvSpPr>
        <p:spPr>
          <a:xfrm>
            <a:off x="2230582" y="332509"/>
            <a:ext cx="4682700" cy="630300"/>
          </a:xfrm>
          <a:prstGeom prst="roundRect">
            <a:avLst>
              <a:gd fmla="val 16667" name="adj"/>
            </a:avLst>
          </a:prstGeom>
          <a:solidFill>
            <a:srgbClr val="5CCFD3"/>
          </a:solidFill>
          <a:ln cap="flat" cmpd="sng" w="41275">
            <a:solidFill>
              <a:srgbClr val="3595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2119131" y="467734"/>
            <a:ext cx="41235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</a:pPr>
            <a:r>
              <a:rPr lang="th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Hugging Face Introduction</a:t>
            </a:r>
            <a:endParaRPr sz="1100"/>
          </a:p>
        </p:txBody>
      </p:sp>
      <p:sp>
        <p:nvSpPr>
          <p:cNvPr id="223" name="Google Shape;223;p33"/>
          <p:cNvSpPr txBox="1"/>
          <p:nvPr/>
        </p:nvSpPr>
        <p:spPr>
          <a:xfrm>
            <a:off x="3242496" y="1115275"/>
            <a:ext cx="5531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th" sz="1500">
                <a:latin typeface="Inter"/>
                <a:ea typeface="Inter"/>
                <a:cs typeface="Inter"/>
                <a:sym typeface="Inter"/>
              </a:rPr>
              <a:t>ชื่อเต็มๆ Hugging Face Library (ชื่อเก่า Transformer)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th" sz="1500">
                <a:latin typeface="Inter"/>
                <a:ea typeface="Inter"/>
                <a:cs typeface="Inter"/>
                <a:sym typeface="Inter"/>
              </a:rPr>
              <a:t>Library สำหรับรวบรวมโมเดลและ API สำหรับการใช้งานโมเดล “Transformer”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lang="th" sz="1500">
                <a:latin typeface="Inter"/>
                <a:ea typeface="Inter"/>
                <a:cs typeface="Inter"/>
                <a:sym typeface="Inter"/>
              </a:rPr>
              <a:t>ทุกอย่างฟรีหมด! โหลด, เทรน, ใช้ ฟรี!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th" sz="1500">
                <a:latin typeface="Inter"/>
                <a:ea typeface="Inter"/>
                <a:cs typeface="Inter"/>
                <a:sym typeface="Inter"/>
              </a:rPr>
              <a:t>ใช้งานง่าย</a:t>
            </a:r>
            <a:r>
              <a:rPr lang="th" sz="1500">
                <a:latin typeface="Inter"/>
                <a:ea typeface="Inter"/>
                <a:cs typeface="Inter"/>
                <a:sym typeface="Inter"/>
              </a:rPr>
              <a:t>: แค่ก็อปชื่อโมเดล โหลด แล้วใช้งานได้เลย ในโค้ดสองบรรทัด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th" sz="1500">
                <a:latin typeface="Inter"/>
                <a:ea typeface="Inter"/>
                <a:cs typeface="Inter"/>
                <a:sym typeface="Inter"/>
              </a:rPr>
              <a:t>ไม่ต้องเรียนรู้อะไรใหม่</a:t>
            </a:r>
            <a:r>
              <a:rPr lang="th" sz="1500">
                <a:latin typeface="Inter"/>
                <a:ea typeface="Inter"/>
                <a:cs typeface="Inter"/>
                <a:sym typeface="Inter"/>
              </a:rPr>
              <a:t>: โค้ดทั้งหมดถูกเขียนด้วย PyTorch และ Tensorflow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Inter"/>
              <a:buChar char="●"/>
            </a:pPr>
            <a:r>
              <a:rPr b="1" lang="th" sz="1500">
                <a:latin typeface="Inter"/>
                <a:ea typeface="Inter"/>
                <a:cs typeface="Inter"/>
                <a:sym typeface="Inter"/>
              </a:rPr>
              <a:t>ใช้งานสดวก</a:t>
            </a:r>
            <a:r>
              <a:rPr lang="th" sz="1500">
                <a:latin typeface="Inter"/>
                <a:ea typeface="Inter"/>
                <a:cs typeface="Inter"/>
                <a:sym typeface="Inter"/>
              </a:rPr>
              <a:t>: “All in one file” ไม่ต้องโหลดอะไรมากมาย โหลดอันเดียว ครั้งเดียว จบ!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3500" y="269325"/>
            <a:ext cx="756726" cy="75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25" y="1075850"/>
            <a:ext cx="2413750" cy="38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/>
          <p:nvPr/>
        </p:nvSpPr>
        <p:spPr>
          <a:xfrm>
            <a:off x="2230582" y="332509"/>
            <a:ext cx="4682700" cy="630300"/>
          </a:xfrm>
          <a:prstGeom prst="roundRect">
            <a:avLst>
              <a:gd fmla="val 16667" name="adj"/>
            </a:avLst>
          </a:prstGeom>
          <a:solidFill>
            <a:srgbClr val="BFACED"/>
          </a:solidFill>
          <a:ln cap="flat" cmpd="sng" w="41275">
            <a:solidFill>
              <a:srgbClr val="9183B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2195324" y="467725"/>
            <a:ext cx="4746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</a:pPr>
            <a:r>
              <a:rPr lang="th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ทดลอง Hugging Face</a:t>
            </a:r>
            <a:endParaRPr sz="1100"/>
          </a:p>
        </p:txBody>
      </p:sp>
      <p:sp>
        <p:nvSpPr>
          <p:cNvPr id="233" name="Google Shape;233;p34"/>
          <p:cNvSpPr txBox="1"/>
          <p:nvPr/>
        </p:nvSpPr>
        <p:spPr>
          <a:xfrm>
            <a:off x="618522" y="1197979"/>
            <a:ext cx="7886700" cy="3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628650" y="1969908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 u="sng">
                <a:solidFill>
                  <a:schemeClr val="hlink"/>
                </a:solidFill>
                <a:hlinkClick r:id="rId4"/>
              </a:rPr>
              <a:t>Let’s code!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628650" y="196990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</a:pPr>
            <a:r>
              <a:rPr lang="th"/>
              <a:t>Topic 2: วิธีการเทรน Hugging Face</a:t>
            </a:r>
            <a:endParaRPr/>
          </a:p>
        </p:txBody>
      </p:sp>
      <p:grpSp>
        <p:nvGrpSpPr>
          <p:cNvPr id="240" name="Google Shape;240;p35"/>
          <p:cNvGrpSpPr/>
          <p:nvPr/>
        </p:nvGrpSpPr>
        <p:grpSpPr>
          <a:xfrm>
            <a:off x="6002264" y="4646840"/>
            <a:ext cx="1670385" cy="364671"/>
            <a:chOff x="8003019" y="6195787"/>
            <a:chExt cx="2227180" cy="486228"/>
          </a:xfrm>
        </p:grpSpPr>
        <p:pic>
          <p:nvPicPr>
            <p:cNvPr id="241" name="Google Shape;241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03019" y="6316255"/>
              <a:ext cx="967966" cy="36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20626" y="6195787"/>
              <a:ext cx="1009573" cy="457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ctrTitle"/>
          </p:nvPr>
        </p:nvSpPr>
        <p:spPr>
          <a:xfrm>
            <a:off x="2500131" y="467734"/>
            <a:ext cx="4123500" cy="37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Language Modeling</a:t>
            </a:r>
            <a:endParaRPr/>
          </a:p>
        </p:txBody>
      </p:sp>
      <p:sp>
        <p:nvSpPr>
          <p:cNvPr id="248" name="Google Shape;248;p36"/>
          <p:cNvSpPr txBox="1"/>
          <p:nvPr>
            <p:ph idx="2" type="body"/>
          </p:nvPr>
        </p:nvSpPr>
        <p:spPr>
          <a:xfrm>
            <a:off x="5247791" y="4764405"/>
            <a:ext cx="3428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https://huggingface.co/course/chapter1/4?fw=pt</a:t>
            </a:r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12" y="1237215"/>
            <a:ext cx="7030373" cy="313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6"/>
          <p:cNvCxnSpPr/>
          <p:nvPr/>
        </p:nvCxnSpPr>
        <p:spPr>
          <a:xfrm>
            <a:off x="1223968" y="1946309"/>
            <a:ext cx="645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6"/>
          <p:cNvCxnSpPr/>
          <p:nvPr/>
        </p:nvCxnSpPr>
        <p:spPr>
          <a:xfrm>
            <a:off x="1223968" y="2678922"/>
            <a:ext cx="6452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ctrTitle"/>
          </p:nvPr>
        </p:nvSpPr>
        <p:spPr>
          <a:xfrm>
            <a:off x="2500131" y="467734"/>
            <a:ext cx="4123500" cy="37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ประโยชน์</a:t>
            </a:r>
            <a:endParaRPr/>
          </a:p>
        </p:txBody>
      </p:sp>
      <p:sp>
        <p:nvSpPr>
          <p:cNvPr id="257" name="Google Shape;257;p37"/>
          <p:cNvSpPr txBox="1"/>
          <p:nvPr>
            <p:ph idx="2" type="body"/>
          </p:nvPr>
        </p:nvSpPr>
        <p:spPr>
          <a:xfrm>
            <a:off x="5247791" y="4764405"/>
            <a:ext cx="3428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th"/>
              <a:t>https://huggingface.co/course/chapter1/4?fw=pt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462" y="1407225"/>
            <a:ext cx="6963384" cy="23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313" y="1473200"/>
            <a:ext cx="6959124" cy="22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ctrTitle"/>
          </p:nvPr>
        </p:nvSpPr>
        <p:spPr>
          <a:xfrm>
            <a:off x="2500131" y="467734"/>
            <a:ext cx="4123500" cy="37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h"/>
              <a:t>ตัวอย่าง LM ในปัจจุบัน</a:t>
            </a:r>
            <a:endParaRPr/>
          </a:p>
        </p:txBody>
      </p:sp>
      <p:sp>
        <p:nvSpPr>
          <p:cNvPr id="265" name="Google Shape;265;p38"/>
          <p:cNvSpPr txBox="1"/>
          <p:nvPr>
            <p:ph idx="2" type="body"/>
          </p:nvPr>
        </p:nvSpPr>
        <p:spPr>
          <a:xfrm>
            <a:off x="5247791" y="4764405"/>
            <a:ext cx="3428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51" y="1350951"/>
            <a:ext cx="6976653" cy="27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