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864" userDrawn="1">
          <p15:clr>
            <a:srgbClr val="A4A3A4"/>
          </p15:clr>
        </p15:guide>
        <p15:guide id="3" pos="10656" userDrawn="1">
          <p15:clr>
            <a:srgbClr val="A4A3A4"/>
          </p15:clr>
        </p15:guide>
        <p15:guide id="4" orient="horz" pos="5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96" y="84"/>
      </p:cViewPr>
      <p:guideLst>
        <p:guide orient="horz" pos="1224"/>
        <p:guide pos="864"/>
        <p:guide pos="10656"/>
        <p:guide orient="horz" pos="5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797FD-4D27-4CA6-893F-6B4B0E53C811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DBC3F-E5CF-4718-8F45-EE3EDE1A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6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DBC3F-E5CF-4718-8F45-EE3EDE1A1B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C634-A035-4878-A81A-00850735CE53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C6E8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C0628-2654-4A2D-B80B-D9E939018622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C6E8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44EB2-CBC1-4475-824D-DF37C9002D99}" type="datetime1">
              <a:rPr lang="en-US" smtClean="0"/>
              <a:t>11/1/2020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0C6E8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933C0-FECD-4668-82B1-B3E09B3063DE}" type="datetime1">
              <a:rPr lang="en-US" smtClean="0"/>
              <a:t>11/1/2020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D341F-3100-404A-84D3-BC6B7D2AF660}" type="datetime1">
              <a:rPr lang="en-US" smtClean="0"/>
              <a:t>11/1/2020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6" y="0"/>
            <a:ext cx="13787755" cy="10287000"/>
          </a:xfrm>
          <a:custGeom>
            <a:avLst/>
            <a:gdLst/>
            <a:ahLst/>
            <a:cxnLst/>
            <a:rect l="l" t="t" r="r" b="b"/>
            <a:pathLst>
              <a:path w="13787755" h="10287000">
                <a:moveTo>
                  <a:pt x="0" y="0"/>
                </a:moveTo>
                <a:lnTo>
                  <a:pt x="13787701" y="0"/>
                </a:lnTo>
                <a:lnTo>
                  <a:pt x="13787701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50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464708" y="0"/>
            <a:ext cx="5823585" cy="7785734"/>
          </a:xfrm>
          <a:custGeom>
            <a:avLst/>
            <a:gdLst/>
            <a:ahLst/>
            <a:cxnLst/>
            <a:rect l="l" t="t" r="r" b="b"/>
            <a:pathLst>
              <a:path w="5823584" h="7785734">
                <a:moveTo>
                  <a:pt x="5447699" y="7785312"/>
                </a:moveTo>
                <a:lnTo>
                  <a:pt x="5394211" y="7785084"/>
                </a:lnTo>
                <a:lnTo>
                  <a:pt x="5340736" y="7784401"/>
                </a:lnTo>
                <a:lnTo>
                  <a:pt x="5287272" y="7783263"/>
                </a:lnTo>
                <a:lnTo>
                  <a:pt x="5233821" y="7781670"/>
                </a:lnTo>
                <a:lnTo>
                  <a:pt x="5180381" y="7779622"/>
                </a:lnTo>
                <a:lnTo>
                  <a:pt x="5126978" y="7777120"/>
                </a:lnTo>
                <a:lnTo>
                  <a:pt x="5073612" y="7774164"/>
                </a:lnTo>
                <a:lnTo>
                  <a:pt x="4966986" y="7766890"/>
                </a:lnTo>
                <a:lnTo>
                  <a:pt x="4860527" y="7757800"/>
                </a:lnTo>
                <a:lnTo>
                  <a:pt x="4754313" y="7746902"/>
                </a:lnTo>
                <a:lnTo>
                  <a:pt x="4648355" y="7734197"/>
                </a:lnTo>
                <a:lnTo>
                  <a:pt x="4542706" y="7719691"/>
                </a:lnTo>
                <a:lnTo>
                  <a:pt x="4437416" y="7703392"/>
                </a:lnTo>
                <a:lnTo>
                  <a:pt x="4332497" y="7685300"/>
                </a:lnTo>
                <a:lnTo>
                  <a:pt x="4228026" y="7665430"/>
                </a:lnTo>
                <a:lnTo>
                  <a:pt x="4124016" y="7643783"/>
                </a:lnTo>
                <a:lnTo>
                  <a:pt x="4020515" y="7620370"/>
                </a:lnTo>
                <a:lnTo>
                  <a:pt x="3917575" y="7595203"/>
                </a:lnTo>
                <a:lnTo>
                  <a:pt x="3815208" y="7568284"/>
                </a:lnTo>
                <a:lnTo>
                  <a:pt x="3713486" y="7539633"/>
                </a:lnTo>
                <a:lnTo>
                  <a:pt x="3612424" y="7509252"/>
                </a:lnTo>
                <a:lnTo>
                  <a:pt x="3512069" y="7477158"/>
                </a:lnTo>
                <a:lnTo>
                  <a:pt x="3412470" y="7443365"/>
                </a:lnTo>
                <a:lnTo>
                  <a:pt x="3313639" y="7407877"/>
                </a:lnTo>
                <a:lnTo>
                  <a:pt x="3264537" y="7389507"/>
                </a:lnTo>
                <a:lnTo>
                  <a:pt x="3215647" y="7370721"/>
                </a:lnTo>
                <a:lnTo>
                  <a:pt x="3166971" y="7351518"/>
                </a:lnTo>
                <a:lnTo>
                  <a:pt x="3118507" y="7331900"/>
                </a:lnTo>
                <a:lnTo>
                  <a:pt x="3070267" y="7311870"/>
                </a:lnTo>
                <a:lnTo>
                  <a:pt x="3022264" y="7291433"/>
                </a:lnTo>
                <a:lnTo>
                  <a:pt x="2974497" y="7270590"/>
                </a:lnTo>
                <a:lnTo>
                  <a:pt x="2926966" y="7249341"/>
                </a:lnTo>
                <a:lnTo>
                  <a:pt x="2879671" y="7227684"/>
                </a:lnTo>
                <a:lnTo>
                  <a:pt x="2832623" y="7205626"/>
                </a:lnTo>
                <a:lnTo>
                  <a:pt x="2785835" y="7183172"/>
                </a:lnTo>
                <a:lnTo>
                  <a:pt x="2739305" y="7160322"/>
                </a:lnTo>
                <a:lnTo>
                  <a:pt x="2693034" y="7137076"/>
                </a:lnTo>
                <a:lnTo>
                  <a:pt x="2647021" y="7113434"/>
                </a:lnTo>
                <a:lnTo>
                  <a:pt x="2601279" y="7089401"/>
                </a:lnTo>
                <a:lnTo>
                  <a:pt x="2555818" y="7064984"/>
                </a:lnTo>
                <a:lnTo>
                  <a:pt x="2510637" y="7040183"/>
                </a:lnTo>
                <a:lnTo>
                  <a:pt x="2465737" y="7014996"/>
                </a:lnTo>
                <a:lnTo>
                  <a:pt x="2421119" y="6989426"/>
                </a:lnTo>
                <a:lnTo>
                  <a:pt x="2376792" y="6963476"/>
                </a:lnTo>
                <a:lnTo>
                  <a:pt x="2332767" y="6937155"/>
                </a:lnTo>
                <a:lnTo>
                  <a:pt x="2289045" y="6910461"/>
                </a:lnTo>
                <a:lnTo>
                  <a:pt x="2245625" y="6883395"/>
                </a:lnTo>
                <a:lnTo>
                  <a:pt x="2202508" y="6855957"/>
                </a:lnTo>
                <a:lnTo>
                  <a:pt x="2159703" y="6828154"/>
                </a:lnTo>
                <a:lnTo>
                  <a:pt x="2117221" y="6799992"/>
                </a:lnTo>
                <a:lnTo>
                  <a:pt x="2075063" y="6771471"/>
                </a:lnTo>
                <a:lnTo>
                  <a:pt x="2033227" y="6742591"/>
                </a:lnTo>
                <a:lnTo>
                  <a:pt x="1991715" y="6713352"/>
                </a:lnTo>
                <a:lnTo>
                  <a:pt x="1950535" y="6683762"/>
                </a:lnTo>
                <a:lnTo>
                  <a:pt x="1909699" y="6653826"/>
                </a:lnTo>
                <a:lnTo>
                  <a:pt x="1869205" y="6623546"/>
                </a:lnTo>
                <a:lnTo>
                  <a:pt x="1829055" y="6592921"/>
                </a:lnTo>
                <a:lnTo>
                  <a:pt x="1789248" y="6561952"/>
                </a:lnTo>
                <a:lnTo>
                  <a:pt x="1749793" y="6530645"/>
                </a:lnTo>
                <a:lnTo>
                  <a:pt x="1710700" y="6499009"/>
                </a:lnTo>
                <a:lnTo>
                  <a:pt x="1671969" y="6467043"/>
                </a:lnTo>
                <a:lnTo>
                  <a:pt x="1633600" y="6434748"/>
                </a:lnTo>
                <a:lnTo>
                  <a:pt x="1595594" y="6402122"/>
                </a:lnTo>
                <a:lnTo>
                  <a:pt x="1557958" y="6369175"/>
                </a:lnTo>
                <a:lnTo>
                  <a:pt x="1520703" y="6335914"/>
                </a:lnTo>
                <a:lnTo>
                  <a:pt x="1483828" y="6302339"/>
                </a:lnTo>
                <a:lnTo>
                  <a:pt x="1447334" y="6268451"/>
                </a:lnTo>
                <a:lnTo>
                  <a:pt x="1411220" y="6234248"/>
                </a:lnTo>
                <a:lnTo>
                  <a:pt x="1375495" y="6199740"/>
                </a:lnTo>
                <a:lnTo>
                  <a:pt x="1340167" y="6164934"/>
                </a:lnTo>
                <a:lnTo>
                  <a:pt x="1305237" y="6129831"/>
                </a:lnTo>
                <a:lnTo>
                  <a:pt x="1270705" y="6094431"/>
                </a:lnTo>
                <a:lnTo>
                  <a:pt x="1236570" y="6058733"/>
                </a:lnTo>
                <a:lnTo>
                  <a:pt x="1202841" y="6022747"/>
                </a:lnTo>
                <a:lnTo>
                  <a:pt x="1169526" y="5986481"/>
                </a:lnTo>
                <a:lnTo>
                  <a:pt x="1136625" y="5949934"/>
                </a:lnTo>
                <a:lnTo>
                  <a:pt x="1104139" y="5913107"/>
                </a:lnTo>
                <a:lnTo>
                  <a:pt x="1072066" y="5876000"/>
                </a:lnTo>
                <a:lnTo>
                  <a:pt x="1040414" y="5838623"/>
                </a:lnTo>
                <a:lnTo>
                  <a:pt x="1009192" y="5800983"/>
                </a:lnTo>
                <a:lnTo>
                  <a:pt x="978400" y="5763081"/>
                </a:lnTo>
                <a:lnTo>
                  <a:pt x="948036" y="5724917"/>
                </a:lnTo>
                <a:lnTo>
                  <a:pt x="918102" y="5686491"/>
                </a:lnTo>
                <a:lnTo>
                  <a:pt x="888605" y="5647812"/>
                </a:lnTo>
                <a:lnTo>
                  <a:pt x="859551" y="5608890"/>
                </a:lnTo>
                <a:lnTo>
                  <a:pt x="830941" y="5569724"/>
                </a:lnTo>
                <a:lnTo>
                  <a:pt x="802774" y="5530314"/>
                </a:lnTo>
                <a:lnTo>
                  <a:pt x="775051" y="5490661"/>
                </a:lnTo>
                <a:lnTo>
                  <a:pt x="747778" y="5450774"/>
                </a:lnTo>
                <a:lnTo>
                  <a:pt x="720963" y="5410663"/>
                </a:lnTo>
                <a:lnTo>
                  <a:pt x="694604" y="5370327"/>
                </a:lnTo>
                <a:lnTo>
                  <a:pt x="668702" y="5329767"/>
                </a:lnTo>
                <a:lnTo>
                  <a:pt x="643257" y="5288982"/>
                </a:lnTo>
                <a:lnTo>
                  <a:pt x="618275" y="5247983"/>
                </a:lnTo>
                <a:lnTo>
                  <a:pt x="593762" y="5206779"/>
                </a:lnTo>
                <a:lnTo>
                  <a:pt x="569718" y="5165370"/>
                </a:lnTo>
                <a:lnTo>
                  <a:pt x="546143" y="5123757"/>
                </a:lnTo>
                <a:lnTo>
                  <a:pt x="523037" y="5081939"/>
                </a:lnTo>
                <a:lnTo>
                  <a:pt x="500406" y="5039927"/>
                </a:lnTo>
                <a:lnTo>
                  <a:pt x="478254" y="4997730"/>
                </a:lnTo>
                <a:lnTo>
                  <a:pt x="456583" y="4955349"/>
                </a:lnTo>
                <a:lnTo>
                  <a:pt x="435392" y="4912783"/>
                </a:lnTo>
                <a:lnTo>
                  <a:pt x="414681" y="4870033"/>
                </a:lnTo>
                <a:lnTo>
                  <a:pt x="394455" y="4827109"/>
                </a:lnTo>
                <a:lnTo>
                  <a:pt x="374719" y="4784020"/>
                </a:lnTo>
                <a:lnTo>
                  <a:pt x="355472" y="4740768"/>
                </a:lnTo>
                <a:lnTo>
                  <a:pt x="336716" y="4697352"/>
                </a:lnTo>
                <a:lnTo>
                  <a:pt x="318450" y="4653773"/>
                </a:lnTo>
                <a:lnTo>
                  <a:pt x="300678" y="4610040"/>
                </a:lnTo>
                <a:lnTo>
                  <a:pt x="283404" y="4566164"/>
                </a:lnTo>
                <a:lnTo>
                  <a:pt x="266629" y="4522145"/>
                </a:lnTo>
                <a:lnTo>
                  <a:pt x="250353" y="4477984"/>
                </a:lnTo>
                <a:lnTo>
                  <a:pt x="234576" y="4433680"/>
                </a:lnTo>
                <a:lnTo>
                  <a:pt x="219300" y="4389243"/>
                </a:lnTo>
                <a:lnTo>
                  <a:pt x="204531" y="4344686"/>
                </a:lnTo>
                <a:lnTo>
                  <a:pt x="190268" y="4300007"/>
                </a:lnTo>
                <a:lnTo>
                  <a:pt x="176511" y="4255206"/>
                </a:lnTo>
                <a:lnTo>
                  <a:pt x="163260" y="4210284"/>
                </a:lnTo>
                <a:lnTo>
                  <a:pt x="150519" y="4165252"/>
                </a:lnTo>
                <a:lnTo>
                  <a:pt x="138289" y="4120120"/>
                </a:lnTo>
                <a:lnTo>
                  <a:pt x="126572" y="4074888"/>
                </a:lnTo>
                <a:lnTo>
                  <a:pt x="115368" y="4029556"/>
                </a:lnTo>
                <a:lnTo>
                  <a:pt x="104675" y="3984125"/>
                </a:lnTo>
                <a:lnTo>
                  <a:pt x="94498" y="3938605"/>
                </a:lnTo>
                <a:lnTo>
                  <a:pt x="84838" y="3893007"/>
                </a:lnTo>
                <a:lnTo>
                  <a:pt x="75696" y="3847331"/>
                </a:lnTo>
                <a:lnTo>
                  <a:pt x="67070" y="3801577"/>
                </a:lnTo>
                <a:lnTo>
                  <a:pt x="58963" y="3755745"/>
                </a:lnTo>
                <a:lnTo>
                  <a:pt x="51374" y="3709847"/>
                </a:lnTo>
                <a:lnTo>
                  <a:pt x="44307" y="3663893"/>
                </a:lnTo>
                <a:lnTo>
                  <a:pt x="37761" y="3617884"/>
                </a:lnTo>
                <a:lnTo>
                  <a:pt x="31736" y="3571818"/>
                </a:lnTo>
                <a:lnTo>
                  <a:pt x="26232" y="3525697"/>
                </a:lnTo>
                <a:lnTo>
                  <a:pt x="21250" y="3479531"/>
                </a:lnTo>
                <a:lnTo>
                  <a:pt x="16793" y="3433332"/>
                </a:lnTo>
                <a:lnTo>
                  <a:pt x="12858" y="3387099"/>
                </a:lnTo>
                <a:lnTo>
                  <a:pt x="9448" y="3340833"/>
                </a:lnTo>
                <a:lnTo>
                  <a:pt x="6561" y="3294533"/>
                </a:lnTo>
                <a:lnTo>
                  <a:pt x="4199" y="3248211"/>
                </a:lnTo>
                <a:lnTo>
                  <a:pt x="2362" y="3201878"/>
                </a:lnTo>
                <a:lnTo>
                  <a:pt x="1049" y="3155533"/>
                </a:lnTo>
                <a:lnTo>
                  <a:pt x="262" y="3109178"/>
                </a:lnTo>
                <a:lnTo>
                  <a:pt x="0" y="3062811"/>
                </a:lnTo>
                <a:lnTo>
                  <a:pt x="262" y="3016444"/>
                </a:lnTo>
                <a:lnTo>
                  <a:pt x="1049" y="2970089"/>
                </a:lnTo>
                <a:lnTo>
                  <a:pt x="2362" y="2923744"/>
                </a:lnTo>
                <a:lnTo>
                  <a:pt x="4199" y="2877411"/>
                </a:lnTo>
                <a:lnTo>
                  <a:pt x="6561" y="2831089"/>
                </a:lnTo>
                <a:lnTo>
                  <a:pt x="9448" y="2784789"/>
                </a:lnTo>
                <a:lnTo>
                  <a:pt x="12858" y="2738523"/>
                </a:lnTo>
                <a:lnTo>
                  <a:pt x="16793" y="2692290"/>
                </a:lnTo>
                <a:lnTo>
                  <a:pt x="21250" y="2646091"/>
                </a:lnTo>
                <a:lnTo>
                  <a:pt x="26232" y="2599925"/>
                </a:lnTo>
                <a:lnTo>
                  <a:pt x="31736" y="2553804"/>
                </a:lnTo>
                <a:lnTo>
                  <a:pt x="37761" y="2507738"/>
                </a:lnTo>
                <a:lnTo>
                  <a:pt x="44307" y="2461729"/>
                </a:lnTo>
                <a:lnTo>
                  <a:pt x="51374" y="2415775"/>
                </a:lnTo>
                <a:lnTo>
                  <a:pt x="58963" y="2369876"/>
                </a:lnTo>
                <a:lnTo>
                  <a:pt x="67070" y="2324045"/>
                </a:lnTo>
                <a:lnTo>
                  <a:pt x="75696" y="2278291"/>
                </a:lnTo>
                <a:lnTo>
                  <a:pt x="84838" y="2232615"/>
                </a:lnTo>
                <a:lnTo>
                  <a:pt x="94498" y="2187017"/>
                </a:lnTo>
                <a:lnTo>
                  <a:pt x="104675" y="2141497"/>
                </a:lnTo>
                <a:lnTo>
                  <a:pt x="115368" y="2096065"/>
                </a:lnTo>
                <a:lnTo>
                  <a:pt x="126572" y="2050734"/>
                </a:lnTo>
                <a:lnTo>
                  <a:pt x="138289" y="2005502"/>
                </a:lnTo>
                <a:lnTo>
                  <a:pt x="150519" y="1960369"/>
                </a:lnTo>
                <a:lnTo>
                  <a:pt x="163260" y="1915337"/>
                </a:lnTo>
                <a:lnTo>
                  <a:pt x="176511" y="1870415"/>
                </a:lnTo>
                <a:lnTo>
                  <a:pt x="190268" y="1825615"/>
                </a:lnTo>
                <a:lnTo>
                  <a:pt x="204531" y="1780935"/>
                </a:lnTo>
                <a:lnTo>
                  <a:pt x="219300" y="1736378"/>
                </a:lnTo>
                <a:lnTo>
                  <a:pt x="234576" y="1691942"/>
                </a:lnTo>
                <a:lnTo>
                  <a:pt x="250353" y="1647637"/>
                </a:lnTo>
                <a:lnTo>
                  <a:pt x="266629" y="1603476"/>
                </a:lnTo>
                <a:lnTo>
                  <a:pt x="283404" y="1559457"/>
                </a:lnTo>
                <a:lnTo>
                  <a:pt x="300678" y="1515581"/>
                </a:lnTo>
                <a:lnTo>
                  <a:pt x="318450" y="1471848"/>
                </a:lnTo>
                <a:lnTo>
                  <a:pt x="336716" y="1428268"/>
                </a:lnTo>
                <a:lnTo>
                  <a:pt x="355472" y="1384852"/>
                </a:lnTo>
                <a:lnTo>
                  <a:pt x="374719" y="1341600"/>
                </a:lnTo>
                <a:lnTo>
                  <a:pt x="394455" y="1298512"/>
                </a:lnTo>
                <a:lnTo>
                  <a:pt x="414681" y="1255588"/>
                </a:lnTo>
                <a:lnTo>
                  <a:pt x="435392" y="1212838"/>
                </a:lnTo>
                <a:lnTo>
                  <a:pt x="456583" y="1170272"/>
                </a:lnTo>
                <a:lnTo>
                  <a:pt x="478254" y="1127891"/>
                </a:lnTo>
                <a:lnTo>
                  <a:pt x="500406" y="1085694"/>
                </a:lnTo>
                <a:lnTo>
                  <a:pt x="523037" y="1043682"/>
                </a:lnTo>
                <a:lnTo>
                  <a:pt x="546143" y="1001864"/>
                </a:lnTo>
                <a:lnTo>
                  <a:pt x="569718" y="960251"/>
                </a:lnTo>
                <a:lnTo>
                  <a:pt x="593762" y="918842"/>
                </a:lnTo>
                <a:lnTo>
                  <a:pt x="618275" y="877639"/>
                </a:lnTo>
                <a:lnTo>
                  <a:pt x="643257" y="836640"/>
                </a:lnTo>
                <a:lnTo>
                  <a:pt x="668702" y="795855"/>
                </a:lnTo>
                <a:lnTo>
                  <a:pt x="694604" y="755295"/>
                </a:lnTo>
                <a:lnTo>
                  <a:pt x="720963" y="714959"/>
                </a:lnTo>
                <a:lnTo>
                  <a:pt x="747778" y="674847"/>
                </a:lnTo>
                <a:lnTo>
                  <a:pt x="775051" y="634960"/>
                </a:lnTo>
                <a:lnTo>
                  <a:pt x="802774" y="595307"/>
                </a:lnTo>
                <a:lnTo>
                  <a:pt x="830941" y="555898"/>
                </a:lnTo>
                <a:lnTo>
                  <a:pt x="859551" y="516732"/>
                </a:lnTo>
                <a:lnTo>
                  <a:pt x="888605" y="477809"/>
                </a:lnTo>
                <a:lnTo>
                  <a:pt x="918102" y="439130"/>
                </a:lnTo>
                <a:lnTo>
                  <a:pt x="948036" y="400704"/>
                </a:lnTo>
                <a:lnTo>
                  <a:pt x="978399" y="362540"/>
                </a:lnTo>
                <a:lnTo>
                  <a:pt x="1009192" y="324638"/>
                </a:lnTo>
                <a:lnTo>
                  <a:pt x="1040414" y="286998"/>
                </a:lnTo>
                <a:lnTo>
                  <a:pt x="1072065" y="249621"/>
                </a:lnTo>
                <a:lnTo>
                  <a:pt x="1104138" y="212514"/>
                </a:lnTo>
                <a:lnTo>
                  <a:pt x="1136625" y="175687"/>
                </a:lnTo>
                <a:lnTo>
                  <a:pt x="1169526" y="139141"/>
                </a:lnTo>
                <a:lnTo>
                  <a:pt x="1202841" y="102875"/>
                </a:lnTo>
                <a:lnTo>
                  <a:pt x="1236570" y="66888"/>
                </a:lnTo>
                <a:lnTo>
                  <a:pt x="1270705" y="31191"/>
                </a:lnTo>
                <a:lnTo>
                  <a:pt x="1301131" y="0"/>
                </a:lnTo>
                <a:lnTo>
                  <a:pt x="5823290" y="0"/>
                </a:lnTo>
                <a:lnTo>
                  <a:pt x="5823290" y="7774068"/>
                </a:lnTo>
                <a:lnTo>
                  <a:pt x="5768408" y="7777120"/>
                </a:lnTo>
                <a:lnTo>
                  <a:pt x="5714990" y="7779623"/>
                </a:lnTo>
                <a:lnTo>
                  <a:pt x="5661559" y="7781671"/>
                </a:lnTo>
                <a:lnTo>
                  <a:pt x="5608115" y="7783263"/>
                </a:lnTo>
                <a:lnTo>
                  <a:pt x="5554657" y="7784401"/>
                </a:lnTo>
                <a:lnTo>
                  <a:pt x="5501185" y="7785084"/>
                </a:lnTo>
                <a:lnTo>
                  <a:pt x="5447699" y="7785312"/>
                </a:lnTo>
                <a:close/>
              </a:path>
            </a:pathLst>
          </a:custGeom>
          <a:solidFill>
            <a:srgbClr val="50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3759706" cy="10286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28700" y="6061711"/>
            <a:ext cx="8705850" cy="152400"/>
          </a:xfrm>
          <a:custGeom>
            <a:avLst/>
            <a:gdLst/>
            <a:ahLst/>
            <a:cxnLst/>
            <a:rect l="l" t="t" r="r" b="b"/>
            <a:pathLst>
              <a:path w="8705850" h="152400">
                <a:moveTo>
                  <a:pt x="0" y="0"/>
                </a:moveTo>
                <a:lnTo>
                  <a:pt x="8705849" y="0"/>
                </a:lnTo>
                <a:lnTo>
                  <a:pt x="870584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solidFill>
            <a:srgbClr val="50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151175"/>
            <a:ext cx="162560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0C6E8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27AD-338F-4E5F-91E8-04E6BE7F0505}" type="datetime1">
              <a:rPr lang="en-US" smtClean="0"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32412" y="3188970"/>
            <a:ext cx="1554480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RESEARCH </a:t>
            </a:r>
            <a:r>
              <a:rPr spc="-170" dirty="0"/>
              <a:t>DAYS </a:t>
            </a:r>
            <a:r>
              <a:rPr spc="70" dirty="0"/>
              <a:t>- </a:t>
            </a:r>
            <a:r>
              <a:rPr spc="-35" dirty="0"/>
              <a:t>NOVEMBER</a:t>
            </a:r>
            <a:r>
              <a:rPr spc="-675" dirty="0"/>
              <a:t> </a:t>
            </a:r>
            <a:r>
              <a:rPr spc="-250" dirty="0"/>
              <a:t>2020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6622321"/>
            <a:ext cx="9652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" dirty="0">
                <a:solidFill>
                  <a:srgbClr val="F4F4E9"/>
                </a:solidFill>
                <a:latin typeface="Lucida Sans Unicode"/>
                <a:cs typeface="Lucida Sans Unicode"/>
              </a:rPr>
              <a:t>Presented </a:t>
            </a:r>
            <a:r>
              <a:rPr sz="3000" spc="-60" dirty="0">
                <a:solidFill>
                  <a:srgbClr val="F4F4E9"/>
                </a:solidFill>
                <a:latin typeface="Lucida Sans Unicode"/>
                <a:cs typeface="Lucida Sans Unicode"/>
              </a:rPr>
              <a:t>by </a:t>
            </a:r>
            <a:r>
              <a:rPr lang="en-US" sz="3000" spc="-80" dirty="0">
                <a:solidFill>
                  <a:srgbClr val="F4F4E9"/>
                </a:solidFill>
                <a:latin typeface="Lucida Sans Unicode"/>
                <a:cs typeface="Lucida Sans Unicode"/>
              </a:rPr>
              <a:t>Ali</a:t>
            </a:r>
            <a:r>
              <a:rPr sz="3000" spc="-80" dirty="0">
                <a:solidFill>
                  <a:srgbClr val="F4F4E9"/>
                </a:solidFill>
                <a:latin typeface="Lucida Sans Unicode"/>
                <a:cs typeface="Lucida Sans Unicode"/>
              </a:rPr>
              <a:t> </a:t>
            </a:r>
            <a:r>
              <a:rPr lang="en-US" sz="3000" spc="-145" dirty="0">
                <a:solidFill>
                  <a:srgbClr val="F4F4E9"/>
                </a:solidFill>
                <a:latin typeface="Lucida Sans Unicode"/>
                <a:cs typeface="Lucida Sans Unicode"/>
              </a:rPr>
              <a:t>Younes</a:t>
            </a:r>
            <a:r>
              <a:rPr sz="3000" spc="-145" dirty="0">
                <a:solidFill>
                  <a:srgbClr val="F4F4E9"/>
                </a:solidFill>
                <a:latin typeface="Lucida Sans Unicode"/>
                <a:cs typeface="Lucida Sans Unicode"/>
              </a:rPr>
              <a:t>, </a:t>
            </a:r>
            <a:r>
              <a:rPr lang="en-US" sz="3000" spc="-75" dirty="0">
                <a:solidFill>
                  <a:srgbClr val="F4F4E9"/>
                </a:solidFill>
                <a:latin typeface="Lucida Sans Unicode"/>
                <a:cs typeface="Lucida Sans Unicode"/>
              </a:rPr>
              <a:t>Ecole Polytechnique, ENSTA</a:t>
            </a:r>
            <a:endParaRPr sz="30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3917965"/>
            <a:ext cx="10906760" cy="1648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lang="en-US" sz="4800" b="1" spc="-20" dirty="0">
                <a:solidFill>
                  <a:srgbClr val="F4F4E9"/>
                </a:solidFill>
                <a:latin typeface="Lucida Sans"/>
                <a:cs typeface="Lucida Sans"/>
              </a:rPr>
              <a:t>Continuously learning complex tasks via symbolic analysis</a:t>
            </a:r>
            <a:endParaRPr sz="4800"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7998464"/>
            <a:ext cx="3162299" cy="141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16808" y="7998464"/>
            <a:ext cx="3590924" cy="141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49851" y="8165062"/>
            <a:ext cx="2438399" cy="1362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3AB5-CBC0-4CA4-AC0D-D5FEAED0D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430887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fld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166A9EE3-4B36-4A9D-A82B-F0731C82BE50}"/>
              </a:ext>
            </a:extLst>
          </p:cNvPr>
          <p:cNvSpPr/>
          <p:nvPr/>
        </p:nvSpPr>
        <p:spPr>
          <a:xfrm>
            <a:off x="0" y="9258300"/>
            <a:ext cx="2238658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2EC9-30D7-4BF0-866E-6A3FABE16ABE}"/>
              </a:ext>
            </a:extLst>
          </p:cNvPr>
          <p:cNvSpPr txBox="1"/>
          <p:nvPr/>
        </p:nvSpPr>
        <p:spPr>
          <a:xfrm>
            <a:off x="1371600" y="619661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Continual 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F51A-28A8-4B3D-B578-350126D6E88B}"/>
              </a:ext>
            </a:extLst>
          </p:cNvPr>
          <p:cNvSpPr txBox="1"/>
          <p:nvPr/>
        </p:nvSpPr>
        <p:spPr>
          <a:xfrm>
            <a:off x="1371600" y="2095500"/>
            <a:ext cx="15544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Continual learning problem is defined as the ability to incrementally learn and expand the knowledge by gaining new skills and expertise.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 system of a mobile robot pushing object to goals could represent a continual learning problem.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0BFA0AF-B516-487C-81D3-C915939CD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308" y="3917628"/>
            <a:ext cx="8265384" cy="584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855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3AB5-CBC0-4CA4-AC0D-D5FEAED0D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430887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fld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166A9EE3-4B36-4A9D-A82B-F0731C82BE50}"/>
              </a:ext>
            </a:extLst>
          </p:cNvPr>
          <p:cNvSpPr/>
          <p:nvPr/>
        </p:nvSpPr>
        <p:spPr>
          <a:xfrm>
            <a:off x="0" y="9258300"/>
            <a:ext cx="2238658" cy="1028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2EC9-30D7-4BF0-866E-6A3FABE16ABE}"/>
              </a:ext>
            </a:extLst>
          </p:cNvPr>
          <p:cNvSpPr txBox="1"/>
          <p:nvPr/>
        </p:nvSpPr>
        <p:spPr>
          <a:xfrm>
            <a:off x="1371600" y="619661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Hierarchical continual 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F51A-28A8-4B3D-B578-350126D6E88B}"/>
              </a:ext>
            </a:extLst>
          </p:cNvPr>
          <p:cNvSpPr txBox="1"/>
          <p:nvPr/>
        </p:nvSpPr>
        <p:spPr>
          <a:xfrm>
            <a:off x="1371600" y="2095500"/>
            <a:ext cx="1554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robot dissect the task into simpler tasks, and build a hierarchy of skills to solve the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 the first part of the task, the robot use the hierarchy:</a:t>
            </a:r>
          </a:p>
        </p:txBody>
      </p:sp>
      <p:pic>
        <p:nvPicPr>
          <p:cNvPr id="2" name="doc_2020-10-31_11-46-04">
            <a:hlinkClick r:id="" action="ppaction://media"/>
            <a:extLst>
              <a:ext uri="{FF2B5EF4-FFF2-40B4-BE49-F238E27FC236}">
                <a16:creationId xmlns:a16="http://schemas.microsoft.com/office/drawing/2014/main" id="{D9491FA1-3F70-4D5D-A6B0-14E16632EFD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92059" y="3992172"/>
            <a:ext cx="7599541" cy="5305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EBADA-217D-4731-ACB0-65AFF9841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518" y="3917204"/>
            <a:ext cx="7503685" cy="53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17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7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1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3AB5-CBC0-4CA4-AC0D-D5FEAED0D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430887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fld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166A9EE3-4B36-4A9D-A82B-F0731C82BE50}"/>
              </a:ext>
            </a:extLst>
          </p:cNvPr>
          <p:cNvSpPr/>
          <p:nvPr/>
        </p:nvSpPr>
        <p:spPr>
          <a:xfrm>
            <a:off x="0" y="9258300"/>
            <a:ext cx="2238658" cy="1028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2EC9-30D7-4BF0-866E-6A3FABE16ABE}"/>
              </a:ext>
            </a:extLst>
          </p:cNvPr>
          <p:cNvSpPr txBox="1"/>
          <p:nvPr/>
        </p:nvSpPr>
        <p:spPr>
          <a:xfrm>
            <a:off x="1371600" y="619661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Hierarchical continual 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F51A-28A8-4B3D-B578-350126D6E88B}"/>
              </a:ext>
            </a:extLst>
          </p:cNvPr>
          <p:cNvSpPr txBox="1"/>
          <p:nvPr/>
        </p:nvSpPr>
        <p:spPr>
          <a:xfrm>
            <a:off x="1371600" y="2095500"/>
            <a:ext cx="1554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robot dissect the task into simpler tasks, and build a hierarchy of skills to solve the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 the second part of the task, the robot has to extend the hierarchy:</a:t>
            </a:r>
          </a:p>
        </p:txBody>
      </p:sp>
      <p:pic>
        <p:nvPicPr>
          <p:cNvPr id="3" name="doc_2020-10-31_11-48-58">
            <a:hlinkClick r:id="" action="ppaction://media"/>
            <a:extLst>
              <a:ext uri="{FF2B5EF4-FFF2-40B4-BE49-F238E27FC236}">
                <a16:creationId xmlns:a16="http://schemas.microsoft.com/office/drawing/2014/main" id="{A9D9BEA7-7F04-4FB2-BDE8-A5701153733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98105" y="3964097"/>
            <a:ext cx="7599541" cy="5305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CA734-81B1-45B4-8C65-0385E194A9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5" r="32532" b="5882"/>
          <a:stretch/>
        </p:blipFill>
        <p:spPr>
          <a:xfrm>
            <a:off x="10820400" y="3817560"/>
            <a:ext cx="5196839" cy="623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32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42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3AB5-CBC0-4CA4-AC0D-D5FEAED0D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430887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fld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166A9EE3-4B36-4A9D-A82B-F0731C82BE50}"/>
              </a:ext>
            </a:extLst>
          </p:cNvPr>
          <p:cNvSpPr/>
          <p:nvPr/>
        </p:nvSpPr>
        <p:spPr>
          <a:xfrm>
            <a:off x="0" y="9258300"/>
            <a:ext cx="2238658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2EC9-30D7-4BF0-866E-6A3FABE16ABE}"/>
              </a:ext>
            </a:extLst>
          </p:cNvPr>
          <p:cNvSpPr txBox="1"/>
          <p:nvPr/>
        </p:nvSpPr>
        <p:spPr>
          <a:xfrm>
            <a:off x="1371600" y="619661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Planning in hierarchical 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F51A-28A8-4B3D-B578-350126D6E88B}"/>
              </a:ext>
            </a:extLst>
          </p:cNvPr>
          <p:cNvSpPr txBox="1"/>
          <p:nvPr/>
        </p:nvSpPr>
        <p:spPr>
          <a:xfrm>
            <a:off x="1371600" y="2095500"/>
            <a:ext cx="155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Each skill has a forward and an inverse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232A2-3CAC-46DD-9A9D-BE24CD422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32" y="3238500"/>
            <a:ext cx="8757336" cy="619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00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3AB5-CBC0-4CA4-AC0D-D5FEAED0D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430887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fld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166A9EE3-4B36-4A9D-A82B-F0731C82BE50}"/>
              </a:ext>
            </a:extLst>
          </p:cNvPr>
          <p:cNvSpPr/>
          <p:nvPr/>
        </p:nvSpPr>
        <p:spPr>
          <a:xfrm>
            <a:off x="0" y="9258300"/>
            <a:ext cx="2238658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2EC9-30D7-4BF0-866E-6A3FABE16ABE}"/>
              </a:ext>
            </a:extLst>
          </p:cNvPr>
          <p:cNvSpPr txBox="1"/>
          <p:nvPr/>
        </p:nvSpPr>
        <p:spPr>
          <a:xfrm>
            <a:off x="1371600" y="619661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Planning in hierarchical 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F51A-28A8-4B3D-B578-350126D6E88B}"/>
              </a:ext>
            </a:extLst>
          </p:cNvPr>
          <p:cNvSpPr txBox="1"/>
          <p:nvPr/>
        </p:nvSpPr>
        <p:spPr>
          <a:xfrm>
            <a:off x="1371600" y="2095500"/>
            <a:ext cx="1554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Inverse models from various skills are used for planning over the hierarchy.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43FD6-AC7D-4273-96E3-F21766B33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60"/>
          <a:stretch/>
        </p:blipFill>
        <p:spPr>
          <a:xfrm>
            <a:off x="3674440" y="2712513"/>
            <a:ext cx="10939120" cy="68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96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3AB5-CBC0-4CA4-AC0D-D5FEAED0D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430887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fld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166A9EE3-4B36-4A9D-A82B-F0731C82BE50}"/>
              </a:ext>
            </a:extLst>
          </p:cNvPr>
          <p:cNvSpPr/>
          <p:nvPr/>
        </p:nvSpPr>
        <p:spPr>
          <a:xfrm>
            <a:off x="0" y="9258300"/>
            <a:ext cx="2238658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2EC9-30D7-4BF0-866E-6A3FABE16ABE}"/>
              </a:ext>
            </a:extLst>
          </p:cNvPr>
          <p:cNvSpPr txBox="1"/>
          <p:nvPr/>
        </p:nvSpPr>
        <p:spPr>
          <a:xfrm>
            <a:off x="1371600" y="619661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Intrinsic motivation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F51A-28A8-4B3D-B578-350126D6E88B}"/>
              </a:ext>
            </a:extLst>
          </p:cNvPr>
          <p:cNvSpPr txBox="1"/>
          <p:nvPr/>
        </p:nvSpPr>
        <p:spPr>
          <a:xfrm>
            <a:off x="1371600" y="2095500"/>
            <a:ext cx="1554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learning process is guided by intrinsic motivation, i.e. sampled goals leads to explore regions with high interest of the state space (corresponds to higher learning progress).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37765-E0CC-4558-80E7-C875EF60AE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6" t="13689" r="6839" b="11746"/>
          <a:stretch/>
        </p:blipFill>
        <p:spPr>
          <a:xfrm>
            <a:off x="4834359" y="3740914"/>
            <a:ext cx="8619282" cy="582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163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3AB5-CBC0-4CA4-AC0D-D5FEAED0D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430887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fld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166A9EE3-4B36-4A9D-A82B-F0731C82BE50}"/>
              </a:ext>
            </a:extLst>
          </p:cNvPr>
          <p:cNvSpPr/>
          <p:nvPr/>
        </p:nvSpPr>
        <p:spPr>
          <a:xfrm>
            <a:off x="0" y="9258300"/>
            <a:ext cx="2238658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2EC9-30D7-4BF0-866E-6A3FABE16ABE}"/>
              </a:ext>
            </a:extLst>
          </p:cNvPr>
          <p:cNvSpPr txBox="1"/>
          <p:nvPr/>
        </p:nvSpPr>
        <p:spPr>
          <a:xfrm>
            <a:off x="1371600" y="619661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Using symbolic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F51A-28A8-4B3D-B578-350126D6E88B}"/>
              </a:ext>
            </a:extLst>
          </p:cNvPr>
          <p:cNvSpPr txBox="1"/>
          <p:nvPr/>
        </p:nvSpPr>
        <p:spPr>
          <a:xfrm>
            <a:off x="1371600" y="2095500"/>
            <a:ext cx="1554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Current hierarchical learning approaches struggles with data-efficiency as the hierarchy grows (for complex tasks).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We propose using set-based methods (e.g. abstract interpretation) as a way to reduce the number of training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Inferring over sets is more efficient than inferring over points in the common sense, but we may need  special abstract domains for NN with </a:t>
            </a:r>
            <a:r>
              <a:rPr lang="en-US" sz="3200" dirty="0" err="1"/>
              <a:t>ReLU</a:t>
            </a:r>
            <a:r>
              <a:rPr lang="en-US" sz="3200" dirty="0"/>
              <a:t> activation functions.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DC77B-C3E4-4959-938B-FE7772B3CF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" t="29999" r="11768" b="28519"/>
          <a:stretch/>
        </p:blipFill>
        <p:spPr>
          <a:xfrm>
            <a:off x="2910028" y="5515153"/>
            <a:ext cx="1246794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68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63AB5-CBC0-4CA4-AC0D-D5FEAED0D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430887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fld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166A9EE3-4B36-4A9D-A82B-F0731C82BE50}"/>
              </a:ext>
            </a:extLst>
          </p:cNvPr>
          <p:cNvSpPr/>
          <p:nvPr/>
        </p:nvSpPr>
        <p:spPr>
          <a:xfrm>
            <a:off x="0" y="9258300"/>
            <a:ext cx="2238658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F2EC9-30D7-4BF0-866E-6A3FABE16ABE}"/>
              </a:ext>
            </a:extLst>
          </p:cNvPr>
          <p:cNvSpPr txBox="1"/>
          <p:nvPr/>
        </p:nvSpPr>
        <p:spPr>
          <a:xfrm>
            <a:off x="1371600" y="619661"/>
            <a:ext cx="1554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Using symbolic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CF51A-28A8-4B3D-B578-350126D6E88B}"/>
              </a:ext>
            </a:extLst>
          </p:cNvPr>
          <p:cNvSpPr txBox="1"/>
          <p:nvPr/>
        </p:nvSpPr>
        <p:spPr>
          <a:xfrm>
            <a:off x="1371600" y="2095500"/>
            <a:ext cx="1554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New planning is needed for set-based methods as well, in which controllable regions would be the output of the inverse model. This leads to an improved planning over the conventional 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64956-DBDB-477F-99CD-7353E2317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9" t="2811" r="14910" b="10001"/>
          <a:stretch/>
        </p:blipFill>
        <p:spPr>
          <a:xfrm>
            <a:off x="5158740" y="3817560"/>
            <a:ext cx="8367388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18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 algn="l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  <wetp:taskpane dockstate="right" visibility="0" width="350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168B3BD-6D6D-4749-82F2-8732A84F0ABE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4A0ADE6-B0A1-4FCF-AD9D-B6106DE6BD08}">
  <we:reference id="wa104380907" version="3.0.0.0" store="en-US" storeType="OMEX"/>
  <we:alternateReferences>
    <we:reference id="wa104380907" version="3.0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323</Words>
  <Application>Microsoft Office PowerPoint</Application>
  <PresentationFormat>مخصص</PresentationFormat>
  <Paragraphs>33</Paragraphs>
  <Slides>9</Slides>
  <Notes>1</Notes>
  <HiddenSlides>0</HiddenSlides>
  <MMClips>2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0" baseType="lpstr">
      <vt:lpstr>Office Theme</vt:lpstr>
      <vt:lpstr>RESEARCH DAYS - NOVEMBER 2020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Anfu Tang</dc:title>
  <dc:creator>Ariane Migault</dc:creator>
  <cp:keywords>DAEKeBPop9Y,BAC0o7vRl9s</cp:keywords>
  <cp:lastModifiedBy>Ali Younes</cp:lastModifiedBy>
  <cp:revision>16</cp:revision>
  <dcterms:created xsi:type="dcterms:W3CDTF">2020-10-31T07:31:59Z</dcterms:created>
  <dcterms:modified xsi:type="dcterms:W3CDTF">2020-11-01T16:48:55Z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2020-10-13T00:00:00Z</vt:filetime>
  </property>
  <property fmtid="{D5CDD505-2E9C-101B-9397-08002B2CF9AE}" pid="3" name="Creator">
    <vt:lpwstr>Canva</vt:lpwstr>
  </property>
  <property fmtid="{D5CDD505-2E9C-101B-9397-08002B2CF9AE}" pid="4" name="LastSaved">
    <vt:filetime>2020-10-31T00:00:00Z</vt:filetime>
  </property>
</Properties>
</file>