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qfx3I993XNSppFw0B3kZon4t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5f982b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15f982be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5f982be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15f982bed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5f982be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15f982bed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646d80d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1646d80dd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646d80dd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1646d80dd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646d80d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1646d80dd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646d80d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1646d80dd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5f982be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15f982bed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5f982be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15f982bed6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5f982be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15f982bed6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4dd2b3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a44dd2b38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7edfebb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17edfebbc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5f3cc76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5f3cc763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44dd2b38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44dd2b382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44dd2b3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a44dd2b382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5f3cc7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5f3cc763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s://bit.ly/Arshakanza" TargetMode="External"/><Relationship Id="rId5" Type="http://schemas.openxmlformats.org/officeDocument/2006/relationships/hyperlink" Target="https://bit.ly/Arshakanza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bit.ly/Arshakanza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3283659" y="1533938"/>
            <a:ext cx="8117059" cy="1350409"/>
          </a:xfrm>
          <a:prstGeom prst="roundRect">
            <a:avLst>
              <a:gd fmla="val 5006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 txBox="1"/>
          <p:nvPr/>
        </p:nvSpPr>
        <p:spPr>
          <a:xfrm>
            <a:off x="3283659" y="649738"/>
            <a:ext cx="2219823" cy="75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ID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/>
        </p:nvSpPr>
        <p:spPr>
          <a:xfrm>
            <a:off x="3427210" y="1675178"/>
            <a:ext cx="7829958" cy="119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[ENGLISH]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downloading this PPT template. Support me by SUBSCRIBE, so I can share PPT Templates with other themes for FREE.</a:t>
            </a:r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51" y="1533938"/>
            <a:ext cx="2074434" cy="202807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/>
          <p:nvPr/>
        </p:nvSpPr>
        <p:spPr>
          <a:xfrm>
            <a:off x="3283659" y="3095351"/>
            <a:ext cx="8117059" cy="1687663"/>
          </a:xfrm>
          <a:prstGeom prst="roundRect">
            <a:avLst>
              <a:gd fmla="val 5006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/>
        </p:nvSpPr>
        <p:spPr>
          <a:xfrm>
            <a:off x="3427210" y="3236592"/>
            <a:ext cx="7829958" cy="142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[BAHASA]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D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Terima kasih telah mengunduh template PPT ini. Dukung saya dengan SUBSCRIBE, agar saya dapat membagikan Template PPT dengan tema lain secara GRATIS.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2"/>
          <p:cNvGrpSpPr/>
          <p:nvPr/>
        </p:nvGrpSpPr>
        <p:grpSpPr>
          <a:xfrm>
            <a:off x="875277" y="4175698"/>
            <a:ext cx="1986383" cy="607316"/>
            <a:chOff x="895643" y="3641128"/>
            <a:chExt cx="1986383" cy="607316"/>
          </a:xfrm>
        </p:grpSpPr>
        <p:sp>
          <p:nvSpPr>
            <p:cNvPr id="25" name="Google Shape;25;p12">
              <a:hlinkClick r:id="rId4"/>
            </p:cNvPr>
            <p:cNvSpPr/>
            <p:nvPr/>
          </p:nvSpPr>
          <p:spPr>
            <a:xfrm>
              <a:off x="895643" y="3641128"/>
              <a:ext cx="1986383" cy="607316"/>
            </a:xfrm>
            <a:prstGeom prst="roundRect">
              <a:avLst>
                <a:gd fmla="val 14271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1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17565" y="3775339"/>
              <a:ext cx="381256" cy="33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12">
              <a:hlinkClick r:id="rId7"/>
            </p:cNvPr>
            <p:cNvSpPr txBox="1"/>
            <p:nvPr/>
          </p:nvSpPr>
          <p:spPr>
            <a:xfrm>
              <a:off x="1432786" y="3744731"/>
              <a:ext cx="1358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2"/>
          <p:cNvSpPr txBox="1"/>
          <p:nvPr/>
        </p:nvSpPr>
        <p:spPr>
          <a:xfrm>
            <a:off x="888156" y="3582893"/>
            <a:ext cx="198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>
                <a:solidFill>
                  <a:srgbClr val="0A213D"/>
                </a:solidFill>
                <a:latin typeface="Calibri"/>
                <a:ea typeface="Calibri"/>
                <a:cs typeface="Calibri"/>
                <a:sym typeface="Calibri"/>
              </a:rPr>
              <a:t>ARSHAKANZA</a:t>
            </a:r>
            <a:endParaRPr sz="2000">
              <a:solidFill>
                <a:srgbClr val="0A21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1" Type="http://schemas.openxmlformats.org/officeDocument/2006/relationships/image" Target="../media/image5.png"/><Relationship Id="rId10" Type="http://schemas.openxmlformats.org/officeDocument/2006/relationships/image" Target="../media/image27.png"/><Relationship Id="rId9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iSABQDwj23I" TargetMode="External"/><Relationship Id="rId5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4264221" y="-187814"/>
            <a:ext cx="8406272" cy="4483345"/>
            <a:chOff x="2434281" y="2152649"/>
            <a:chExt cx="5445126" cy="2904067"/>
          </a:xfrm>
        </p:grpSpPr>
        <p:sp>
          <p:nvSpPr>
            <p:cNvPr id="91" name="Google Shape;91;p1"/>
            <p:cNvSpPr/>
            <p:nvPr/>
          </p:nvSpPr>
          <p:spPr>
            <a:xfrm>
              <a:off x="2434281" y="2152649"/>
              <a:ext cx="5445126" cy="2904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553984" y="2264243"/>
              <a:ext cx="2925000" cy="2681400"/>
            </a:xfrm>
            <a:prstGeom prst="parallelogram">
              <a:avLst>
                <a:gd fmla="val 34661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1919300" y="2404875"/>
            <a:ext cx="11440495" cy="2207100"/>
            <a:chOff x="3393556" y="2404856"/>
            <a:chExt cx="9798300" cy="2207100"/>
          </a:xfrm>
        </p:grpSpPr>
        <p:sp>
          <p:nvSpPr>
            <p:cNvPr id="94" name="Google Shape;94;p1"/>
            <p:cNvSpPr/>
            <p:nvPr/>
          </p:nvSpPr>
          <p:spPr>
            <a:xfrm>
              <a:off x="3393556" y="2404856"/>
              <a:ext cx="9798300" cy="2207100"/>
            </a:xfrm>
            <a:prstGeom prst="rect">
              <a:avLst/>
            </a:pr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4752540" y="2705531"/>
              <a:ext cx="81174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88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PROYECTO Muni Request</a:t>
              </a:r>
              <a:endParaRPr sz="8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 rot="2700000">
            <a:off x="162015" y="4425256"/>
            <a:ext cx="6628702" cy="2207022"/>
          </a:xfrm>
          <a:prstGeom prst="rect">
            <a:avLst/>
          </a:prstGeom>
          <a:solidFill>
            <a:srgbClr val="AEC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044250" cy="11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9347525" y="4972225"/>
            <a:ext cx="25641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Matías Tapia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Alonso Melgarejo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Ignacio Tapia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681175" y="4074350"/>
            <a:ext cx="7012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D"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PRESENTACIÓN FINAL CAPSTONE</a:t>
            </a:r>
            <a:endParaRPr sz="2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g315f982bed6_0_0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263" name="Google Shape;263;g315f982bed6_0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315f982bed6_0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315f982bed6_0_0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Metodología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 trabajo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6" name="Google Shape;266;g315f982bed6_0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315f982be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15f982bed6_0_0"/>
          <p:cNvSpPr/>
          <p:nvPr/>
        </p:nvSpPr>
        <p:spPr>
          <a:xfrm>
            <a:off x="3465650" y="2302500"/>
            <a:ext cx="2560800" cy="1419300"/>
          </a:xfrm>
          <a:prstGeom prst="rect">
            <a:avLst/>
          </a:prstGeom>
          <a:solidFill>
            <a:srgbClr val="FFB55A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g315f982bed6_0_0"/>
          <p:cNvSpPr/>
          <p:nvPr/>
        </p:nvSpPr>
        <p:spPr>
          <a:xfrm>
            <a:off x="3718150" y="2179875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b="0" i="0" sz="1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315f982bed6_0_0"/>
          <p:cNvSpPr/>
          <p:nvPr/>
        </p:nvSpPr>
        <p:spPr>
          <a:xfrm>
            <a:off x="3527050" y="4205726"/>
            <a:ext cx="2416800" cy="1316700"/>
          </a:xfrm>
          <a:prstGeom prst="rect">
            <a:avLst/>
          </a:prstGeom>
          <a:solidFill>
            <a:srgbClr val="00AEA5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g315f982bed6_0_0"/>
          <p:cNvSpPr/>
          <p:nvPr/>
        </p:nvSpPr>
        <p:spPr>
          <a:xfrm>
            <a:off x="3779550" y="4083088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4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g315f982bed6_0_0"/>
          <p:cNvSpPr/>
          <p:nvPr/>
        </p:nvSpPr>
        <p:spPr>
          <a:xfrm>
            <a:off x="6418050" y="2319300"/>
            <a:ext cx="2457900" cy="1402500"/>
          </a:xfrm>
          <a:prstGeom prst="rect">
            <a:avLst/>
          </a:prstGeom>
          <a:solidFill>
            <a:srgbClr val="FFD562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g315f982bed6_0_0"/>
          <p:cNvSpPr/>
          <p:nvPr/>
        </p:nvSpPr>
        <p:spPr>
          <a:xfrm>
            <a:off x="6670550" y="2179875"/>
            <a:ext cx="1558200" cy="4182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2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g315f982bed6_0_0"/>
          <p:cNvSpPr/>
          <p:nvPr/>
        </p:nvSpPr>
        <p:spPr>
          <a:xfrm>
            <a:off x="6418050" y="4205726"/>
            <a:ext cx="2416800" cy="1316700"/>
          </a:xfrm>
          <a:prstGeom prst="rect">
            <a:avLst/>
          </a:prstGeom>
          <a:solidFill>
            <a:srgbClr val="42F2B7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g315f982bed6_0_0"/>
          <p:cNvSpPr/>
          <p:nvPr/>
        </p:nvSpPr>
        <p:spPr>
          <a:xfrm>
            <a:off x="6670550" y="4083088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5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g315f982bed6_0_0"/>
          <p:cNvSpPr/>
          <p:nvPr/>
        </p:nvSpPr>
        <p:spPr>
          <a:xfrm>
            <a:off x="9370450" y="2302500"/>
            <a:ext cx="2416800" cy="1402500"/>
          </a:xfrm>
          <a:prstGeom prst="rect">
            <a:avLst/>
          </a:prstGeom>
          <a:solidFill>
            <a:srgbClr val="0069A4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g315f982bed6_0_0"/>
          <p:cNvSpPr/>
          <p:nvPr/>
        </p:nvSpPr>
        <p:spPr>
          <a:xfrm>
            <a:off x="9622950" y="2179863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3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g315f982bed6_0_0"/>
          <p:cNvSpPr txBox="1"/>
          <p:nvPr/>
        </p:nvSpPr>
        <p:spPr>
          <a:xfrm>
            <a:off x="3196850" y="2625900"/>
            <a:ext cx="2726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Definir objetivos y alcance del proyecto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4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Elaboración de la documentación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Toma de requerimientos funcionales y no funcionales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15f982bed6_0_0"/>
          <p:cNvSpPr txBox="1"/>
          <p:nvPr/>
        </p:nvSpPr>
        <p:spPr>
          <a:xfrm>
            <a:off x="6086300" y="2625905"/>
            <a:ext cx="2726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Definir la estructura del sistema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Elaboración de Mockups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Desarrollo Modulo de Registro de Solicitudes</a:t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15f982bed6_0_0"/>
          <p:cNvSpPr txBox="1"/>
          <p:nvPr/>
        </p:nvSpPr>
        <p:spPr>
          <a:xfrm>
            <a:off x="9038700" y="2625905"/>
            <a:ext cx="2726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Desarrollo Modulo de Reportes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Desarrollo Módulo de Seguimiento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15f982bed6_0_0"/>
          <p:cNvSpPr txBox="1"/>
          <p:nvPr/>
        </p:nvSpPr>
        <p:spPr>
          <a:xfrm>
            <a:off x="3195300" y="4450905"/>
            <a:ext cx="2726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Desarrollo Módulo de Comunicaciones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Pruebas de seguridad y cumplimiento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Pruebas de usabilidad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g315f982bed6_0_0"/>
          <p:cNvSpPr txBox="1"/>
          <p:nvPr/>
        </p:nvSpPr>
        <p:spPr>
          <a:xfrm>
            <a:off x="6086300" y="4450901"/>
            <a:ext cx="2726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Revisión resultados de las pruebas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Monitoreo del sistema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315f982bed6_0_0"/>
          <p:cNvSpPr/>
          <p:nvPr/>
        </p:nvSpPr>
        <p:spPr>
          <a:xfrm>
            <a:off x="9359525" y="4205738"/>
            <a:ext cx="2416800" cy="1316700"/>
          </a:xfrm>
          <a:prstGeom prst="rect">
            <a:avLst/>
          </a:prstGeom>
          <a:solidFill>
            <a:srgbClr val="7F92FF"/>
          </a:solidFill>
          <a:ln cap="flat" cmpd="sng" w="9525">
            <a:solidFill>
              <a:srgbClr val="020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315f982bed6_0_0"/>
          <p:cNvSpPr/>
          <p:nvPr/>
        </p:nvSpPr>
        <p:spPr>
          <a:xfrm>
            <a:off x="9612025" y="4083100"/>
            <a:ext cx="1558200" cy="367800"/>
          </a:xfrm>
          <a:prstGeom prst="roundRect">
            <a:avLst>
              <a:gd fmla="val 16667" name="adj"/>
            </a:avLst>
          </a:prstGeom>
          <a:solidFill>
            <a:srgbClr val="FFFBF4"/>
          </a:solidFill>
          <a:ln cap="flat" cmpd="sng" w="95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Sprint 6</a:t>
            </a:r>
            <a:endParaRPr b="0" i="0" sz="14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g315f982bed6_0_0"/>
          <p:cNvSpPr txBox="1"/>
          <p:nvPr/>
        </p:nvSpPr>
        <p:spPr>
          <a:xfrm>
            <a:off x="9027775" y="4450913"/>
            <a:ext cx="2726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Reunión de cierre y evaluación del proyecto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Lato"/>
              <a:buChar char="●"/>
            </a:pPr>
            <a:r>
              <a:rPr b="0" i="0" lang="en-ID" sz="1100" u="none" cap="none" strike="noStrike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Archivar documentación y realizar informe final</a:t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g315f982bed6_0_0"/>
          <p:cNvSpPr/>
          <p:nvPr/>
        </p:nvSpPr>
        <p:spPr>
          <a:xfrm>
            <a:off x="404750" y="1948600"/>
            <a:ext cx="2083200" cy="3573900"/>
          </a:xfrm>
          <a:prstGeom prst="roundRect">
            <a:avLst>
              <a:gd fmla="val 16667" name="adj"/>
            </a:avLst>
          </a:prstGeom>
          <a:solidFill>
            <a:srgbClr val="12284E"/>
          </a:solidFill>
          <a:ln cap="flat" cmpd="sng" w="9525">
            <a:solidFill>
              <a:srgbClr val="1228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g315f982bed6_0_0"/>
          <p:cNvSpPr/>
          <p:nvPr/>
        </p:nvSpPr>
        <p:spPr>
          <a:xfrm>
            <a:off x="872200" y="2631350"/>
            <a:ext cx="1127400" cy="923700"/>
          </a:xfrm>
          <a:prstGeom prst="ellipse">
            <a:avLst/>
          </a:prstGeom>
          <a:solidFill>
            <a:srgbClr val="7F92FF"/>
          </a:solidFill>
          <a:ln cap="flat" cmpd="sng" w="9525">
            <a:solidFill>
              <a:srgbClr val="7F9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Scrum Master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315f982bed6_0_0"/>
          <p:cNvSpPr/>
          <p:nvPr/>
        </p:nvSpPr>
        <p:spPr>
          <a:xfrm>
            <a:off x="820800" y="4255000"/>
            <a:ext cx="1242000" cy="923700"/>
          </a:xfrm>
          <a:prstGeom prst="ellipse">
            <a:avLst/>
          </a:prstGeom>
          <a:solidFill>
            <a:srgbClr val="7F92FF"/>
          </a:solidFill>
          <a:ln cap="flat" cmpd="sng" w="9525">
            <a:solidFill>
              <a:srgbClr val="7F9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Product Owner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g315f982bed6_0_0"/>
          <p:cNvSpPr/>
          <p:nvPr/>
        </p:nvSpPr>
        <p:spPr>
          <a:xfrm>
            <a:off x="548350" y="3843700"/>
            <a:ext cx="1775100" cy="649500"/>
          </a:xfrm>
          <a:prstGeom prst="roundRect">
            <a:avLst>
              <a:gd fmla="val 16667" name="adj"/>
            </a:avLst>
          </a:prstGeom>
          <a:solidFill>
            <a:srgbClr val="CCCFFF"/>
          </a:solidFill>
          <a:ln cap="flat" cmpd="sng" w="9525">
            <a:solidFill>
              <a:srgbClr val="CC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Claudio Allende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315f982bed6_0_0"/>
          <p:cNvSpPr/>
          <p:nvPr/>
        </p:nvSpPr>
        <p:spPr>
          <a:xfrm>
            <a:off x="558800" y="2179875"/>
            <a:ext cx="1775100" cy="649500"/>
          </a:xfrm>
          <a:prstGeom prst="roundRect">
            <a:avLst>
              <a:gd fmla="val 16667" name="adj"/>
            </a:avLst>
          </a:prstGeom>
          <a:solidFill>
            <a:srgbClr val="CCCFFF"/>
          </a:solidFill>
          <a:ln cap="flat" cmpd="sng" w="9525">
            <a:solidFill>
              <a:srgbClr val="CC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>
                <a:latin typeface="Lato"/>
                <a:ea typeface="Lato"/>
                <a:cs typeface="Lato"/>
                <a:sym typeface="Lato"/>
              </a:rPr>
              <a:t>Matías Tapia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g315f982bed6_0_27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296" name="Google Shape;296;g315f982bed6_0_2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315f982bed6_0_2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315f982bed6_0_27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cRONOGRAMA DE DESARROLLO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99" name="Google Shape;299;g315f982bed6_0_2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315f982bed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315f982bed6_0_27"/>
          <p:cNvSpPr/>
          <p:nvPr/>
        </p:nvSpPr>
        <p:spPr>
          <a:xfrm>
            <a:off x="544925" y="2405800"/>
            <a:ext cx="3240600" cy="3839400"/>
          </a:xfrm>
          <a:prstGeom prst="roundRect">
            <a:avLst>
              <a:gd fmla="val 16667" name="adj"/>
            </a:avLst>
          </a:prstGeom>
          <a:solidFill>
            <a:srgbClr val="F29F05"/>
          </a:solidFill>
          <a:ln cap="flat" cmpd="sng" w="9525">
            <a:solidFill>
              <a:srgbClr val="F29F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requisitos.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del cronograma y documentación inicial.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 de los mockups de la aplicación.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15f982bed6_0_27"/>
          <p:cNvSpPr txBox="1"/>
          <p:nvPr/>
        </p:nvSpPr>
        <p:spPr>
          <a:xfrm>
            <a:off x="225875" y="2720000"/>
            <a:ext cx="387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1: Planificación e Inicio (Semanas 1-4)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15f982bed6_0_27"/>
          <p:cNvSpPr/>
          <p:nvPr/>
        </p:nvSpPr>
        <p:spPr>
          <a:xfrm>
            <a:off x="4423625" y="2405800"/>
            <a:ext cx="3240600" cy="3839400"/>
          </a:xfrm>
          <a:prstGeom prst="roundRect">
            <a:avLst>
              <a:gd fmla="val 16667" name="adj"/>
            </a:avLst>
          </a:prstGeom>
          <a:solidFill>
            <a:srgbClr val="93A218"/>
          </a:solidFill>
          <a:ln cap="flat" cmpd="sng" w="9525">
            <a:solidFill>
              <a:srgbClr val="93A2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del frontend y backend.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 y realización de pruebas unitarias.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 de ajustes necesarios según los resultados de las pruebas.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15f982bed6_0_27"/>
          <p:cNvSpPr txBox="1"/>
          <p:nvPr/>
        </p:nvSpPr>
        <p:spPr>
          <a:xfrm>
            <a:off x="4104575" y="2720000"/>
            <a:ext cx="387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2: Desarrollo y Pruebas (Semanas 5-15)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315f982bed6_0_27"/>
          <p:cNvSpPr/>
          <p:nvPr/>
        </p:nvSpPr>
        <p:spPr>
          <a:xfrm>
            <a:off x="8302325" y="2445475"/>
            <a:ext cx="3240600" cy="3839400"/>
          </a:xfrm>
          <a:prstGeom prst="roundRect">
            <a:avLst>
              <a:gd fmla="val 16667" name="adj"/>
            </a:avLst>
          </a:prstGeom>
          <a:solidFill>
            <a:srgbClr val="007E6C"/>
          </a:solidFill>
          <a:ln cap="flat" cmpd="sng" w="9525">
            <a:solidFill>
              <a:srgbClr val="007E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Capacitación a usuarios finales.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Evaluación del sistema y generación de reportes finales.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ID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Despliegue en el entorno de pruebas y ajustes finales.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15f982bed6_0_27"/>
          <p:cNvSpPr txBox="1"/>
          <p:nvPr/>
        </p:nvSpPr>
        <p:spPr>
          <a:xfrm>
            <a:off x="7983275" y="2759675"/>
            <a:ext cx="387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3: Implementación y Cierre (Semanas 16-18)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315f982bed6_0_63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12" name="Google Shape;312;g315f982bed6_0_63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315f982bed6_0_63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315f982bed6_0_63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mODELO DE DATOS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15" name="Google Shape;315;g315f982bed6_0_63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315f982bed6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15f982bed6_0_63"/>
          <p:cNvPicPr preferRelativeResize="0"/>
          <p:nvPr/>
        </p:nvPicPr>
        <p:blipFill rotWithShape="1">
          <a:blip r:embed="rId4">
            <a:alphaModFix/>
          </a:blip>
          <a:srcRect b="0" l="0" r="0" t="1951"/>
          <a:stretch/>
        </p:blipFill>
        <p:spPr>
          <a:xfrm>
            <a:off x="717025" y="1521850"/>
            <a:ext cx="10487350" cy="51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g31646d80ddc_1_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23" name="Google Shape;323;g31646d80ddc_1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31646d80ddc_1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31646d80ddc_1_0"/>
            <p:cNvSpPr txBox="1"/>
            <p:nvPr/>
          </p:nvSpPr>
          <p:spPr>
            <a:xfrm>
              <a:off x="2174825" y="535925"/>
              <a:ext cx="7673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 BPM 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problemática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" name="Google Shape;326;g31646d80ddc_1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31646d80dd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1646d80ddc_1_0"/>
          <p:cNvPicPr preferRelativeResize="0"/>
          <p:nvPr/>
        </p:nvPicPr>
        <p:blipFill rotWithShape="1">
          <a:blip r:embed="rId4">
            <a:alphaModFix/>
          </a:blip>
          <a:srcRect b="14813" l="681" r="533" t="0"/>
          <a:stretch/>
        </p:blipFill>
        <p:spPr>
          <a:xfrm>
            <a:off x="627100" y="1694700"/>
            <a:ext cx="10879877" cy="48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g31646d80ddc_1_1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34" name="Google Shape;334;g31646d80ddc_1_1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31646d80ddc_1_1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31646d80ddc_1_10"/>
            <p:cNvSpPr txBox="1"/>
            <p:nvPr/>
          </p:nvSpPr>
          <p:spPr>
            <a:xfrm>
              <a:off x="2174825" y="535925"/>
              <a:ext cx="6764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 BPM Solución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37" name="Google Shape;337;g31646d80ddc_1_1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g31646d80ddc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1646d80ddc_1_10"/>
          <p:cNvPicPr preferRelativeResize="0"/>
          <p:nvPr/>
        </p:nvPicPr>
        <p:blipFill rotWithShape="1">
          <a:blip r:embed="rId4">
            <a:alphaModFix/>
          </a:blip>
          <a:srcRect b="11725" l="0" r="0" t="-963"/>
          <a:stretch/>
        </p:blipFill>
        <p:spPr>
          <a:xfrm>
            <a:off x="807900" y="1417425"/>
            <a:ext cx="10576200" cy="54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g31646d80ddc_0_1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45" name="Google Shape;345;g31646d80ddc_0_1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31646d80ddc_0_1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31646d80ddc_0_1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Caso de uso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48" name="Google Shape;348;g31646d80ddc_0_1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g31646d80d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1646d80ddc_0_1"/>
          <p:cNvPicPr preferRelativeResize="0"/>
          <p:nvPr/>
        </p:nvPicPr>
        <p:blipFill rotWithShape="1">
          <a:blip r:embed="rId4">
            <a:alphaModFix/>
          </a:blip>
          <a:srcRect b="6918" l="0" r="2238" t="4952"/>
          <a:stretch/>
        </p:blipFill>
        <p:spPr>
          <a:xfrm>
            <a:off x="152400" y="1683550"/>
            <a:ext cx="6136475" cy="40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31646d80ddc_0_1"/>
          <p:cNvPicPr preferRelativeResize="0"/>
          <p:nvPr/>
        </p:nvPicPr>
        <p:blipFill rotWithShape="1">
          <a:blip r:embed="rId5">
            <a:alphaModFix/>
          </a:blip>
          <a:srcRect b="7564" l="1323" r="2762" t="7249"/>
          <a:stretch/>
        </p:blipFill>
        <p:spPr>
          <a:xfrm>
            <a:off x="6659250" y="1683550"/>
            <a:ext cx="5273175" cy="40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g31646d80ddc_0_15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57" name="Google Shape;357;g31646d80ddc_0_15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31646d80ddc_0_15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g31646d80ddc_0_15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ARQUITECTURA  - Caso de uso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60" name="Google Shape;360;g31646d80ddc_0_15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g31646d80dd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1646d80ddc_0_15"/>
          <p:cNvPicPr preferRelativeResize="0"/>
          <p:nvPr/>
        </p:nvPicPr>
        <p:blipFill rotWithShape="1">
          <a:blip r:embed="rId4">
            <a:alphaModFix/>
          </a:blip>
          <a:srcRect b="2269" l="0" r="1458" t="3577"/>
          <a:stretch/>
        </p:blipFill>
        <p:spPr>
          <a:xfrm>
            <a:off x="2755088" y="1669275"/>
            <a:ext cx="6681826" cy="49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315f982bed6_0_72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368" name="Google Shape;368;g315f982bed6_0_72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315f982bed6_0_72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315f982bed6_0_72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TECNOLOGÍAS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UTILIZADAS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71" name="Google Shape;371;g315f982bed6_0_72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315f982bed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123" y="3024998"/>
            <a:ext cx="1729710" cy="10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315f982bed6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722" y="4545919"/>
            <a:ext cx="3001490" cy="87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315f982bed6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012" y="4403975"/>
            <a:ext cx="954350" cy="101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315f982bed6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5725" y="4479276"/>
            <a:ext cx="954348" cy="101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15f982bed6_0_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8772" y="3025016"/>
            <a:ext cx="1026227" cy="108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315f982bed6_0_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57775" y="3025000"/>
            <a:ext cx="1026227" cy="108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315f982bed6_0_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747" y="3094026"/>
            <a:ext cx="954350" cy="10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315f982bed6_0_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81176" y="3094025"/>
            <a:ext cx="954348" cy="10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315f982bed6_0_72"/>
          <p:cNvSpPr txBox="1"/>
          <p:nvPr/>
        </p:nvSpPr>
        <p:spPr>
          <a:xfrm>
            <a:off x="4241375" y="1603288"/>
            <a:ext cx="2764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FRONT/BACK  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END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g315f982bed6_0_72"/>
          <p:cNvSpPr txBox="1"/>
          <p:nvPr/>
        </p:nvSpPr>
        <p:spPr>
          <a:xfrm>
            <a:off x="431700" y="1635700"/>
            <a:ext cx="2764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Gestión del Proyecto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2" name="Google Shape;382;g315f982bed6_0_72"/>
          <p:cNvSpPr txBox="1"/>
          <p:nvPr/>
        </p:nvSpPr>
        <p:spPr>
          <a:xfrm>
            <a:off x="8237500" y="1603300"/>
            <a:ext cx="3850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lENGUAJES DE </a:t>
            </a:r>
            <a:r>
              <a:rPr lang="en-ID"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PROGRAMACIÓN</a:t>
            </a:r>
            <a:endParaRPr sz="2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83" name="Google Shape;383;g315f982bed6_0_7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g315f982bed6_0_106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389" name="Google Shape;389;g315f982bed6_0_106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315f982bed6_0_106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315f982bed6_0_106"/>
            <p:cNvSpPr txBox="1"/>
            <p:nvPr/>
          </p:nvSpPr>
          <p:spPr>
            <a:xfrm>
              <a:off x="2174824" y="535925"/>
              <a:ext cx="5559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dEMOSTRACIÓN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DEL RESULTADO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92" name="Google Shape;392;g315f982bed6_0_106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g315f982bed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15f982bed6_0_106" title="Muni Reques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500" y="2402319"/>
            <a:ext cx="5702175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g315f982bed6_0_115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400" name="Google Shape;400;g315f982bed6_0_115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315f982bed6_0_115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315f982bed6_0_115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resultados obtenidos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03" name="Google Shape;403;g315f982bed6_0_115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g315f982bed6_0_115"/>
          <p:cNvGrpSpPr/>
          <p:nvPr/>
        </p:nvGrpSpPr>
        <p:grpSpPr>
          <a:xfrm>
            <a:off x="1318445" y="2324100"/>
            <a:ext cx="2895599" cy="3543300"/>
            <a:chOff x="1495427" y="2324100"/>
            <a:chExt cx="2895599" cy="3543300"/>
          </a:xfrm>
        </p:grpSpPr>
        <p:sp>
          <p:nvSpPr>
            <p:cNvPr id="405" name="Google Shape;405;g315f982bed6_0_115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6" name="Google Shape;406;g315f982bed6_0_1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81438" y="2750102"/>
              <a:ext cx="929419" cy="929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g315f982bed6_0_115"/>
            <p:cNvSpPr txBox="1"/>
            <p:nvPr/>
          </p:nvSpPr>
          <p:spPr>
            <a:xfrm>
              <a:off x="1737382" y="4059150"/>
              <a:ext cx="22929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Centralizacion de Solicitudes</a:t>
              </a:r>
              <a:endParaRPr/>
            </a:p>
          </p:txBody>
        </p:sp>
      </p:grpSp>
      <p:grpSp>
        <p:nvGrpSpPr>
          <p:cNvPr id="408" name="Google Shape;408;g315f982bed6_0_115"/>
          <p:cNvGrpSpPr/>
          <p:nvPr/>
        </p:nvGrpSpPr>
        <p:grpSpPr>
          <a:xfrm>
            <a:off x="4698754" y="2324100"/>
            <a:ext cx="2895599" cy="3543300"/>
            <a:chOff x="1495427" y="2324100"/>
            <a:chExt cx="2895599" cy="3543300"/>
          </a:xfrm>
        </p:grpSpPr>
        <p:sp>
          <p:nvSpPr>
            <p:cNvPr id="409" name="Google Shape;409;g315f982bed6_0_115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rgbClr val="AECA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0" name="Google Shape;410;g315f982bed6_0_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81438" y="2750102"/>
              <a:ext cx="929419" cy="929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g315f982bed6_0_115"/>
            <p:cNvSpPr txBox="1"/>
            <p:nvPr/>
          </p:nvSpPr>
          <p:spPr>
            <a:xfrm>
              <a:off x="1856311" y="3959570"/>
              <a:ext cx="21738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 Funcional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2" name="Google Shape;412;g315f982bed6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g315f982bed6_0_115"/>
          <p:cNvGrpSpPr/>
          <p:nvPr/>
        </p:nvGrpSpPr>
        <p:grpSpPr>
          <a:xfrm>
            <a:off x="8079063" y="2324100"/>
            <a:ext cx="2895599" cy="3543300"/>
            <a:chOff x="1495427" y="2324100"/>
            <a:chExt cx="2895599" cy="3543300"/>
          </a:xfrm>
        </p:grpSpPr>
        <p:sp>
          <p:nvSpPr>
            <p:cNvPr id="414" name="Google Shape;414;g315f982bed6_0_115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5" name="Google Shape;415;g315f982bed6_0_1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81438" y="2750102"/>
              <a:ext cx="929419" cy="929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g315f982bed6_0_115"/>
            <p:cNvSpPr txBox="1"/>
            <p:nvPr/>
          </p:nvSpPr>
          <p:spPr>
            <a:xfrm>
              <a:off x="1856311" y="3959570"/>
              <a:ext cx="21738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Generación</a:t>
              </a: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Reportes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a44dd2b382_0_27"/>
          <p:cNvGrpSpPr/>
          <p:nvPr/>
        </p:nvGrpSpPr>
        <p:grpSpPr>
          <a:xfrm>
            <a:off x="1248229" y="535923"/>
            <a:ext cx="9061421" cy="769591"/>
            <a:chOff x="1248229" y="535923"/>
            <a:chExt cx="9061421" cy="769591"/>
          </a:xfrm>
        </p:grpSpPr>
        <p:sp>
          <p:nvSpPr>
            <p:cNvPr id="105" name="Google Shape;105;g2a44dd2b382_0_2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g2a44dd2b382_0_2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a44dd2b382_0_27"/>
            <p:cNvSpPr txBox="1"/>
            <p:nvPr/>
          </p:nvSpPr>
          <p:spPr>
            <a:xfrm>
              <a:off x="2174831" y="535923"/>
              <a:ext cx="4918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Nuestro Equipo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08" name="Google Shape;108;g2a44dd2b382_0_2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g2a44dd2b382_0_27"/>
          <p:cNvGrpSpPr/>
          <p:nvPr/>
        </p:nvGrpSpPr>
        <p:grpSpPr>
          <a:xfrm>
            <a:off x="1362900" y="4036988"/>
            <a:ext cx="2187498" cy="673275"/>
            <a:chOff x="1665450" y="3363500"/>
            <a:chExt cx="2187498" cy="673275"/>
          </a:xfrm>
        </p:grpSpPr>
        <p:sp>
          <p:nvSpPr>
            <p:cNvPr id="110" name="Google Shape;110;g2a44dd2b382_0_27"/>
            <p:cNvSpPr txBox="1"/>
            <p:nvPr/>
          </p:nvSpPr>
          <p:spPr>
            <a:xfrm>
              <a:off x="1680648" y="3363500"/>
              <a:ext cx="21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Alonso Melgarejo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2a44dd2b382_0_27"/>
            <p:cNvSpPr txBox="1"/>
            <p:nvPr/>
          </p:nvSpPr>
          <p:spPr>
            <a:xfrm>
              <a:off x="1665450" y="3698075"/>
              <a:ext cx="188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/>
            </a:p>
          </p:txBody>
        </p:sp>
      </p:grpSp>
      <p:grpSp>
        <p:nvGrpSpPr>
          <p:cNvPr id="112" name="Google Shape;112;g2a44dd2b382_0_27"/>
          <p:cNvGrpSpPr/>
          <p:nvPr/>
        </p:nvGrpSpPr>
        <p:grpSpPr>
          <a:xfrm>
            <a:off x="8537150" y="4036963"/>
            <a:ext cx="2755166" cy="673300"/>
            <a:chOff x="1136205" y="3363490"/>
            <a:chExt cx="5412900" cy="673300"/>
          </a:xfrm>
        </p:grpSpPr>
        <p:sp>
          <p:nvSpPr>
            <p:cNvPr id="113" name="Google Shape;113;g2a44dd2b382_0_27"/>
            <p:cNvSpPr txBox="1"/>
            <p:nvPr/>
          </p:nvSpPr>
          <p:spPr>
            <a:xfrm>
              <a:off x="1680652" y="3363490"/>
              <a:ext cx="419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Ignacio Tapia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2a44dd2b382_0_27"/>
            <p:cNvSpPr txBox="1"/>
            <p:nvPr/>
          </p:nvSpPr>
          <p:spPr>
            <a:xfrm>
              <a:off x="1136205" y="3698090"/>
              <a:ext cx="541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Jefe de Desarrollo</a:t>
              </a:r>
              <a:endParaRPr/>
            </a:p>
          </p:txBody>
        </p:sp>
      </p:grpSp>
      <p:grpSp>
        <p:nvGrpSpPr>
          <p:cNvPr id="115" name="Google Shape;115;g2a44dd2b382_0_27"/>
          <p:cNvGrpSpPr/>
          <p:nvPr/>
        </p:nvGrpSpPr>
        <p:grpSpPr>
          <a:xfrm>
            <a:off x="5259175" y="4036974"/>
            <a:ext cx="1569212" cy="673301"/>
            <a:chOff x="1665450" y="3363488"/>
            <a:chExt cx="1569212" cy="673301"/>
          </a:xfrm>
        </p:grpSpPr>
        <p:sp>
          <p:nvSpPr>
            <p:cNvPr id="116" name="Google Shape;116;g2a44dd2b382_0_27"/>
            <p:cNvSpPr txBox="1"/>
            <p:nvPr/>
          </p:nvSpPr>
          <p:spPr>
            <a:xfrm>
              <a:off x="1680662" y="3363488"/>
              <a:ext cx="155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Matías Tapia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2a44dd2b382_0_27"/>
            <p:cNvSpPr txBox="1"/>
            <p:nvPr/>
          </p:nvSpPr>
          <p:spPr>
            <a:xfrm>
              <a:off x="1665450" y="3698089"/>
              <a:ext cx="155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/>
            </a:p>
          </p:txBody>
        </p:sp>
      </p:grpSp>
      <p:pic>
        <p:nvPicPr>
          <p:cNvPr id="118" name="Google Shape;118;g2a44dd2b38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27" y="2371995"/>
            <a:ext cx="1418775" cy="141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a44dd2b38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177" y="2371995"/>
            <a:ext cx="1418775" cy="141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a44dd2b38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177" y="2455520"/>
            <a:ext cx="1418775" cy="141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a44dd2b382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g317edfebbc9_0_27"/>
          <p:cNvGrpSpPr/>
          <p:nvPr/>
        </p:nvGrpSpPr>
        <p:grpSpPr>
          <a:xfrm>
            <a:off x="1248229" y="535925"/>
            <a:ext cx="9061421" cy="2001000"/>
            <a:chOff x="1248229" y="535925"/>
            <a:chExt cx="9061421" cy="2001000"/>
          </a:xfrm>
        </p:grpSpPr>
        <p:sp>
          <p:nvSpPr>
            <p:cNvPr id="422" name="Google Shape;422;g317edfebbc9_0_2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317edfebbc9_0_2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317edfebbc9_0_27"/>
            <p:cNvSpPr txBox="1"/>
            <p:nvPr/>
          </p:nvSpPr>
          <p:spPr>
            <a:xfrm>
              <a:off x="2174825" y="535925"/>
              <a:ext cx="74646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obstáculos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durante el desarrollo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g317edfebbc9_0_2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17edfebbc9_0_27"/>
          <p:cNvSpPr txBox="1"/>
          <p:nvPr/>
        </p:nvSpPr>
        <p:spPr>
          <a:xfrm>
            <a:off x="1121900" y="1974575"/>
            <a:ext cx="9314100" cy="4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limitada ya que solo un integrante tenía contacto directo con el Product Owner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iniciales por problemas en las primeras semanas con la documentación impactaron el cronograma.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en </a:t>
            </a: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</a:t>
            </a: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roles dentro de la app, lo que </a:t>
            </a: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llevó</a:t>
            </a: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invertir mucho </a:t>
            </a: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ID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tiempo en ese apartado.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g317edfebbc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"/>
          <p:cNvGrpSpPr/>
          <p:nvPr/>
        </p:nvGrpSpPr>
        <p:grpSpPr>
          <a:xfrm>
            <a:off x="1248229" y="535923"/>
            <a:ext cx="9061449" cy="769441"/>
            <a:chOff x="1248229" y="535923"/>
            <a:chExt cx="9061449" cy="769441"/>
          </a:xfrm>
        </p:grpSpPr>
        <p:sp>
          <p:nvSpPr>
            <p:cNvPr id="433" name="Google Shape;433;p5"/>
            <p:cNvSpPr/>
            <p:nvPr/>
          </p:nvSpPr>
          <p:spPr>
            <a:xfrm>
              <a:off x="1248229" y="562414"/>
              <a:ext cx="8391071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9544050" y="562414"/>
              <a:ext cx="765628" cy="74295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5"/>
            <p:cNvSpPr txBox="1"/>
            <p:nvPr/>
          </p:nvSpPr>
          <p:spPr>
            <a:xfrm>
              <a:off x="2174831" y="535923"/>
              <a:ext cx="49184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Preguntas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436" name="Google Shape;436;p5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3447988" y="2610300"/>
            <a:ext cx="2668200" cy="1761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/>
          <p:nvPr/>
        </p:nvSpPr>
        <p:spPr>
          <a:xfrm flipH="1">
            <a:off x="5334313" y="3196150"/>
            <a:ext cx="2775600" cy="1899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0" y="1962150"/>
            <a:ext cx="12192000" cy="4895850"/>
          </a:xfrm>
          <a:prstGeom prst="rect">
            <a:avLst/>
          </a:prstGeom>
          <a:gradFill>
            <a:gsLst>
              <a:gs pos="0">
                <a:srgbClr val="211F20">
                  <a:alpha val="0"/>
                </a:srgbClr>
              </a:gs>
              <a:gs pos="100000">
                <a:srgbClr val="211F2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6800850" y="0"/>
            <a:ext cx="7353300" cy="6858000"/>
          </a:xfrm>
          <a:prstGeom prst="chevron">
            <a:avLst>
              <a:gd fmla="val 26111" name="adj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8"/>
          <p:cNvSpPr/>
          <p:nvPr/>
        </p:nvSpPr>
        <p:spPr>
          <a:xfrm>
            <a:off x="7353300" y="0"/>
            <a:ext cx="7353300" cy="6858000"/>
          </a:xfrm>
          <a:prstGeom prst="chevron">
            <a:avLst>
              <a:gd fmla="val 26111" name="adj"/>
            </a:avLst>
          </a:prstGeom>
          <a:solidFill>
            <a:srgbClr val="015287">
              <a:alpha val="5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8"/>
          <p:cNvSpPr txBox="1"/>
          <p:nvPr/>
        </p:nvSpPr>
        <p:spPr>
          <a:xfrm>
            <a:off x="1650224" y="2959500"/>
            <a:ext cx="6184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315f3cc7634_0_1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127" name="Google Shape;127;g315f3cc7634_0_1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315f3cc7634_0_1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315f3cc7634_0_1"/>
            <p:cNvSpPr txBox="1"/>
            <p:nvPr/>
          </p:nvSpPr>
          <p:spPr>
            <a:xfrm>
              <a:off x="2174823" y="535925"/>
              <a:ext cx="6532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Descripción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del proyecto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30" name="Google Shape;130;g315f3cc7634_0_1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315f3cc763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15f3cc7634_0_1"/>
          <p:cNvSpPr txBox="1"/>
          <p:nvPr/>
        </p:nvSpPr>
        <p:spPr>
          <a:xfrm>
            <a:off x="809075" y="1801200"/>
            <a:ext cx="58371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Municipalidad de Zapallar carece de un sistema eficiente para gestionar y registrar las solicitudes de soporte técnico de los empleados. Actualmente, las solicitudes quedan registradas por medios físicos como notas o solo lo que recuerden los empleados, lo que dificulta el seguimiento adecuado, genera retrasos en las respuestas y reduce la eficiencia del departamento de informática.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15f3cc763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025" y="1495400"/>
            <a:ext cx="4491651" cy="3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5f3cc7634_0_1"/>
          <p:cNvSpPr txBox="1"/>
          <p:nvPr/>
        </p:nvSpPr>
        <p:spPr>
          <a:xfrm>
            <a:off x="9102250" y="5427650"/>
            <a:ext cx="26202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 Zapallar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 km, 10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Cachagua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 km, 15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Beranda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 km, 20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Cantagua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 km, 12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Costa Cachagua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 km, 13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Catapilco</a:t>
            </a:r>
            <a:r>
              <a:rPr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18 km, 25 minutos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15f3cc7634_0_1"/>
          <p:cNvSpPr txBox="1"/>
          <p:nvPr/>
        </p:nvSpPr>
        <p:spPr>
          <a:xfrm>
            <a:off x="809075" y="5569850"/>
            <a:ext cx="61644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Solicitudes Diarias:</a:t>
            </a:r>
            <a:r>
              <a:rPr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 Varía significativamente, con días de </a:t>
            </a: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2 a 3</a:t>
            </a:r>
            <a:r>
              <a:rPr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 solicitudes y otros con hasta </a:t>
            </a: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 solicitudes.</a:t>
            </a:r>
            <a:endParaRPr i="0" u="none" cap="none" strike="noStrike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Solicitudes Semanles:</a:t>
            </a:r>
            <a:r>
              <a:rPr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 Reciben un promedio de </a:t>
            </a: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60 a 80.</a:t>
            </a:r>
            <a:endParaRPr i="0" u="none" cap="none" strike="noStrike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Solicitudes Mensuales: </a:t>
            </a:r>
            <a:r>
              <a:rPr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Pueden llegar a recibir de </a:t>
            </a: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260 </a:t>
            </a:r>
            <a:r>
              <a:rPr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ID" u="none" cap="none" strike="noStrike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346.</a:t>
            </a:r>
            <a:endParaRPr i="0" u="none" cap="none" strike="noStrike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3"/>
          <p:cNvGrpSpPr/>
          <p:nvPr/>
        </p:nvGrpSpPr>
        <p:grpSpPr>
          <a:xfrm>
            <a:off x="1248229" y="535923"/>
            <a:ext cx="9061449" cy="769441"/>
            <a:chOff x="1248229" y="535923"/>
            <a:chExt cx="9061449" cy="769441"/>
          </a:xfrm>
        </p:grpSpPr>
        <p:sp>
          <p:nvSpPr>
            <p:cNvPr id="141" name="Google Shape;141;p3"/>
            <p:cNvSpPr/>
            <p:nvPr/>
          </p:nvSpPr>
          <p:spPr>
            <a:xfrm>
              <a:off x="1248229" y="562414"/>
              <a:ext cx="8391071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9544050" y="562414"/>
              <a:ext cx="765628" cy="74295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2174831" y="535923"/>
              <a:ext cx="49184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Problemática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44" name="Google Shape;144;p3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396363" y="3429000"/>
            <a:ext cx="269087" cy="269087"/>
          </a:xfrm>
          <a:prstGeom prst="rect">
            <a:avLst/>
          </a:prstGeom>
          <a:solidFill>
            <a:srgbClr val="AEC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1665450" y="3363500"/>
            <a:ext cx="3806700" cy="1411887"/>
            <a:chOff x="1665450" y="3363500"/>
            <a:chExt cx="3806700" cy="1411887"/>
          </a:xfrm>
        </p:grpSpPr>
        <p:sp>
          <p:nvSpPr>
            <p:cNvPr id="147" name="Google Shape;147;p3"/>
            <p:cNvSpPr txBox="1"/>
            <p:nvPr/>
          </p:nvSpPr>
          <p:spPr>
            <a:xfrm>
              <a:off x="1680635" y="3363500"/>
              <a:ext cx="344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</a:t>
              </a: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ineficiente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1665450" y="3698087"/>
              <a:ext cx="38067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cuenta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con un sistema que permita organizar, priorizar y distribuir eficientemente las solicitudes, lo que genera retrasos en la atención</a:t>
              </a:r>
              <a:endParaRPr/>
            </a:p>
          </p:txBody>
        </p:sp>
      </p:grpSp>
      <p:sp>
        <p:nvSpPr>
          <p:cNvPr id="149" name="Google Shape;149;p3"/>
          <p:cNvSpPr/>
          <p:nvPr/>
        </p:nvSpPr>
        <p:spPr>
          <a:xfrm>
            <a:off x="6719953" y="3429000"/>
            <a:ext cx="269087" cy="269087"/>
          </a:xfrm>
          <a:prstGeom prst="rect">
            <a:avLst/>
          </a:prstGeom>
          <a:solidFill>
            <a:srgbClr val="6CA1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3"/>
          <p:cNvGrpSpPr/>
          <p:nvPr/>
        </p:nvGrpSpPr>
        <p:grpSpPr>
          <a:xfrm>
            <a:off x="6989040" y="3363500"/>
            <a:ext cx="4177407" cy="1165587"/>
            <a:chOff x="1665450" y="3363500"/>
            <a:chExt cx="4177407" cy="1165587"/>
          </a:xfrm>
        </p:grpSpPr>
        <p:sp>
          <p:nvSpPr>
            <p:cNvPr id="151" name="Google Shape;151;p3"/>
            <p:cNvSpPr txBox="1"/>
            <p:nvPr/>
          </p:nvSpPr>
          <p:spPr>
            <a:xfrm>
              <a:off x="1680657" y="3363500"/>
              <a:ext cx="416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Mala </a:t>
              </a: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</a:t>
              </a: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recursos y tiempo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1665450" y="3698087"/>
              <a:ext cx="3806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existe un canal centralizado y claro para informar a los solicitantes sobre el estado de sus requerimientos</a:t>
              </a:r>
              <a:endParaRPr/>
            </a:p>
          </p:txBody>
        </p:sp>
      </p:grpSp>
      <p:sp>
        <p:nvSpPr>
          <p:cNvPr id="153" name="Google Shape;153;p3"/>
          <p:cNvSpPr/>
          <p:nvPr/>
        </p:nvSpPr>
        <p:spPr>
          <a:xfrm>
            <a:off x="1396363" y="5040086"/>
            <a:ext cx="269087" cy="269087"/>
          </a:xfrm>
          <a:prstGeom prst="rect">
            <a:avLst/>
          </a:pr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665450" y="4974575"/>
            <a:ext cx="3806700" cy="1165598"/>
            <a:chOff x="1665450" y="3363489"/>
            <a:chExt cx="3806700" cy="1165598"/>
          </a:xfrm>
        </p:grpSpPr>
        <p:sp>
          <p:nvSpPr>
            <p:cNvPr id="155" name="Google Shape;155;p3"/>
            <p:cNvSpPr txBox="1"/>
            <p:nvPr/>
          </p:nvSpPr>
          <p:spPr>
            <a:xfrm>
              <a:off x="1680643" y="3363489"/>
              <a:ext cx="250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Seguimiento manual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1665450" y="3698087"/>
              <a:ext cx="3806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 realizar el seguimiento con notas 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físicas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 en la cabeza, por lo que no existe un registro 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histórico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todas las solicitudes</a:t>
              </a: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>
            <a:off x="6719953" y="5040086"/>
            <a:ext cx="269087" cy="269087"/>
          </a:xfrm>
          <a:prstGeom prst="rect">
            <a:avLst/>
          </a:prstGeom>
          <a:solidFill>
            <a:srgbClr val="211F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3"/>
          <p:cNvGrpSpPr/>
          <p:nvPr/>
        </p:nvGrpSpPr>
        <p:grpSpPr>
          <a:xfrm>
            <a:off x="6989040" y="4974575"/>
            <a:ext cx="3806700" cy="1658198"/>
            <a:chOff x="1665450" y="3363489"/>
            <a:chExt cx="3806700" cy="1658198"/>
          </a:xfrm>
        </p:grpSpPr>
        <p:sp>
          <p:nvSpPr>
            <p:cNvPr id="159" name="Google Shape;159;p3"/>
            <p:cNvSpPr txBox="1"/>
            <p:nvPr/>
          </p:nvSpPr>
          <p:spPr>
            <a:xfrm>
              <a:off x="1680658" y="3363489"/>
              <a:ext cx="296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Ausencia de reportes</a:t>
              </a:r>
              <a:endParaRPr b="1"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1665450" y="3698087"/>
              <a:ext cx="38067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Actualmente el departamento de 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informática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tiene un sistema para generar reportes de forma 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automática</a:t>
              </a:r>
              <a:r>
                <a:rPr lang="en-ID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por lo que no existen indicadores para evaluar el desempeño del equipo</a:t>
              </a:r>
              <a:endParaRPr/>
            </a:p>
          </p:txBody>
        </p:sp>
      </p:grp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288" y="1548900"/>
            <a:ext cx="3541313" cy="1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"/>
          <p:cNvGrpSpPr/>
          <p:nvPr/>
        </p:nvGrpSpPr>
        <p:grpSpPr>
          <a:xfrm>
            <a:off x="0" y="2355220"/>
            <a:ext cx="12192000" cy="3378830"/>
            <a:chOff x="0" y="2355220"/>
            <a:chExt cx="12192000" cy="3378830"/>
          </a:xfrm>
        </p:grpSpPr>
        <p:sp>
          <p:nvSpPr>
            <p:cNvPr id="168" name="Google Shape;168;p2"/>
            <p:cNvSpPr/>
            <p:nvPr/>
          </p:nvSpPr>
          <p:spPr>
            <a:xfrm>
              <a:off x="0" y="2355220"/>
              <a:ext cx="12192000" cy="3378830"/>
            </a:xfrm>
            <a:prstGeom prst="rect">
              <a:avLst/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716440" y="2633537"/>
              <a:ext cx="3710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Muni Request</a:t>
              </a:r>
              <a:endParaRPr sz="3600">
                <a:solidFill>
                  <a:srgbClr val="AECAD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366025" y="3545850"/>
              <a:ext cx="51411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ID" sz="1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La solución propuesta es el desarrollo de una aplicación móvil que centralice y automatice el registro de solicitudes del departamento de informática. Este sistema permitirá un seguimiento detallado desde la recepción hasta la resolución de cada solicitud, mejorará la comunicación entre los solicitantes y el equipo técnico.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71" name="Google Shape;171;p2"/>
          <p:cNvGrpSpPr/>
          <p:nvPr/>
        </p:nvGrpSpPr>
        <p:grpSpPr>
          <a:xfrm>
            <a:off x="1248229" y="535925"/>
            <a:ext cx="9061449" cy="769500"/>
            <a:chOff x="1248229" y="535925"/>
            <a:chExt cx="9061449" cy="769500"/>
          </a:xfrm>
        </p:grpSpPr>
        <p:sp>
          <p:nvSpPr>
            <p:cNvPr id="172" name="Google Shape;172;p2"/>
            <p:cNvSpPr/>
            <p:nvPr/>
          </p:nvSpPr>
          <p:spPr>
            <a:xfrm>
              <a:off x="1248229" y="562414"/>
              <a:ext cx="8391071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9544050" y="562414"/>
              <a:ext cx="765628" cy="74295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2174824" y="535925"/>
              <a:ext cx="6060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Propuesta de 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Solución</a:t>
              </a: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75" name="Google Shape;175;p2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220998" y="1663859"/>
            <a:ext cx="2052463" cy="5329541"/>
          </a:xfrm>
          <a:prstGeom prst="parallelogram">
            <a:avLst>
              <a:gd fmla="val 831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286" y="4718245"/>
            <a:ext cx="695325" cy="69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"/>
          <p:cNvGrpSpPr/>
          <p:nvPr/>
        </p:nvGrpSpPr>
        <p:grpSpPr>
          <a:xfrm>
            <a:off x="6623379" y="1581629"/>
            <a:ext cx="10822482" cy="5771990"/>
            <a:chOff x="2434281" y="2152649"/>
            <a:chExt cx="5445000" cy="2904000"/>
          </a:xfrm>
        </p:grpSpPr>
        <p:sp>
          <p:nvSpPr>
            <p:cNvPr id="179" name="Google Shape;179;p2"/>
            <p:cNvSpPr/>
            <p:nvPr/>
          </p:nvSpPr>
          <p:spPr>
            <a:xfrm>
              <a:off x="2434281" y="2152649"/>
              <a:ext cx="5445000" cy="29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654725" y="2264243"/>
              <a:ext cx="3824400" cy="2681400"/>
            </a:xfrm>
            <a:prstGeom prst="parallelogram">
              <a:avLst>
                <a:gd fmla="val 34661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3899" y="3633305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0612" y="2697825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g2a44dd2b382_0_126"/>
          <p:cNvGrpSpPr/>
          <p:nvPr/>
        </p:nvGrpSpPr>
        <p:grpSpPr>
          <a:xfrm>
            <a:off x="1248229" y="535925"/>
            <a:ext cx="9061421" cy="1446900"/>
            <a:chOff x="1248229" y="535925"/>
            <a:chExt cx="9061421" cy="1446900"/>
          </a:xfrm>
        </p:grpSpPr>
        <p:sp>
          <p:nvSpPr>
            <p:cNvPr id="189" name="Google Shape;189;g2a44dd2b382_0_126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2a44dd2b382_0_126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2a44dd2b382_0_126"/>
            <p:cNvSpPr txBox="1"/>
            <p:nvPr/>
          </p:nvSpPr>
          <p:spPr>
            <a:xfrm>
              <a:off x="2174822" y="535925"/>
              <a:ext cx="70422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Propuesta de Solución 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g2a44dd2b382_0_126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a44dd2b382_0_126"/>
          <p:cNvSpPr/>
          <p:nvPr/>
        </p:nvSpPr>
        <p:spPr>
          <a:xfrm>
            <a:off x="1482852" y="5693720"/>
            <a:ext cx="6302400" cy="285900"/>
          </a:xfrm>
          <a:prstGeom prst="parallelogram">
            <a:avLst>
              <a:gd fmla="val 25000" name="adj"/>
            </a:avLst>
          </a:prstGeom>
          <a:solidFill>
            <a:srgbClr val="AEC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g2a44dd2b382_0_126"/>
          <p:cNvGrpSpPr/>
          <p:nvPr/>
        </p:nvGrpSpPr>
        <p:grpSpPr>
          <a:xfrm>
            <a:off x="905329" y="2787202"/>
            <a:ext cx="6610500" cy="2673900"/>
            <a:chOff x="905329" y="2787202"/>
            <a:chExt cx="6610500" cy="2673900"/>
          </a:xfrm>
        </p:grpSpPr>
        <p:sp>
          <p:nvSpPr>
            <p:cNvPr id="195" name="Google Shape;195;g2a44dd2b382_0_126"/>
            <p:cNvSpPr/>
            <p:nvPr/>
          </p:nvSpPr>
          <p:spPr>
            <a:xfrm>
              <a:off x="905329" y="2787202"/>
              <a:ext cx="6610500" cy="2673900"/>
            </a:xfrm>
            <a:prstGeom prst="parallelogram">
              <a:avLst>
                <a:gd fmla="val 25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2a44dd2b382_0_126"/>
            <p:cNvSpPr txBox="1"/>
            <p:nvPr/>
          </p:nvSpPr>
          <p:spPr>
            <a:xfrm>
              <a:off x="1594793" y="3197592"/>
              <a:ext cx="4825200" cy="16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 manual de solicitudes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Falta de seguimiento claro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 poco eficiente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Informes manuales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Historial limitado o inexistente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g2a44dd2b382_0_126"/>
          <p:cNvGrpSpPr/>
          <p:nvPr/>
        </p:nvGrpSpPr>
        <p:grpSpPr>
          <a:xfrm>
            <a:off x="905329" y="2268691"/>
            <a:ext cx="5514600" cy="696000"/>
            <a:chOff x="905329" y="2268691"/>
            <a:chExt cx="5514600" cy="696000"/>
          </a:xfrm>
        </p:grpSpPr>
        <p:sp>
          <p:nvSpPr>
            <p:cNvPr id="198" name="Google Shape;198;g2a44dd2b382_0_126"/>
            <p:cNvSpPr/>
            <p:nvPr/>
          </p:nvSpPr>
          <p:spPr>
            <a:xfrm>
              <a:off x="905329" y="2268691"/>
              <a:ext cx="5514600" cy="696000"/>
            </a:xfrm>
            <a:prstGeom prst="parallelogram">
              <a:avLst>
                <a:gd fmla="val 25000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2a44dd2b382_0_126"/>
            <p:cNvSpPr txBox="1"/>
            <p:nvPr/>
          </p:nvSpPr>
          <p:spPr>
            <a:xfrm>
              <a:off x="1262912" y="2335433"/>
              <a:ext cx="4405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Antes de la App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g2a44dd2b382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529" y="1686590"/>
            <a:ext cx="6252767" cy="416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a44dd2b382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2a44dd2b382_0_157"/>
          <p:cNvGrpSpPr/>
          <p:nvPr/>
        </p:nvGrpSpPr>
        <p:grpSpPr>
          <a:xfrm>
            <a:off x="1248229" y="535925"/>
            <a:ext cx="9061421" cy="1446900"/>
            <a:chOff x="1248229" y="535925"/>
            <a:chExt cx="9061421" cy="1446900"/>
          </a:xfrm>
        </p:grpSpPr>
        <p:sp>
          <p:nvSpPr>
            <p:cNvPr id="207" name="Google Shape;207;g2a44dd2b382_0_157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2a44dd2b382_0_157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2a44dd2b382_0_157"/>
            <p:cNvSpPr txBox="1"/>
            <p:nvPr/>
          </p:nvSpPr>
          <p:spPr>
            <a:xfrm>
              <a:off x="2174822" y="535925"/>
              <a:ext cx="70422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Propuesta de Solución 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2a44dd2b382_0_157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a44dd2b382_0_157"/>
          <p:cNvSpPr/>
          <p:nvPr/>
        </p:nvSpPr>
        <p:spPr>
          <a:xfrm>
            <a:off x="1482852" y="5693720"/>
            <a:ext cx="6302400" cy="285900"/>
          </a:xfrm>
          <a:prstGeom prst="parallelogram">
            <a:avLst>
              <a:gd fmla="val 25000" name="adj"/>
            </a:avLst>
          </a:prstGeom>
          <a:solidFill>
            <a:srgbClr val="AEC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g2a44dd2b382_0_157"/>
          <p:cNvGrpSpPr/>
          <p:nvPr/>
        </p:nvGrpSpPr>
        <p:grpSpPr>
          <a:xfrm>
            <a:off x="905329" y="2787202"/>
            <a:ext cx="6610500" cy="2673900"/>
            <a:chOff x="905329" y="2787202"/>
            <a:chExt cx="6610500" cy="2673900"/>
          </a:xfrm>
        </p:grpSpPr>
        <p:sp>
          <p:nvSpPr>
            <p:cNvPr id="213" name="Google Shape;213;g2a44dd2b382_0_157"/>
            <p:cNvSpPr/>
            <p:nvPr/>
          </p:nvSpPr>
          <p:spPr>
            <a:xfrm>
              <a:off x="905329" y="2787202"/>
              <a:ext cx="6610500" cy="2673900"/>
            </a:xfrm>
            <a:prstGeom prst="parallelogram">
              <a:avLst>
                <a:gd fmla="val 25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2a44dd2b382_0_157"/>
            <p:cNvSpPr txBox="1"/>
            <p:nvPr/>
          </p:nvSpPr>
          <p:spPr>
            <a:xfrm>
              <a:off x="1594801" y="3197600"/>
              <a:ext cx="54384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 centralizada y automatizada de solicitudes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 optimizada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Generación automática de informes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Historial completo y accesible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D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Mayor eficiencia en la gestión de recursos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g2a44dd2b382_0_157"/>
          <p:cNvGrpSpPr/>
          <p:nvPr/>
        </p:nvGrpSpPr>
        <p:grpSpPr>
          <a:xfrm>
            <a:off x="905329" y="2268691"/>
            <a:ext cx="5514600" cy="696000"/>
            <a:chOff x="905329" y="2268691"/>
            <a:chExt cx="5514600" cy="696000"/>
          </a:xfrm>
        </p:grpSpPr>
        <p:sp>
          <p:nvSpPr>
            <p:cNvPr id="216" name="Google Shape;216;g2a44dd2b382_0_157"/>
            <p:cNvSpPr/>
            <p:nvPr/>
          </p:nvSpPr>
          <p:spPr>
            <a:xfrm>
              <a:off x="905329" y="2268691"/>
              <a:ext cx="5514600" cy="696000"/>
            </a:xfrm>
            <a:prstGeom prst="parallelogram">
              <a:avLst>
                <a:gd fmla="val 25000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2a44dd2b382_0_157"/>
            <p:cNvSpPr txBox="1"/>
            <p:nvPr/>
          </p:nvSpPr>
          <p:spPr>
            <a:xfrm>
              <a:off x="1262912" y="2335433"/>
              <a:ext cx="4405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Después</a:t>
              </a:r>
              <a:r>
                <a:rPr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la App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g2a44dd2b382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529" y="1686590"/>
            <a:ext cx="6252767" cy="416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a44dd2b382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315f3cc7634_1_0"/>
          <p:cNvGrpSpPr/>
          <p:nvPr/>
        </p:nvGrpSpPr>
        <p:grpSpPr>
          <a:xfrm>
            <a:off x="1248229" y="535925"/>
            <a:ext cx="9061421" cy="769589"/>
            <a:chOff x="1248229" y="535925"/>
            <a:chExt cx="9061421" cy="769589"/>
          </a:xfrm>
        </p:grpSpPr>
        <p:sp>
          <p:nvSpPr>
            <p:cNvPr id="225" name="Google Shape;225;g315f3cc7634_1_0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315f3cc7634_1_0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315f3cc7634_1_0"/>
            <p:cNvSpPr txBox="1"/>
            <p:nvPr/>
          </p:nvSpPr>
          <p:spPr>
            <a:xfrm>
              <a:off x="2174823" y="535925"/>
              <a:ext cx="6744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Objetivos del proyecto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28" name="Google Shape;228;g315f3cc7634_1_0"/>
          <p:cNvSpPr/>
          <p:nvPr/>
        </p:nvSpPr>
        <p:spPr>
          <a:xfrm rot="-2700000">
            <a:off x="657256" y="-107657"/>
            <a:ext cx="2202812" cy="743363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g315f3cc7634_1_0"/>
          <p:cNvGrpSpPr/>
          <p:nvPr/>
        </p:nvGrpSpPr>
        <p:grpSpPr>
          <a:xfrm>
            <a:off x="1711206" y="1897800"/>
            <a:ext cx="3890237" cy="4606999"/>
            <a:chOff x="1495427" y="2324100"/>
            <a:chExt cx="2895599" cy="3543300"/>
          </a:xfrm>
        </p:grpSpPr>
        <p:sp>
          <p:nvSpPr>
            <p:cNvPr id="230" name="Google Shape;230;g315f3cc7634_1_0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315f3cc7634_1_0"/>
            <p:cNvSpPr txBox="1"/>
            <p:nvPr/>
          </p:nvSpPr>
          <p:spPr>
            <a:xfrm>
              <a:off x="1763137" y="3029609"/>
              <a:ext cx="2437500" cy="15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una aplicación para el departamento de informática de la Municipalidad de Zapallar, que permita registrar, gestionar y dar seguimiento eficiente a las solicitudes, mejorando la organización y respuesta a las necesidades del personal.</a:t>
              </a:r>
              <a:endParaRPr sz="1600"/>
            </a:p>
          </p:txBody>
        </p:sp>
        <p:sp>
          <p:nvSpPr>
            <p:cNvPr id="232" name="Google Shape;232;g315f3cc7634_1_0"/>
            <p:cNvSpPr txBox="1"/>
            <p:nvPr/>
          </p:nvSpPr>
          <p:spPr>
            <a:xfrm>
              <a:off x="1856320" y="2495304"/>
              <a:ext cx="21738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 General</a:t>
              </a:r>
              <a:endParaRPr/>
            </a:p>
          </p:txBody>
        </p:sp>
      </p:grpSp>
      <p:grpSp>
        <p:nvGrpSpPr>
          <p:cNvPr id="233" name="Google Shape;233;g315f3cc7634_1_0"/>
          <p:cNvGrpSpPr/>
          <p:nvPr/>
        </p:nvGrpSpPr>
        <p:grpSpPr>
          <a:xfrm>
            <a:off x="6252843" y="1897785"/>
            <a:ext cx="3890237" cy="4606999"/>
            <a:chOff x="1495427" y="2324100"/>
            <a:chExt cx="2895599" cy="3543300"/>
          </a:xfrm>
        </p:grpSpPr>
        <p:sp>
          <p:nvSpPr>
            <p:cNvPr id="234" name="Google Shape;234;g315f3cc7634_1_0"/>
            <p:cNvSpPr/>
            <p:nvPr/>
          </p:nvSpPr>
          <p:spPr>
            <a:xfrm>
              <a:off x="1495427" y="2324100"/>
              <a:ext cx="2895599" cy="3543300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315f3cc7634_1_0"/>
            <p:cNvSpPr txBox="1"/>
            <p:nvPr/>
          </p:nvSpPr>
          <p:spPr>
            <a:xfrm>
              <a:off x="1666730" y="2988913"/>
              <a:ext cx="2553000" cy="25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Centralizar solicitudes:</a:t>
              </a:r>
              <a:r>
                <a:rPr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Registrar y gestionar solicitudes en una única plataforma.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Optimizar seguimiento:</a:t>
              </a:r>
              <a:r>
                <a:rPr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Monitorear el progreso de las solicitudes hasta su resolución.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Mejorar comunicación:</a:t>
              </a:r>
              <a:r>
                <a:rPr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Facilitar interacción directa entre solicitantes y el departamento.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Generar reportes:</a:t>
              </a:r>
              <a:r>
                <a:rPr lang="en-ID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Crear informes sobre solicitudes y desempeño del área.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315f3cc7634_1_0"/>
            <p:cNvSpPr txBox="1"/>
            <p:nvPr/>
          </p:nvSpPr>
          <p:spPr>
            <a:xfrm>
              <a:off x="1688632" y="2460655"/>
              <a:ext cx="25092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 Especificos</a:t>
              </a:r>
              <a:endParaRPr/>
            </a:p>
          </p:txBody>
        </p:sp>
      </p:grpSp>
      <p:pic>
        <p:nvPicPr>
          <p:cNvPr id="237" name="Google Shape;237;g315f3cc763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00" y="584088"/>
            <a:ext cx="1219459" cy="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/>
          <p:nvPr/>
        </p:nvSpPr>
        <p:spPr>
          <a:xfrm>
            <a:off x="77050" y="1473700"/>
            <a:ext cx="5104800" cy="53073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4"/>
          <p:cNvGrpSpPr/>
          <p:nvPr/>
        </p:nvGrpSpPr>
        <p:grpSpPr>
          <a:xfrm>
            <a:off x="1248229" y="535925"/>
            <a:ext cx="9061421" cy="2001000"/>
            <a:chOff x="1248229" y="535925"/>
            <a:chExt cx="9061421" cy="2001000"/>
          </a:xfrm>
        </p:grpSpPr>
        <p:sp>
          <p:nvSpPr>
            <p:cNvPr id="244" name="Google Shape;244;p4"/>
            <p:cNvSpPr/>
            <p:nvPr/>
          </p:nvSpPr>
          <p:spPr>
            <a:xfrm>
              <a:off x="1248229" y="562414"/>
              <a:ext cx="8399335" cy="742950"/>
            </a:xfrm>
            <a:custGeom>
              <a:rect b="b" l="l" r="r" t="t"/>
              <a:pathLst>
                <a:path extrusionOk="0" h="742950" w="7886700">
                  <a:moveTo>
                    <a:pt x="0" y="0"/>
                  </a:moveTo>
                  <a:lnTo>
                    <a:pt x="7886700" y="0"/>
                  </a:lnTo>
                  <a:lnTo>
                    <a:pt x="74930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9544050" y="562414"/>
              <a:ext cx="765600" cy="743100"/>
            </a:xfrm>
            <a:prstGeom prst="parallelogram">
              <a:avLst>
                <a:gd fmla="val 53618" name="adj"/>
              </a:avLst>
            </a:prstGeom>
            <a:solidFill>
              <a:srgbClr val="015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 txBox="1"/>
            <p:nvPr/>
          </p:nvSpPr>
          <p:spPr>
            <a:xfrm>
              <a:off x="2174825" y="535925"/>
              <a:ext cx="74646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4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Alcances y limitaciones del proyecto</a:t>
              </a:r>
              <a:endParaRPr sz="4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4"/>
          <p:cNvSpPr/>
          <p:nvPr/>
        </p:nvSpPr>
        <p:spPr>
          <a:xfrm rot="-2700000">
            <a:off x="657551" y="-106531"/>
            <a:ext cx="2199799" cy="742950"/>
          </a:xfrm>
          <a:custGeom>
            <a:rect b="b" l="l" r="r" t="t"/>
            <a:pathLst>
              <a:path extrusionOk="0" h="742950" w="7886700">
                <a:moveTo>
                  <a:pt x="0" y="0"/>
                </a:moveTo>
                <a:lnTo>
                  <a:pt x="7886700" y="0"/>
                </a:lnTo>
                <a:lnTo>
                  <a:pt x="749300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0152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818725" y="1808025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Gestión centralizada de solicitudes: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 La aplicación permitirá registrar, organizar y realizar seguimiento de solicitudes desde su creación hasta su resolución.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818725" y="3039563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Mejora de comunicación interna: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Fomentará una interacción más eficiente entre los solicitantes y el departamento de informática.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18725" y="4271125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Reportes de desempeño: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Generación de informes para medir tiempos de respuesta y el desempeño del departamento.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18725" y="5502675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Mejora de comunicación interna: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 Fomentará una interacción más eficiente entre los solicitantes y el departamento de informática.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 txBox="1"/>
          <p:nvPr/>
        </p:nvSpPr>
        <p:spPr>
          <a:xfrm rot="-5400000">
            <a:off x="-423725" y="3847950"/>
            <a:ext cx="1849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ALCANCES</a:t>
            </a:r>
            <a:endParaRPr sz="2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6538925" y="1460400"/>
            <a:ext cx="5104800" cy="5307300"/>
          </a:xfrm>
          <a:prstGeom prst="rect">
            <a:avLst/>
          </a:prstGeom>
          <a:solidFill>
            <a:srgbClr val="2121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6817775" y="2423800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Dependencia de la conexión a Internet: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La aplicación requiere acceso estable a la red para su funcionamiento óptimo.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6817775" y="3655338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Curva de aprendizaje: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Los usuarios necesitarán capacitación inicial para adaptarse al uso de la plataforma.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6817775" y="4886900"/>
            <a:ext cx="4151400" cy="10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Sin disponibilidad en iOS: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 debido a la falta de una 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suscripción</a:t>
            </a:r>
            <a:r>
              <a:rPr lang="en-ID">
                <a:latin typeface="Calibri"/>
                <a:ea typeface="Calibri"/>
                <a:cs typeface="Calibri"/>
                <a:sym typeface="Calibri"/>
              </a:rPr>
              <a:t> en la Apple Store.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 txBox="1"/>
          <p:nvPr/>
        </p:nvSpPr>
        <p:spPr>
          <a:xfrm rot="-5400000">
            <a:off x="10362425" y="3809500"/>
            <a:ext cx="1849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lIMITACIONES</a:t>
            </a:r>
            <a:endParaRPr sz="2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2022-06-07T08:38:41Z</dcterms:created>
  <dc:creator>Boy</dc:creator>
</cp:coreProperties>
</file>