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Lato"/>
      <p:regular r:id="rId32"/>
      <p:bold r:id="rId33"/>
      <p:italic r:id="rId34"/>
      <p:boldItalic r:id="rId35"/>
    </p:embeddedFont>
    <p:embeddedFont>
      <p:font typeface="Bebas Neu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mcsvVEAaxiJ46rVYGMrRFdT2lM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GNACIO NICOLAS TAPIA ACU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837C1E-B38F-4D02-A25B-0BE347267E6E}">
  <a:tblStyle styleId="{59837C1E-B38F-4D02-A25B-0BE347267E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6T23:25:24.617">
    <p:pos x="6000" y="0"/>
    <p:text>agregar foto formal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p7AEU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d089b2a7b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1d089b2a7b_2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5f982be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15f982bed6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646d80d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1646d80dd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646d80dd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1646d80dd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646d80d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1646d80dd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d089b2a7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1d089b2a7b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d089b2a7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1d089b2a7b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5f982be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15f982bed6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1029ba7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21029ba79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21029ba79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21029ba795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4dd2b3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a44dd2b38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1029ba79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321029ba795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5f982be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15f982bed6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5f982be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15f982bed6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7edfebb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17edfebbc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5f3cc76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5f3cc763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5f3cc7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15f3cc763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5f982b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15f982be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5f982be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15f982bed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s://bit.ly/Arshakanza" TargetMode="External"/><Relationship Id="rId5" Type="http://schemas.openxmlformats.org/officeDocument/2006/relationships/hyperlink" Target="https://bit.ly/Arshakanza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bit.ly/Arshakanza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3283659" y="1533938"/>
            <a:ext cx="8117059" cy="1350409"/>
          </a:xfrm>
          <a:prstGeom prst="roundRect">
            <a:avLst>
              <a:gd fmla="val 5006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 txBox="1"/>
          <p:nvPr/>
        </p:nvSpPr>
        <p:spPr>
          <a:xfrm>
            <a:off x="3283659" y="649738"/>
            <a:ext cx="2219823" cy="75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ID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/>
        </p:nvSpPr>
        <p:spPr>
          <a:xfrm>
            <a:off x="3427210" y="1675178"/>
            <a:ext cx="7829958" cy="1194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[ENGLISH]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downloading this PPT template. Support me by SUBSCRIBE, so I can share PPT Templates with other themes for FREE.</a:t>
            </a:r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51" y="1533938"/>
            <a:ext cx="2074434" cy="202807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/>
          <p:nvPr/>
        </p:nvSpPr>
        <p:spPr>
          <a:xfrm>
            <a:off x="3283659" y="3095351"/>
            <a:ext cx="8117059" cy="1687663"/>
          </a:xfrm>
          <a:prstGeom prst="roundRect">
            <a:avLst>
              <a:gd fmla="val 5006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/>
        </p:nvSpPr>
        <p:spPr>
          <a:xfrm>
            <a:off x="3427210" y="3236592"/>
            <a:ext cx="7829958" cy="142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[BAHASA]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Terima kasih telah mengunduh template PPT ini. Dukung saya dengan SUBSCRIBE, agar saya dapat membagikan Template PPT dengan tema lain secara GRATIS.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2"/>
          <p:cNvGrpSpPr/>
          <p:nvPr/>
        </p:nvGrpSpPr>
        <p:grpSpPr>
          <a:xfrm>
            <a:off x="875277" y="4175698"/>
            <a:ext cx="1986383" cy="607316"/>
            <a:chOff x="895643" y="3641128"/>
            <a:chExt cx="1986383" cy="607316"/>
          </a:xfrm>
        </p:grpSpPr>
        <p:sp>
          <p:nvSpPr>
            <p:cNvPr id="25" name="Google Shape;25;p12">
              <a:hlinkClick r:id="rId4"/>
            </p:cNvPr>
            <p:cNvSpPr/>
            <p:nvPr/>
          </p:nvSpPr>
          <p:spPr>
            <a:xfrm>
              <a:off x="895643" y="3641128"/>
              <a:ext cx="1986383" cy="607316"/>
            </a:xfrm>
            <a:prstGeom prst="roundRect">
              <a:avLst>
                <a:gd fmla="val 14271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1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17565" y="3775339"/>
              <a:ext cx="381256" cy="33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12">
              <a:hlinkClick r:id="rId7"/>
            </p:cNvPr>
            <p:cNvSpPr txBox="1"/>
            <p:nvPr/>
          </p:nvSpPr>
          <p:spPr>
            <a:xfrm>
              <a:off x="1432786" y="3744731"/>
              <a:ext cx="1358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2"/>
          <p:cNvSpPr txBox="1"/>
          <p:nvPr/>
        </p:nvSpPr>
        <p:spPr>
          <a:xfrm>
            <a:off x="888156" y="3582893"/>
            <a:ext cx="19863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rgbClr val="0A213D"/>
                </a:solidFill>
                <a:latin typeface="Calibri"/>
                <a:ea typeface="Calibri"/>
                <a:cs typeface="Calibri"/>
                <a:sym typeface="Calibri"/>
              </a:rPr>
              <a:t>ARSHAKANZA</a:t>
            </a:r>
            <a:endParaRPr sz="2000">
              <a:solidFill>
                <a:srgbClr val="0A21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4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4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4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11" Type="http://schemas.openxmlformats.org/officeDocument/2006/relationships/image" Target="../media/image4.png"/><Relationship Id="rId10" Type="http://schemas.openxmlformats.org/officeDocument/2006/relationships/image" Target="../media/image47.png"/><Relationship Id="rId9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7" Type="http://schemas.openxmlformats.org/officeDocument/2006/relationships/image" Target="../media/image31.jpg"/><Relationship Id="rId8" Type="http://schemas.openxmlformats.org/officeDocument/2006/relationships/image" Target="../media/image3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3.jpg"/><Relationship Id="rId9" Type="http://schemas.openxmlformats.org/officeDocument/2006/relationships/image" Target="../media/image40.jpg"/><Relationship Id="rId5" Type="http://schemas.openxmlformats.org/officeDocument/2006/relationships/image" Target="../media/image30.jpg"/><Relationship Id="rId6" Type="http://schemas.openxmlformats.org/officeDocument/2006/relationships/image" Target="../media/image29.jpg"/><Relationship Id="rId7" Type="http://schemas.openxmlformats.org/officeDocument/2006/relationships/image" Target="../media/image38.jpg"/><Relationship Id="rId8" Type="http://schemas.openxmlformats.org/officeDocument/2006/relationships/image" Target="../media/image3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4.jpg"/><Relationship Id="rId5" Type="http://schemas.openxmlformats.org/officeDocument/2006/relationships/image" Target="../media/image37.jpg"/><Relationship Id="rId6" Type="http://schemas.openxmlformats.org/officeDocument/2006/relationships/image" Target="../media/image3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BSlWeNWr0Ds" TargetMode="External"/><Relationship Id="rId5" Type="http://schemas.openxmlformats.org/officeDocument/2006/relationships/image" Target="../media/image4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"/>
          <p:cNvGrpSpPr/>
          <p:nvPr/>
        </p:nvGrpSpPr>
        <p:grpSpPr>
          <a:xfrm>
            <a:off x="4264221" y="-187814"/>
            <a:ext cx="8406272" cy="4483345"/>
            <a:chOff x="2434281" y="2152649"/>
            <a:chExt cx="5445126" cy="2904067"/>
          </a:xfrm>
        </p:grpSpPr>
        <p:sp>
          <p:nvSpPr>
            <p:cNvPr id="91" name="Google Shape;91;p1"/>
            <p:cNvSpPr/>
            <p:nvPr/>
          </p:nvSpPr>
          <p:spPr>
            <a:xfrm>
              <a:off x="2434281" y="2152649"/>
              <a:ext cx="5445126" cy="2904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553984" y="2264243"/>
              <a:ext cx="2925000" cy="2681400"/>
            </a:xfrm>
            <a:prstGeom prst="parallelogram">
              <a:avLst>
                <a:gd fmla="val 34661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1919300" y="2404875"/>
            <a:ext cx="11440495" cy="2207100"/>
            <a:chOff x="3393556" y="2404856"/>
            <a:chExt cx="9798300" cy="2207100"/>
          </a:xfrm>
        </p:grpSpPr>
        <p:sp>
          <p:nvSpPr>
            <p:cNvPr id="94" name="Google Shape;94;p1"/>
            <p:cNvSpPr/>
            <p:nvPr/>
          </p:nvSpPr>
          <p:spPr>
            <a:xfrm>
              <a:off x="3393556" y="2404856"/>
              <a:ext cx="9798300" cy="2207100"/>
            </a:xfrm>
            <a:prstGeom prst="rect">
              <a:avLst/>
            </a:pr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4752540" y="2705531"/>
              <a:ext cx="81174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88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PROYECTO Muni Request</a:t>
              </a:r>
              <a:endParaRPr sz="8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 rot="2700000">
            <a:off x="162015" y="4425256"/>
            <a:ext cx="6628702" cy="2207022"/>
          </a:xfrm>
          <a:prstGeom prst="rect">
            <a:avLst/>
          </a:prstGeom>
          <a:solidFill>
            <a:srgbClr val="AEC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347525" y="4972225"/>
            <a:ext cx="25641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Matías Tapia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Alonso Melgarejo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Ignacio Tapia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681175" y="4074350"/>
            <a:ext cx="7012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D"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PRESENTACIÓN FINAL CAPSTONE</a:t>
            </a:r>
            <a:endParaRPr sz="2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076924" cy="11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g31d089b2a7b_2_63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276" name="Google Shape;276;g31d089b2a7b_2_63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31d089b2a7b_2_63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31d089b2a7b_2_63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79" name="Google Shape;279;g31d089b2a7b_2_63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31d089b2a7b_2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31d089b2a7b_2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688" y="1458274"/>
            <a:ext cx="9224630" cy="51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315f982bed6_0_63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287" name="Google Shape;287;g315f982bed6_0_63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315f982bed6_0_63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315f982bed6_0_63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moDELO DE DATOS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90" name="Google Shape;290;g315f982bed6_0_63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315f982bed6_0_63"/>
          <p:cNvPicPr preferRelativeResize="0"/>
          <p:nvPr/>
        </p:nvPicPr>
        <p:blipFill rotWithShape="1">
          <a:blip r:embed="rId3">
            <a:alphaModFix/>
          </a:blip>
          <a:srcRect b="0" l="0" r="0" t="1951"/>
          <a:stretch/>
        </p:blipFill>
        <p:spPr>
          <a:xfrm>
            <a:off x="717025" y="1521850"/>
            <a:ext cx="10487350" cy="51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15f982bed6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g31646d80ddc_1_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298" name="Google Shape;298;g31646d80ddc_1_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31646d80ddc_1_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31646d80ddc_1_0"/>
            <p:cNvSpPr txBox="1"/>
            <p:nvPr/>
          </p:nvSpPr>
          <p:spPr>
            <a:xfrm>
              <a:off x="2174825" y="535925"/>
              <a:ext cx="7673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 BPM 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problemática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01" name="Google Shape;301;g31646d80ddc_1_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31646d80ddc_1_0"/>
          <p:cNvPicPr preferRelativeResize="0"/>
          <p:nvPr/>
        </p:nvPicPr>
        <p:blipFill rotWithShape="1">
          <a:blip r:embed="rId3">
            <a:alphaModFix/>
          </a:blip>
          <a:srcRect b="14813" l="681" r="533" t="0"/>
          <a:stretch/>
        </p:blipFill>
        <p:spPr>
          <a:xfrm>
            <a:off x="627100" y="1694700"/>
            <a:ext cx="10879877" cy="488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1646d80dd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g31646d80ddc_1_1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09" name="Google Shape;309;g31646d80ddc_1_1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31646d80ddc_1_1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31646d80ddc_1_10"/>
            <p:cNvSpPr txBox="1"/>
            <p:nvPr/>
          </p:nvSpPr>
          <p:spPr>
            <a:xfrm>
              <a:off x="2174825" y="535925"/>
              <a:ext cx="6764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 BPM Solución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12" name="Google Shape;312;g31646d80ddc_1_1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g31646d80ddc_1_10"/>
          <p:cNvPicPr preferRelativeResize="0"/>
          <p:nvPr/>
        </p:nvPicPr>
        <p:blipFill rotWithShape="1">
          <a:blip r:embed="rId3">
            <a:alphaModFix/>
          </a:blip>
          <a:srcRect b="11725" l="0" r="0" t="-963"/>
          <a:stretch/>
        </p:blipFill>
        <p:spPr>
          <a:xfrm>
            <a:off x="807900" y="1337625"/>
            <a:ext cx="10576200" cy="54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1646d80ddc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g31646d80ddc_0_1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20" name="Google Shape;320;g31646d80ddc_0_1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31646d80ddc_0_1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31646d80ddc_0_1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Caso de uso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3" name="Google Shape;323;g31646d80ddc_0_1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g31646d80dd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1646d80dd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38" y="2274429"/>
            <a:ext cx="49625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g31d089b2a7b_2_4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31" name="Google Shape;331;g31d089b2a7b_2_4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31d089b2a7b_2_4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31d089b2a7b_2_40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Caso de uso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34" name="Google Shape;334;g31d089b2a7b_2_4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31d089b2a7b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1d089b2a7b_2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25" y="2283779"/>
            <a:ext cx="49625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g31d089b2a7b_2_5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42" name="Google Shape;342;g31d089b2a7b_2_5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31d089b2a7b_2_5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31d089b2a7b_2_50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Caso de uso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45" name="Google Shape;345;g31d089b2a7b_2_5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31d089b2a7b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1d089b2a7b_2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200" y="2267904"/>
            <a:ext cx="49815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g315f982bed6_0_72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353" name="Google Shape;353;g315f982bed6_0_72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315f982bed6_0_72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315f982bed6_0_72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TECNOLOGÍAS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UTILIZADAS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56" name="Google Shape;356;g315f982bed6_0_72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315f982bed6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123" y="3024998"/>
            <a:ext cx="1729710" cy="10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15f982bed6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9722" y="4545919"/>
            <a:ext cx="3001490" cy="87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15f982bed6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012" y="4403975"/>
            <a:ext cx="954350" cy="101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315f982bed6_0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5725" y="4479276"/>
            <a:ext cx="954348" cy="101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315f982bed6_0_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8772" y="3025016"/>
            <a:ext cx="1026227" cy="108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15f982bed6_0_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57775" y="3025000"/>
            <a:ext cx="1026227" cy="108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315f982bed6_0_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747" y="3094026"/>
            <a:ext cx="954350" cy="10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315f982bed6_0_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81176" y="3094025"/>
            <a:ext cx="954348" cy="10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315f982bed6_0_72"/>
          <p:cNvSpPr txBox="1"/>
          <p:nvPr/>
        </p:nvSpPr>
        <p:spPr>
          <a:xfrm>
            <a:off x="4241375" y="1603288"/>
            <a:ext cx="2764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FRONT/BACK  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END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6" name="Google Shape;366;g315f982bed6_0_72"/>
          <p:cNvSpPr txBox="1"/>
          <p:nvPr/>
        </p:nvSpPr>
        <p:spPr>
          <a:xfrm>
            <a:off x="431700" y="1635700"/>
            <a:ext cx="2764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Gestión del Proyecto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7" name="Google Shape;367;g315f982bed6_0_72"/>
          <p:cNvSpPr txBox="1"/>
          <p:nvPr/>
        </p:nvSpPr>
        <p:spPr>
          <a:xfrm>
            <a:off x="8237500" y="1603300"/>
            <a:ext cx="3850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lENGUAJES DE </a:t>
            </a: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PROGRAMACIÓN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68" name="Google Shape;368;g315f982bed6_0_7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g321029ba795_1_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74" name="Google Shape;374;g321029ba795_1_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321029ba795_1_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321029ba795_1_0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Vista Solicitante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77" name="Google Shape;377;g321029ba795_1_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g321029ba79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321029ba79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011" y="1651150"/>
            <a:ext cx="1928794" cy="47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321029ba79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798" y="1651150"/>
            <a:ext cx="1928794" cy="47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321029ba795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0399" y="1651150"/>
            <a:ext cx="1928794" cy="47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321029ba795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89192" y="1651173"/>
            <a:ext cx="1928794" cy="47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321029ba795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1592" y="1651164"/>
            <a:ext cx="1928808" cy="479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g321029ba795_1_18"/>
          <p:cNvGrpSpPr/>
          <p:nvPr/>
        </p:nvGrpSpPr>
        <p:grpSpPr>
          <a:xfrm>
            <a:off x="1248229" y="535925"/>
            <a:ext cx="9061421" cy="1446900"/>
            <a:chOff x="1248229" y="535925"/>
            <a:chExt cx="9061421" cy="1446900"/>
          </a:xfrm>
        </p:grpSpPr>
        <p:sp>
          <p:nvSpPr>
            <p:cNvPr id="389" name="Google Shape;389;g321029ba795_1_18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321029ba795_1_18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321029ba795_1_18"/>
            <p:cNvSpPr txBox="1"/>
            <p:nvPr/>
          </p:nvSpPr>
          <p:spPr>
            <a:xfrm>
              <a:off x="2174824" y="535925"/>
              <a:ext cx="55596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Vista admin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92" name="Google Shape;392;g321029ba795_1_18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g321029ba79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21029ba79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50" y="1926000"/>
            <a:ext cx="1647751" cy="42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321029ba795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000" y="1926000"/>
            <a:ext cx="1647751" cy="42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21029ba795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6850" y="1926000"/>
            <a:ext cx="1647751" cy="42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21029ba795_1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6699" y="1926000"/>
            <a:ext cx="1647751" cy="42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321029ba795_1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6549" y="1926000"/>
            <a:ext cx="1647751" cy="42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21029ba795_1_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86700" y="1926000"/>
            <a:ext cx="1898140" cy="42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a44dd2b382_0_27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105" name="Google Shape;105;g2a44dd2b382_0_27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g2a44dd2b382_0_27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a44dd2b382_0_27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Nuestro Equipo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08" name="Google Shape;108;g2a44dd2b382_0_27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g2a44dd2b382_0_27"/>
          <p:cNvGrpSpPr/>
          <p:nvPr/>
        </p:nvGrpSpPr>
        <p:grpSpPr>
          <a:xfrm>
            <a:off x="1362900" y="4036988"/>
            <a:ext cx="2187498" cy="673275"/>
            <a:chOff x="1665450" y="3363500"/>
            <a:chExt cx="2187498" cy="673275"/>
          </a:xfrm>
        </p:grpSpPr>
        <p:sp>
          <p:nvSpPr>
            <p:cNvPr id="110" name="Google Shape;110;g2a44dd2b382_0_27"/>
            <p:cNvSpPr txBox="1"/>
            <p:nvPr/>
          </p:nvSpPr>
          <p:spPr>
            <a:xfrm>
              <a:off x="1680648" y="3363500"/>
              <a:ext cx="21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Alonso Melgarejo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2a44dd2b382_0_27"/>
            <p:cNvSpPr txBox="1"/>
            <p:nvPr/>
          </p:nvSpPr>
          <p:spPr>
            <a:xfrm>
              <a:off x="1665450" y="3698075"/>
              <a:ext cx="188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/>
            </a:p>
          </p:txBody>
        </p:sp>
      </p:grpSp>
      <p:grpSp>
        <p:nvGrpSpPr>
          <p:cNvPr id="112" name="Google Shape;112;g2a44dd2b382_0_27"/>
          <p:cNvGrpSpPr/>
          <p:nvPr/>
        </p:nvGrpSpPr>
        <p:grpSpPr>
          <a:xfrm>
            <a:off x="8537150" y="4036963"/>
            <a:ext cx="2755166" cy="673300"/>
            <a:chOff x="1136205" y="3363490"/>
            <a:chExt cx="5412900" cy="673300"/>
          </a:xfrm>
        </p:grpSpPr>
        <p:sp>
          <p:nvSpPr>
            <p:cNvPr id="113" name="Google Shape;113;g2a44dd2b382_0_27"/>
            <p:cNvSpPr txBox="1"/>
            <p:nvPr/>
          </p:nvSpPr>
          <p:spPr>
            <a:xfrm>
              <a:off x="1680652" y="3363490"/>
              <a:ext cx="419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Ignacio Tapia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2a44dd2b382_0_27"/>
            <p:cNvSpPr txBox="1"/>
            <p:nvPr/>
          </p:nvSpPr>
          <p:spPr>
            <a:xfrm>
              <a:off x="1136205" y="3698090"/>
              <a:ext cx="541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/>
            </a:p>
          </p:txBody>
        </p:sp>
      </p:grpSp>
      <p:grpSp>
        <p:nvGrpSpPr>
          <p:cNvPr id="115" name="Google Shape;115;g2a44dd2b382_0_27"/>
          <p:cNvGrpSpPr/>
          <p:nvPr/>
        </p:nvGrpSpPr>
        <p:grpSpPr>
          <a:xfrm>
            <a:off x="5259175" y="4036974"/>
            <a:ext cx="1569212" cy="673301"/>
            <a:chOff x="1665450" y="3363488"/>
            <a:chExt cx="1569212" cy="673301"/>
          </a:xfrm>
        </p:grpSpPr>
        <p:sp>
          <p:nvSpPr>
            <p:cNvPr id="116" name="Google Shape;116;g2a44dd2b382_0_27"/>
            <p:cNvSpPr txBox="1"/>
            <p:nvPr/>
          </p:nvSpPr>
          <p:spPr>
            <a:xfrm>
              <a:off x="1680662" y="3363488"/>
              <a:ext cx="155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Matías Tapia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2a44dd2b382_0_27"/>
            <p:cNvSpPr txBox="1"/>
            <p:nvPr/>
          </p:nvSpPr>
          <p:spPr>
            <a:xfrm>
              <a:off x="1665450" y="3698089"/>
              <a:ext cx="155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</p:txBody>
        </p:sp>
      </p:grpSp>
      <p:pic>
        <p:nvPicPr>
          <p:cNvPr id="118" name="Google Shape;118;g2a44dd2b382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177" y="2371995"/>
            <a:ext cx="1418775" cy="141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a44dd2b382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a44dd2b382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0448" y="2176134"/>
            <a:ext cx="1636800" cy="181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1" name="Google Shape;121;g2a44dd2b382_0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1400" y="2176125"/>
            <a:ext cx="1810500" cy="181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2" name="Google Shape;122;g2a44dd2b382_0_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8537" y="2176125"/>
            <a:ext cx="1810500" cy="1810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g321029ba795_1_9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405" name="Google Shape;405;g321029ba795_1_9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321029ba795_1_9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321029ba795_1_9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vista técnico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08" name="Google Shape;408;g321029ba795_1_9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g321029ba795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321029ba795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000" y="1658070"/>
            <a:ext cx="2265208" cy="501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21029ba795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396" y="1612425"/>
            <a:ext cx="2265208" cy="501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21029ba795_1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4792" y="1612425"/>
            <a:ext cx="2265208" cy="501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g315f982bed6_0_106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418" name="Google Shape;418;g315f982bed6_0_106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315f982bed6_0_106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315f982bed6_0_106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dEMOSTRACIÓN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DEL RESULTADO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21" name="Google Shape;421;g315f982bed6_0_106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g315f982bed6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15f982bed6_0_106" title="Muni Reques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325" y="1807869"/>
            <a:ext cx="7443850" cy="418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g315f982bed6_0_115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429" name="Google Shape;429;g315f982bed6_0_115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315f982bed6_0_115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315f982bed6_0_115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resultados obtenidos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32" name="Google Shape;432;g315f982bed6_0_115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g315f982bed6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g315f982bed6_0_115"/>
          <p:cNvGraphicFramePr/>
          <p:nvPr/>
        </p:nvGraphicFramePr>
        <p:xfrm>
          <a:off x="3336900" y="17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{59837C1E-B38F-4D02-A25B-0BE347267E6E}</a:tableStyleId>
              </a:tblPr>
              <a:tblGrid>
                <a:gridCol w="389000"/>
                <a:gridCol w="3494850"/>
                <a:gridCol w="1000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Historias de </a:t>
                      </a:r>
                      <a:r>
                        <a:rPr lang="en-ID"/>
                        <a:t>Usuarios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Estado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Registrar una nueva solicitud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>
                          <a:solidFill>
                            <a:schemeClr val="dk1"/>
                          </a:solidFill>
                        </a:rPr>
                        <a:t>Visualizar la lista de solicitudes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>
                          <a:solidFill>
                            <a:schemeClr val="dk1"/>
                          </a:solidFill>
                        </a:rPr>
                        <a:t>Consultar el estado de una solicitud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>
                          <a:solidFill>
                            <a:schemeClr val="dk1"/>
                          </a:solidFill>
                        </a:rPr>
                        <a:t>Generar reportes de solicitudes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>
                          <a:solidFill>
                            <a:schemeClr val="dk1"/>
                          </a:solidFill>
                        </a:rPr>
                        <a:t>Gestionar permisos de usuarios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Filtrar solicitudes por criterios específicos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Asignar </a:t>
                      </a:r>
                      <a:r>
                        <a:rPr lang="en-ID"/>
                        <a:t>prioridad a una solicitud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Enviar correo a usuario creados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/>
                        <a:t>Correo que notifique una nueva solicitud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35" name="Google Shape;435;g315f982bed6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523" y="2202726"/>
            <a:ext cx="377375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315f982bed6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523" y="2614901"/>
            <a:ext cx="377375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315f982bed6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523" y="3027076"/>
            <a:ext cx="377375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315f982bed6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523" y="3439251"/>
            <a:ext cx="377375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315f982bed6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523" y="3808426"/>
            <a:ext cx="377375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315f982bed6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523" y="4220601"/>
            <a:ext cx="377375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315f982bed6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523" y="4632776"/>
            <a:ext cx="377375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315f982bed6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602276" y="5414114"/>
            <a:ext cx="255874" cy="25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15f982bed6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602276" y="5037551"/>
            <a:ext cx="255874" cy="2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g317edfebbc9_0_27"/>
          <p:cNvGrpSpPr/>
          <p:nvPr/>
        </p:nvGrpSpPr>
        <p:grpSpPr>
          <a:xfrm>
            <a:off x="1248229" y="535925"/>
            <a:ext cx="9061421" cy="2001000"/>
            <a:chOff x="1248229" y="535925"/>
            <a:chExt cx="9061421" cy="2001000"/>
          </a:xfrm>
        </p:grpSpPr>
        <p:sp>
          <p:nvSpPr>
            <p:cNvPr id="449" name="Google Shape;449;g317edfebbc9_0_27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317edfebbc9_0_27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317edfebbc9_0_27"/>
            <p:cNvSpPr txBox="1"/>
            <p:nvPr/>
          </p:nvSpPr>
          <p:spPr>
            <a:xfrm>
              <a:off x="2174825" y="535925"/>
              <a:ext cx="7464600" cy="20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obstáculos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durante el desarrollo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g317edfebbc9_0_27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17edfebbc9_0_27"/>
          <p:cNvSpPr txBox="1"/>
          <p:nvPr/>
        </p:nvSpPr>
        <p:spPr>
          <a:xfrm>
            <a:off x="918150" y="1876375"/>
            <a:ext cx="103557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limitada ya que solo un integrante tenía contacto directo con el Cliente.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Retrasos iniciales por problemas en las primeras semanas con la documentación impactaron el cronograma.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en asignación de roles dentro de la app, lo que llevó a invertir mucho más tiempo en ese apartado.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gestión de tiempo llevó a que en  dos sprints se trabajaran al mismo tiempo.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experiencia en diseño de interfaces y estilos visuales, lo que impactó inicialmente en la estética y la usabilidad de la aplicación.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g317edfebbc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"/>
          <p:cNvSpPr/>
          <p:nvPr/>
        </p:nvSpPr>
        <p:spPr>
          <a:xfrm>
            <a:off x="0" y="1962150"/>
            <a:ext cx="12192000" cy="4895850"/>
          </a:xfrm>
          <a:prstGeom prst="rect">
            <a:avLst/>
          </a:prstGeom>
          <a:gradFill>
            <a:gsLst>
              <a:gs pos="0">
                <a:srgbClr val="211F20">
                  <a:alpha val="0"/>
                </a:srgbClr>
              </a:gs>
              <a:gs pos="100000">
                <a:srgbClr val="211F2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8"/>
          <p:cNvSpPr/>
          <p:nvPr/>
        </p:nvSpPr>
        <p:spPr>
          <a:xfrm>
            <a:off x="6800850" y="0"/>
            <a:ext cx="7353300" cy="6858000"/>
          </a:xfrm>
          <a:prstGeom prst="chevron">
            <a:avLst>
              <a:gd fmla="val 26111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8"/>
          <p:cNvSpPr/>
          <p:nvPr/>
        </p:nvSpPr>
        <p:spPr>
          <a:xfrm>
            <a:off x="7353300" y="0"/>
            <a:ext cx="7353300" cy="6858000"/>
          </a:xfrm>
          <a:prstGeom prst="chevron">
            <a:avLst>
              <a:gd fmla="val 26111" name="adj"/>
            </a:avLst>
          </a:prstGeom>
          <a:solidFill>
            <a:srgbClr val="015287">
              <a:alpha val="5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8"/>
          <p:cNvSpPr txBox="1"/>
          <p:nvPr/>
        </p:nvSpPr>
        <p:spPr>
          <a:xfrm>
            <a:off x="1650224" y="2959500"/>
            <a:ext cx="6184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5"/>
          <p:cNvGrpSpPr/>
          <p:nvPr/>
        </p:nvGrpSpPr>
        <p:grpSpPr>
          <a:xfrm>
            <a:off x="1248229" y="535923"/>
            <a:ext cx="9061449" cy="769441"/>
            <a:chOff x="1248229" y="535923"/>
            <a:chExt cx="9061449" cy="769441"/>
          </a:xfrm>
        </p:grpSpPr>
        <p:sp>
          <p:nvSpPr>
            <p:cNvPr id="469" name="Google Shape;469;p5"/>
            <p:cNvSpPr/>
            <p:nvPr/>
          </p:nvSpPr>
          <p:spPr>
            <a:xfrm>
              <a:off x="1248229" y="562414"/>
              <a:ext cx="8391071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9544050" y="562414"/>
              <a:ext cx="765628" cy="74295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5"/>
            <p:cNvSpPr txBox="1"/>
            <p:nvPr/>
          </p:nvSpPr>
          <p:spPr>
            <a:xfrm>
              <a:off x="2174831" y="535923"/>
              <a:ext cx="49184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Preguntas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72" name="Google Shape;472;p5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"/>
          <p:cNvSpPr/>
          <p:nvPr/>
        </p:nvSpPr>
        <p:spPr>
          <a:xfrm>
            <a:off x="3447988" y="2610300"/>
            <a:ext cx="2668200" cy="1761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"/>
          <p:cNvSpPr/>
          <p:nvPr/>
        </p:nvSpPr>
        <p:spPr>
          <a:xfrm flipH="1">
            <a:off x="5334313" y="3196150"/>
            <a:ext cx="2775600" cy="1899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315f3cc7634_0_1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128" name="Google Shape;128;g315f3cc7634_0_1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315f3cc7634_0_1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315f3cc7634_0_1"/>
            <p:cNvSpPr txBox="1"/>
            <p:nvPr/>
          </p:nvSpPr>
          <p:spPr>
            <a:xfrm>
              <a:off x="2174823" y="535925"/>
              <a:ext cx="6532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Descripción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del proyecto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31" name="Google Shape;131;g315f3cc7634_0_1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15f3cc7634_0_1"/>
          <p:cNvSpPr txBox="1"/>
          <p:nvPr/>
        </p:nvSpPr>
        <p:spPr>
          <a:xfrm>
            <a:off x="809075" y="1753575"/>
            <a:ext cx="58371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Municipalidad de Zapallar es una institución pública dedicada al desarrollo sostenible de la comuna y al bienestar de sus habitantes. A través de sus departamentos, presta servicios esenciales y promueve la participación ciudadana, la sostenibilidad ambiental y el cuidado del entorno natural.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15f3cc763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025" y="1495400"/>
            <a:ext cx="4491651" cy="38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15f3cc7634_0_1"/>
          <p:cNvSpPr txBox="1"/>
          <p:nvPr/>
        </p:nvSpPr>
        <p:spPr>
          <a:xfrm>
            <a:off x="9102250" y="5427650"/>
            <a:ext cx="26202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 Zapallar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 km, 10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Cachagua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8 km, 15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Beranda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 km, 20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Cantagua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 km, 12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Costa Cachagua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 km, 13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Catapilco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18 km, 25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315f3cc763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15f3cc7634_0_1"/>
          <p:cNvSpPr txBox="1"/>
          <p:nvPr/>
        </p:nvSpPr>
        <p:spPr>
          <a:xfrm>
            <a:off x="809075" y="4592975"/>
            <a:ext cx="27939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Alcaldía.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SECPLA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Obras Municipales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Medio Ambiente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Educación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15f3cc7634_0_1"/>
          <p:cNvSpPr txBox="1"/>
          <p:nvPr/>
        </p:nvSpPr>
        <p:spPr>
          <a:xfrm>
            <a:off x="3956075" y="4592975"/>
            <a:ext cx="26901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Salud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Tránsito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DIDECO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D" sz="1900">
                <a:solidFill>
                  <a:schemeClr val="dk1"/>
                </a:solidFill>
              </a:rPr>
              <a:t>Informática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15f3cc7634_0_1"/>
          <p:cNvSpPr txBox="1"/>
          <p:nvPr/>
        </p:nvSpPr>
        <p:spPr>
          <a:xfrm>
            <a:off x="1925825" y="3832225"/>
            <a:ext cx="3603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D" sz="1900">
                <a:solidFill>
                  <a:schemeClr val="dk1"/>
                </a:solidFill>
              </a:rPr>
              <a:t>Principales Departamentos: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"/>
          <p:cNvGrpSpPr/>
          <p:nvPr/>
        </p:nvGrpSpPr>
        <p:grpSpPr>
          <a:xfrm>
            <a:off x="1248229" y="535923"/>
            <a:ext cx="9061449" cy="769441"/>
            <a:chOff x="1248229" y="535923"/>
            <a:chExt cx="9061449" cy="769441"/>
          </a:xfrm>
        </p:grpSpPr>
        <p:sp>
          <p:nvSpPr>
            <p:cNvPr id="144" name="Google Shape;144;p3"/>
            <p:cNvSpPr/>
            <p:nvPr/>
          </p:nvSpPr>
          <p:spPr>
            <a:xfrm>
              <a:off x="1248229" y="562414"/>
              <a:ext cx="8391071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9544050" y="562414"/>
              <a:ext cx="765628" cy="74295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2174831" y="535923"/>
              <a:ext cx="49184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Problemática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210963" y="2936875"/>
            <a:ext cx="269100" cy="269100"/>
          </a:xfrm>
          <a:prstGeom prst="rect">
            <a:avLst/>
          </a:prstGeom>
          <a:solidFill>
            <a:srgbClr val="AEC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534553" y="2936875"/>
            <a:ext cx="269100" cy="269100"/>
          </a:xfrm>
          <a:prstGeom prst="rect">
            <a:avLst/>
          </a:prstGeom>
          <a:solidFill>
            <a:srgbClr val="6CA1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3"/>
          <p:cNvGrpSpPr/>
          <p:nvPr/>
        </p:nvGrpSpPr>
        <p:grpSpPr>
          <a:xfrm>
            <a:off x="6803640" y="2871375"/>
            <a:ext cx="4177407" cy="1165587"/>
            <a:chOff x="1665450" y="3363500"/>
            <a:chExt cx="4177407" cy="1165587"/>
          </a:xfrm>
        </p:grpSpPr>
        <p:sp>
          <p:nvSpPr>
            <p:cNvPr id="151" name="Google Shape;151;p3"/>
            <p:cNvSpPr txBox="1"/>
            <p:nvPr/>
          </p:nvSpPr>
          <p:spPr>
            <a:xfrm>
              <a:off x="1680657" y="3363500"/>
              <a:ext cx="416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Mala </a:t>
              </a: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gestión</a:t>
              </a: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recursos y tiempo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1665450" y="3698087"/>
              <a:ext cx="3806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existe un canal centralizado y claro para informar a los solicitantes sobre el estado de sus solicitudes</a:t>
              </a: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1480050" y="2871375"/>
            <a:ext cx="3806700" cy="1411887"/>
            <a:chOff x="1665450" y="3363500"/>
            <a:chExt cx="3806700" cy="1411887"/>
          </a:xfrm>
        </p:grpSpPr>
        <p:sp>
          <p:nvSpPr>
            <p:cNvPr id="154" name="Google Shape;154;p3"/>
            <p:cNvSpPr txBox="1"/>
            <p:nvPr/>
          </p:nvSpPr>
          <p:spPr>
            <a:xfrm>
              <a:off x="1680635" y="3363500"/>
              <a:ext cx="344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 ineficiente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1665450" y="3698087"/>
              <a:ext cx="38067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se cuenta con un sistema que permita organizar, priorizar y distribuir eficientemente las solicitudes, lo que genera retrasos en la atención</a:t>
              </a: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210963" y="4547961"/>
            <a:ext cx="269100" cy="269100"/>
          </a:xfrm>
          <a:prstGeom prst="rect">
            <a:avLst/>
          </a:pr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3"/>
          <p:cNvGrpSpPr/>
          <p:nvPr/>
        </p:nvGrpSpPr>
        <p:grpSpPr>
          <a:xfrm>
            <a:off x="1480050" y="4482450"/>
            <a:ext cx="3806700" cy="1165598"/>
            <a:chOff x="1665450" y="3363489"/>
            <a:chExt cx="3806700" cy="1165598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1680643" y="3363489"/>
              <a:ext cx="250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Seguimiento manual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1665450" y="3698087"/>
              <a:ext cx="3806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 realizar el seguimiento con notas físicas o en la cabeza,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existe un registro histórico de todas las solicitudes</a:t>
              </a:r>
              <a:endParaRPr/>
            </a:p>
          </p:txBody>
        </p:sp>
      </p:grpSp>
      <p:sp>
        <p:nvSpPr>
          <p:cNvPr id="160" name="Google Shape;160;p3"/>
          <p:cNvSpPr/>
          <p:nvPr/>
        </p:nvSpPr>
        <p:spPr>
          <a:xfrm>
            <a:off x="6534553" y="4547961"/>
            <a:ext cx="269100" cy="269100"/>
          </a:xfrm>
          <a:prstGeom prst="rect">
            <a:avLst/>
          </a:prstGeom>
          <a:solidFill>
            <a:srgbClr val="211F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3"/>
          <p:cNvGrpSpPr/>
          <p:nvPr/>
        </p:nvGrpSpPr>
        <p:grpSpPr>
          <a:xfrm>
            <a:off x="6803640" y="4482450"/>
            <a:ext cx="3806700" cy="1658198"/>
            <a:chOff x="1665450" y="3363489"/>
            <a:chExt cx="3806700" cy="1658198"/>
          </a:xfrm>
        </p:grpSpPr>
        <p:sp>
          <p:nvSpPr>
            <p:cNvPr id="162" name="Google Shape;162;p3"/>
            <p:cNvSpPr txBox="1"/>
            <p:nvPr/>
          </p:nvSpPr>
          <p:spPr>
            <a:xfrm>
              <a:off x="1680658" y="3363489"/>
              <a:ext cx="296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Ausencia de reportes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1665450" y="3698087"/>
              <a:ext cx="38067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Actualmente el departamento de informática no tiene un sistema para generar reportes de forma automática, por lo que no existen indicadores para evaluar el desempeño del equipo</a:t>
              </a:r>
              <a:endParaRPr/>
            </a:p>
          </p:txBody>
        </p:sp>
      </p:grp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288" y="1548900"/>
            <a:ext cx="3541313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"/>
          <p:cNvGrpSpPr/>
          <p:nvPr/>
        </p:nvGrpSpPr>
        <p:grpSpPr>
          <a:xfrm>
            <a:off x="0" y="2355220"/>
            <a:ext cx="12192000" cy="3378830"/>
            <a:chOff x="0" y="2355220"/>
            <a:chExt cx="12192000" cy="3378830"/>
          </a:xfrm>
        </p:grpSpPr>
        <p:sp>
          <p:nvSpPr>
            <p:cNvPr id="171" name="Google Shape;171;p2"/>
            <p:cNvSpPr/>
            <p:nvPr/>
          </p:nvSpPr>
          <p:spPr>
            <a:xfrm>
              <a:off x="0" y="2355220"/>
              <a:ext cx="12192000" cy="3378830"/>
            </a:xfrm>
            <a:prstGeom prst="rect">
              <a:avLst/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716440" y="2633537"/>
              <a:ext cx="3710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Muni Request</a:t>
              </a:r>
              <a:endParaRPr sz="3600">
                <a:solidFill>
                  <a:srgbClr val="AECAD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 txBox="1"/>
            <p:nvPr/>
          </p:nvSpPr>
          <p:spPr>
            <a:xfrm>
              <a:off x="366025" y="3545850"/>
              <a:ext cx="51411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ID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La solución propuesta es el desarrollo de una aplicación móvil que centralice y automatice el registro de solicitudes del departamento de informática. Este sistema permitirá un seguimiento detallado desde la recepción hasta la resolución de cada solicitud, mejorará la comunicación entre los solicitantes y el equipo técnico.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1248229" y="535925"/>
            <a:ext cx="9061449" cy="769500"/>
            <a:chOff x="1248229" y="535925"/>
            <a:chExt cx="9061449" cy="769500"/>
          </a:xfrm>
        </p:grpSpPr>
        <p:sp>
          <p:nvSpPr>
            <p:cNvPr id="175" name="Google Shape;175;p2"/>
            <p:cNvSpPr/>
            <p:nvPr/>
          </p:nvSpPr>
          <p:spPr>
            <a:xfrm>
              <a:off x="1248229" y="562414"/>
              <a:ext cx="8391071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9544050" y="562414"/>
              <a:ext cx="765628" cy="74295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2174824" y="535925"/>
              <a:ext cx="6060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Propuesta de 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Solución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78" name="Google Shape;178;p2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220998" y="1663859"/>
            <a:ext cx="2052463" cy="5329541"/>
          </a:xfrm>
          <a:prstGeom prst="parallelogram">
            <a:avLst>
              <a:gd fmla="val 831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5286" y="4718245"/>
            <a:ext cx="695325" cy="69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"/>
          <p:cNvGrpSpPr/>
          <p:nvPr/>
        </p:nvGrpSpPr>
        <p:grpSpPr>
          <a:xfrm>
            <a:off x="6623379" y="1581629"/>
            <a:ext cx="10822482" cy="5771990"/>
            <a:chOff x="2434281" y="2152649"/>
            <a:chExt cx="5445000" cy="2904000"/>
          </a:xfrm>
        </p:grpSpPr>
        <p:sp>
          <p:nvSpPr>
            <p:cNvPr id="182" name="Google Shape;182;p2"/>
            <p:cNvSpPr/>
            <p:nvPr/>
          </p:nvSpPr>
          <p:spPr>
            <a:xfrm>
              <a:off x="2434281" y="2152649"/>
              <a:ext cx="5445000" cy="29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654725" y="2264243"/>
              <a:ext cx="3824400" cy="2681400"/>
            </a:xfrm>
            <a:prstGeom prst="parallelogram">
              <a:avLst>
                <a:gd fmla="val 34661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3899" y="3633305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0612" y="2697825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g315f3cc7634_1_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192" name="Google Shape;192;g315f3cc7634_1_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315f3cc7634_1_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315f3cc7634_1_0"/>
            <p:cNvSpPr txBox="1"/>
            <p:nvPr/>
          </p:nvSpPr>
          <p:spPr>
            <a:xfrm>
              <a:off x="2174823" y="535925"/>
              <a:ext cx="6744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Objetivos del proyecto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95" name="Google Shape;195;g315f3cc7634_1_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g315f3cc7634_1_0"/>
          <p:cNvGrpSpPr/>
          <p:nvPr/>
        </p:nvGrpSpPr>
        <p:grpSpPr>
          <a:xfrm>
            <a:off x="1711206" y="1897800"/>
            <a:ext cx="3890237" cy="4606999"/>
            <a:chOff x="1495427" y="2324100"/>
            <a:chExt cx="2895599" cy="3543300"/>
          </a:xfrm>
        </p:grpSpPr>
        <p:sp>
          <p:nvSpPr>
            <p:cNvPr id="197" name="Google Shape;197;g315f3cc7634_1_0"/>
            <p:cNvSpPr/>
            <p:nvPr/>
          </p:nvSpPr>
          <p:spPr>
            <a:xfrm>
              <a:off x="1495427" y="2324100"/>
              <a:ext cx="2895599" cy="3543300"/>
            </a:xfrm>
            <a:prstGeom prst="flowChartOffpageConnector">
              <a:avLst/>
            </a:pr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315f3cc7634_1_0"/>
            <p:cNvSpPr txBox="1"/>
            <p:nvPr/>
          </p:nvSpPr>
          <p:spPr>
            <a:xfrm>
              <a:off x="1763137" y="3029609"/>
              <a:ext cx="2437500" cy="15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una aplicación para el departamento de informática de la Municipalidad de Zapallar, que permita registrar, gestionar y dar seguimiento eficiente a las solicitudes, mejorando la organización y respuesta a las necesidades del personal.</a:t>
              </a:r>
              <a:endParaRPr sz="1600"/>
            </a:p>
          </p:txBody>
        </p:sp>
        <p:sp>
          <p:nvSpPr>
            <p:cNvPr id="199" name="Google Shape;199;g315f3cc7634_1_0"/>
            <p:cNvSpPr txBox="1"/>
            <p:nvPr/>
          </p:nvSpPr>
          <p:spPr>
            <a:xfrm>
              <a:off x="1856320" y="2495304"/>
              <a:ext cx="21738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 General</a:t>
              </a:r>
              <a:endParaRPr/>
            </a:p>
          </p:txBody>
        </p:sp>
      </p:grpSp>
      <p:grpSp>
        <p:nvGrpSpPr>
          <p:cNvPr id="200" name="Google Shape;200;g315f3cc7634_1_0"/>
          <p:cNvGrpSpPr/>
          <p:nvPr/>
        </p:nvGrpSpPr>
        <p:grpSpPr>
          <a:xfrm>
            <a:off x="6252843" y="1897785"/>
            <a:ext cx="3890237" cy="4606999"/>
            <a:chOff x="1495427" y="2324100"/>
            <a:chExt cx="2895599" cy="3543300"/>
          </a:xfrm>
        </p:grpSpPr>
        <p:sp>
          <p:nvSpPr>
            <p:cNvPr id="201" name="Google Shape;201;g315f3cc7634_1_0"/>
            <p:cNvSpPr/>
            <p:nvPr/>
          </p:nvSpPr>
          <p:spPr>
            <a:xfrm>
              <a:off x="1495427" y="2324100"/>
              <a:ext cx="2895599" cy="3543300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315f3cc7634_1_0"/>
            <p:cNvSpPr txBox="1"/>
            <p:nvPr/>
          </p:nvSpPr>
          <p:spPr>
            <a:xfrm>
              <a:off x="1932536" y="3025946"/>
              <a:ext cx="2021400" cy="13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302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●"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Centralizar solicitudes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●"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Optimizar seguimiento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●"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Mejorar comunicación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●"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Generar reportes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315f3cc7634_1_0"/>
            <p:cNvSpPr txBox="1"/>
            <p:nvPr/>
          </p:nvSpPr>
          <p:spPr>
            <a:xfrm>
              <a:off x="1688632" y="2460655"/>
              <a:ext cx="25092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 Específicos</a:t>
              </a:r>
              <a:endParaRPr/>
            </a:p>
          </p:txBody>
        </p:sp>
      </p:grpSp>
      <p:pic>
        <p:nvPicPr>
          <p:cNvPr id="204" name="Google Shape;204;g315f3cc763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/>
          <p:nvPr/>
        </p:nvSpPr>
        <p:spPr>
          <a:xfrm>
            <a:off x="322525" y="2157575"/>
            <a:ext cx="5104800" cy="4623300"/>
          </a:xfrm>
          <a:prstGeom prst="rect">
            <a:avLst/>
          </a:prstGeom>
          <a:solidFill>
            <a:srgbClr val="2121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4"/>
          <p:cNvGrpSpPr/>
          <p:nvPr/>
        </p:nvGrpSpPr>
        <p:grpSpPr>
          <a:xfrm>
            <a:off x="1248229" y="535925"/>
            <a:ext cx="9061421" cy="2001000"/>
            <a:chOff x="1248229" y="535925"/>
            <a:chExt cx="9061421" cy="2001000"/>
          </a:xfrm>
        </p:grpSpPr>
        <p:sp>
          <p:nvSpPr>
            <p:cNvPr id="211" name="Google Shape;211;p4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2174825" y="535925"/>
              <a:ext cx="7464600" cy="20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Alcances y limitaciones del proyecto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4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1064200" y="2636375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Gestión centralizada de solicitudes: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 La aplicación permitirá registrar, organizar y realizar seguimiento de solicitudes desde su creación hasta su resolución.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1064200" y="3867913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Mejora de comunicación interna: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Fomentará una interacción más eficiente entre los solicitantes y el departamento de informática.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1064200" y="5099475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Reportes de desempeño: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Generación de informes para medir tiempos de respuesta y el desempeño del departamento.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 txBox="1"/>
          <p:nvPr/>
        </p:nvSpPr>
        <p:spPr>
          <a:xfrm rot="-5400000">
            <a:off x="-178250" y="3847950"/>
            <a:ext cx="1849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ALCANCES</a:t>
            </a:r>
            <a:endParaRPr sz="2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6538925" y="2144400"/>
            <a:ext cx="5104800" cy="4623300"/>
          </a:xfrm>
          <a:prstGeom prst="rect">
            <a:avLst/>
          </a:prstGeom>
          <a:solidFill>
            <a:srgbClr val="2121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6817775" y="3136588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Dependencia de la conexión a Internet: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La aplicación requiere acceso estable a la red para su funcionamiento óptimo.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6817775" y="4407850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Curva de aprendizaje: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Los usuarios necesitarán capacitación inicial para adaptarse al uso de la plataforma.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 txBox="1"/>
          <p:nvPr/>
        </p:nvSpPr>
        <p:spPr>
          <a:xfrm rot="-5400000">
            <a:off x="10362425" y="3809500"/>
            <a:ext cx="1849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lIMITACIONES</a:t>
            </a:r>
            <a:endParaRPr sz="2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23" name="Google Shape;2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g315f982bed6_0_0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229" name="Google Shape;229;g315f982bed6_0_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315f982bed6_0_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315f982bed6_0_0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Metodología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de trabajo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32" name="Google Shape;232;g315f982bed6_0_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15f982bed6_0_0"/>
          <p:cNvSpPr/>
          <p:nvPr/>
        </p:nvSpPr>
        <p:spPr>
          <a:xfrm>
            <a:off x="3465650" y="2302500"/>
            <a:ext cx="2560800" cy="1419300"/>
          </a:xfrm>
          <a:prstGeom prst="rect">
            <a:avLst/>
          </a:prstGeom>
          <a:solidFill>
            <a:srgbClr val="FFB55A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g315f982bed6_0_0"/>
          <p:cNvSpPr/>
          <p:nvPr/>
        </p:nvSpPr>
        <p:spPr>
          <a:xfrm>
            <a:off x="3718150" y="2179875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b="0" i="0" sz="14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15f982bed6_0_0"/>
          <p:cNvSpPr/>
          <p:nvPr/>
        </p:nvSpPr>
        <p:spPr>
          <a:xfrm>
            <a:off x="3527050" y="4205726"/>
            <a:ext cx="2416800" cy="1316700"/>
          </a:xfrm>
          <a:prstGeom prst="rect">
            <a:avLst/>
          </a:prstGeom>
          <a:solidFill>
            <a:srgbClr val="00AEA5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g315f982bed6_0_0"/>
          <p:cNvSpPr/>
          <p:nvPr/>
        </p:nvSpPr>
        <p:spPr>
          <a:xfrm>
            <a:off x="3779550" y="4083088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4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g315f982bed6_0_0"/>
          <p:cNvSpPr/>
          <p:nvPr/>
        </p:nvSpPr>
        <p:spPr>
          <a:xfrm>
            <a:off x="6418050" y="2319300"/>
            <a:ext cx="2457900" cy="1402500"/>
          </a:xfrm>
          <a:prstGeom prst="rect">
            <a:avLst/>
          </a:prstGeom>
          <a:solidFill>
            <a:srgbClr val="FFD562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g315f982bed6_0_0"/>
          <p:cNvSpPr/>
          <p:nvPr/>
        </p:nvSpPr>
        <p:spPr>
          <a:xfrm>
            <a:off x="6670550" y="2179875"/>
            <a:ext cx="1558200" cy="4182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2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g315f982bed6_0_0"/>
          <p:cNvSpPr/>
          <p:nvPr/>
        </p:nvSpPr>
        <p:spPr>
          <a:xfrm>
            <a:off x="6418050" y="4205726"/>
            <a:ext cx="2416800" cy="1316700"/>
          </a:xfrm>
          <a:prstGeom prst="rect">
            <a:avLst/>
          </a:prstGeom>
          <a:solidFill>
            <a:srgbClr val="42F2B7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g315f982bed6_0_0"/>
          <p:cNvSpPr/>
          <p:nvPr/>
        </p:nvSpPr>
        <p:spPr>
          <a:xfrm>
            <a:off x="6670550" y="4083088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5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g315f982bed6_0_0"/>
          <p:cNvSpPr/>
          <p:nvPr/>
        </p:nvSpPr>
        <p:spPr>
          <a:xfrm>
            <a:off x="9370450" y="2302500"/>
            <a:ext cx="2416800" cy="1402500"/>
          </a:xfrm>
          <a:prstGeom prst="rect">
            <a:avLst/>
          </a:prstGeom>
          <a:solidFill>
            <a:srgbClr val="0069A4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g315f982bed6_0_0"/>
          <p:cNvSpPr/>
          <p:nvPr/>
        </p:nvSpPr>
        <p:spPr>
          <a:xfrm>
            <a:off x="9622950" y="2179863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3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g315f982bed6_0_0"/>
          <p:cNvSpPr txBox="1"/>
          <p:nvPr/>
        </p:nvSpPr>
        <p:spPr>
          <a:xfrm>
            <a:off x="3196850" y="2625900"/>
            <a:ext cx="2726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Definir objetivos y alcance del proyecto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4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Elaboración de la documentación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Arial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Toma de requerimientos funcionales y no funcionales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15f982bed6_0_0"/>
          <p:cNvSpPr txBox="1"/>
          <p:nvPr/>
        </p:nvSpPr>
        <p:spPr>
          <a:xfrm>
            <a:off x="6086300" y="2625905"/>
            <a:ext cx="2726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Definir la estructura del sistema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Elaboración de Mockups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Arial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Desarrollo M</a:t>
            </a:r>
            <a:r>
              <a:rPr lang="en-ID" sz="1100">
                <a:solidFill>
                  <a:srgbClr val="1F1F1F"/>
                </a:solidFill>
              </a:rPr>
              <a:t>ó</a:t>
            </a: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dulo de Registro de Solicitudes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15f982bed6_0_0"/>
          <p:cNvSpPr txBox="1"/>
          <p:nvPr/>
        </p:nvSpPr>
        <p:spPr>
          <a:xfrm>
            <a:off x="9038700" y="2625905"/>
            <a:ext cx="2726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Desarrollo M</a:t>
            </a:r>
            <a:r>
              <a:rPr lang="en-ID" sz="11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ó</a:t>
            </a: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dulo de Reportes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Desarrollo Módulo de Seguimiento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15f982bed6_0_0"/>
          <p:cNvSpPr txBox="1"/>
          <p:nvPr/>
        </p:nvSpPr>
        <p:spPr>
          <a:xfrm>
            <a:off x="3195300" y="4450905"/>
            <a:ext cx="2726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Desarrollo Módulo de Comunicaciones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Pruebas de seguridad y cumplimiento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Pruebas de usabilidad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g315f982bed6_0_0"/>
          <p:cNvSpPr txBox="1"/>
          <p:nvPr/>
        </p:nvSpPr>
        <p:spPr>
          <a:xfrm>
            <a:off x="6086300" y="4450901"/>
            <a:ext cx="2726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Revisión resultados de las pruebas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Monitoreo del sistema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g315f982bed6_0_0"/>
          <p:cNvSpPr/>
          <p:nvPr/>
        </p:nvSpPr>
        <p:spPr>
          <a:xfrm>
            <a:off x="9359525" y="4205738"/>
            <a:ext cx="2416800" cy="1316700"/>
          </a:xfrm>
          <a:prstGeom prst="rect">
            <a:avLst/>
          </a:prstGeom>
          <a:solidFill>
            <a:srgbClr val="7F92FF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g315f982bed6_0_0"/>
          <p:cNvSpPr/>
          <p:nvPr/>
        </p:nvSpPr>
        <p:spPr>
          <a:xfrm>
            <a:off x="9612025" y="4083100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6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315f982bed6_0_0"/>
          <p:cNvSpPr txBox="1"/>
          <p:nvPr/>
        </p:nvSpPr>
        <p:spPr>
          <a:xfrm>
            <a:off x="9027775" y="4450913"/>
            <a:ext cx="2726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Reunión de cierre y evaluación del proyecto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Archivar documentación y realizar informe final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g315f982bed6_0_0"/>
          <p:cNvSpPr/>
          <p:nvPr/>
        </p:nvSpPr>
        <p:spPr>
          <a:xfrm>
            <a:off x="404750" y="1688975"/>
            <a:ext cx="2083200" cy="4939200"/>
          </a:xfrm>
          <a:prstGeom prst="roundRect">
            <a:avLst>
              <a:gd fmla="val 16667" name="adj"/>
            </a:avLst>
          </a:prstGeom>
          <a:solidFill>
            <a:srgbClr val="12284E"/>
          </a:solidFill>
          <a:ln cap="flat" cmpd="sng" w="9525">
            <a:solidFill>
              <a:srgbClr val="1228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g315f982bed6_0_0"/>
          <p:cNvSpPr/>
          <p:nvPr/>
        </p:nvSpPr>
        <p:spPr>
          <a:xfrm>
            <a:off x="862250" y="2399888"/>
            <a:ext cx="1127400" cy="923700"/>
          </a:xfrm>
          <a:prstGeom prst="ellipse">
            <a:avLst/>
          </a:prstGeom>
          <a:solidFill>
            <a:srgbClr val="7F92FF"/>
          </a:solidFill>
          <a:ln cap="flat" cmpd="sng" w="9525">
            <a:solidFill>
              <a:srgbClr val="7F9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Scrum Master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g315f982bed6_0_0"/>
          <p:cNvSpPr/>
          <p:nvPr/>
        </p:nvSpPr>
        <p:spPr>
          <a:xfrm>
            <a:off x="810850" y="4023538"/>
            <a:ext cx="1242000" cy="923700"/>
          </a:xfrm>
          <a:prstGeom prst="ellipse">
            <a:avLst/>
          </a:prstGeom>
          <a:solidFill>
            <a:srgbClr val="7F92FF"/>
          </a:solidFill>
          <a:ln cap="flat" cmpd="sng" w="9525">
            <a:solidFill>
              <a:srgbClr val="7F9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Product Owner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g315f982bed6_0_0"/>
          <p:cNvSpPr/>
          <p:nvPr/>
        </p:nvSpPr>
        <p:spPr>
          <a:xfrm>
            <a:off x="538400" y="3612238"/>
            <a:ext cx="1775100" cy="649500"/>
          </a:xfrm>
          <a:prstGeom prst="roundRect">
            <a:avLst>
              <a:gd fmla="val 16667" name="adj"/>
            </a:avLst>
          </a:prstGeom>
          <a:solidFill>
            <a:srgbClr val="CCCFFF"/>
          </a:solidFill>
          <a:ln cap="flat" cmpd="sng" w="9525">
            <a:solidFill>
              <a:srgbClr val="CC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>
                <a:latin typeface="Lato"/>
                <a:ea typeface="Lato"/>
                <a:cs typeface="Lato"/>
                <a:sym typeface="Lato"/>
              </a:rPr>
              <a:t>Matías Tapia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g315f982bed6_0_0"/>
          <p:cNvSpPr/>
          <p:nvPr/>
        </p:nvSpPr>
        <p:spPr>
          <a:xfrm>
            <a:off x="548850" y="1948413"/>
            <a:ext cx="1775100" cy="649500"/>
          </a:xfrm>
          <a:prstGeom prst="roundRect">
            <a:avLst>
              <a:gd fmla="val 16667" name="adj"/>
            </a:avLst>
          </a:prstGeom>
          <a:solidFill>
            <a:srgbClr val="CCCFFF"/>
          </a:solidFill>
          <a:ln cap="flat" cmpd="sng" w="9525">
            <a:solidFill>
              <a:srgbClr val="CC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>
                <a:latin typeface="Lato"/>
                <a:ea typeface="Lato"/>
                <a:cs typeface="Lato"/>
                <a:sym typeface="Lato"/>
              </a:rPr>
              <a:t>Ignacio Tapia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g315f982be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15f982bed6_0_0"/>
          <p:cNvSpPr/>
          <p:nvPr/>
        </p:nvSpPr>
        <p:spPr>
          <a:xfrm>
            <a:off x="821300" y="5521275"/>
            <a:ext cx="1242000" cy="923700"/>
          </a:xfrm>
          <a:prstGeom prst="ellipse">
            <a:avLst/>
          </a:prstGeom>
          <a:solidFill>
            <a:srgbClr val="7F92FF"/>
          </a:solidFill>
          <a:ln cap="flat" cmpd="sng" w="9525">
            <a:solidFill>
              <a:srgbClr val="7F9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315f982bed6_0_0"/>
          <p:cNvSpPr/>
          <p:nvPr/>
        </p:nvSpPr>
        <p:spPr>
          <a:xfrm>
            <a:off x="548850" y="5109975"/>
            <a:ext cx="1775100" cy="649500"/>
          </a:xfrm>
          <a:prstGeom prst="roundRect">
            <a:avLst>
              <a:gd fmla="val 16667" name="adj"/>
            </a:avLst>
          </a:prstGeom>
          <a:solidFill>
            <a:srgbClr val="CCCFFF"/>
          </a:solidFill>
          <a:ln cap="flat" cmpd="sng" w="9525">
            <a:solidFill>
              <a:srgbClr val="CC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>
                <a:latin typeface="Lato"/>
                <a:ea typeface="Lato"/>
                <a:cs typeface="Lato"/>
                <a:sym typeface="Lato"/>
              </a:rPr>
              <a:t>Alonso </a:t>
            </a:r>
            <a:r>
              <a:rPr lang="en-ID">
                <a:latin typeface="Lato"/>
                <a:ea typeface="Lato"/>
                <a:cs typeface="Lato"/>
                <a:sym typeface="Lato"/>
              </a:rPr>
              <a:t>Melgarejo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315f982bed6_0_0"/>
          <p:cNvSpPr txBox="1"/>
          <p:nvPr/>
        </p:nvSpPr>
        <p:spPr>
          <a:xfrm>
            <a:off x="935900" y="5774025"/>
            <a:ext cx="11274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g315f982bed6_0_27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265" name="Google Shape;265;g315f982bed6_0_27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315f982bed6_0_27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315f982bed6_0_27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cRONOGRAMA DE DESARROLLO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8" name="Google Shape;268;g315f982bed6_0_27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315f982bed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25" y="503829"/>
            <a:ext cx="1471550" cy="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15f982bed6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025" y="1624904"/>
            <a:ext cx="91916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2022-06-07T08:38:41Z</dcterms:created>
  <dc:creator>Boy</dc:creator>
</cp:coreProperties>
</file>