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8CAD58-909B-4EDA-91B0-A89C5CAE786E}">
  <a:tblStyle styleId="{EE8CAD58-909B-4EDA-91B0-A89C5CAE78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4</a:t>
            </a:r>
            <a:endParaRPr/>
          </a:p>
          <a:p>
            <a:pPr indent="0" lvl="0" marL="0">
              <a:spcBef>
                <a:spcPts val="0"/>
              </a:spcBef>
              <a:spcAft>
                <a:spcPts val="0"/>
              </a:spcAft>
              <a:buNone/>
            </a:pPr>
            <a:r>
              <a:rPr lang="en"/>
              <a:t>Final Presentation</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lt1"/>
              </a:buClr>
              <a:buSzPts val="1300"/>
              <a:buFont typeface="Lato"/>
              <a:buNone/>
            </a:pPr>
            <a:r>
              <a:rPr lang="en"/>
              <a:t>Sean Hansen</a:t>
            </a:r>
            <a:endParaRPr/>
          </a:p>
          <a:p>
            <a:pPr indent="0" lvl="0" marL="0">
              <a:spcBef>
                <a:spcPts val="0"/>
              </a:spcBef>
              <a:spcAft>
                <a:spcPts val="0"/>
              </a:spcAft>
              <a:buClr>
                <a:schemeClr val="lt1"/>
              </a:buClr>
              <a:buSzPts val="1300"/>
              <a:buFont typeface="Lato"/>
              <a:buNone/>
            </a:pPr>
            <a:r>
              <a:rPr lang="en"/>
              <a:t>Ivan Guzman</a:t>
            </a:r>
            <a:endParaRPr/>
          </a:p>
          <a:p>
            <a:pPr indent="0" lvl="0" marL="0">
              <a:spcBef>
                <a:spcPts val="0"/>
              </a:spcBef>
              <a:spcAft>
                <a:spcPts val="0"/>
              </a:spcAft>
              <a:buClr>
                <a:schemeClr val="lt1"/>
              </a:buClr>
              <a:buSzPts val="1300"/>
              <a:buFont typeface="Lato"/>
              <a:buNone/>
            </a:pPr>
            <a:r>
              <a:rPr lang="en"/>
              <a:t>Luis Gonzalez</a:t>
            </a:r>
            <a:endParaRPr/>
          </a:p>
          <a:p>
            <a:pPr indent="0" lvl="0" marL="0">
              <a:spcBef>
                <a:spcPts val="0"/>
              </a:spcBef>
              <a:spcAft>
                <a:spcPts val="0"/>
              </a:spcAft>
              <a:buClr>
                <a:schemeClr val="lt1"/>
              </a:buClr>
              <a:buSzPts val="1300"/>
              <a:buFont typeface="Lato"/>
              <a:buNone/>
            </a:pPr>
            <a:r>
              <a:rPr lang="en"/>
              <a:t>Jose De Ita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1919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Association Rules Viewer </a:t>
            </a:r>
            <a:endParaRPr/>
          </a:p>
        </p:txBody>
      </p:sp>
      <p:sp>
        <p:nvSpPr>
          <p:cNvPr id="192" name="Shape 19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3" name="Shape 193"/>
          <p:cNvPicPr preferRelativeResize="0"/>
          <p:nvPr/>
        </p:nvPicPr>
        <p:blipFill rotWithShape="1">
          <a:blip r:embed="rId3">
            <a:alphaModFix/>
          </a:blip>
          <a:srcRect b="39947" l="0" r="7114" t="0"/>
          <a:stretch/>
        </p:blipFill>
        <p:spPr>
          <a:xfrm>
            <a:off x="364100" y="984150"/>
            <a:ext cx="8641824" cy="3642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MS Naive Bayes Viewer Attribute Profiles</a:t>
            </a:r>
            <a:endParaRPr/>
          </a:p>
        </p:txBody>
      </p:sp>
      <p:sp>
        <p:nvSpPr>
          <p:cNvPr id="199" name="Shape 19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0" name="Shape 200"/>
          <p:cNvPicPr preferRelativeResize="0"/>
          <p:nvPr/>
        </p:nvPicPr>
        <p:blipFill rotWithShape="1">
          <a:blip r:embed="rId3">
            <a:alphaModFix/>
          </a:blip>
          <a:srcRect b="21699" l="7349" r="-1688" t="17569"/>
          <a:stretch/>
        </p:blipFill>
        <p:spPr>
          <a:xfrm>
            <a:off x="483225" y="1461975"/>
            <a:ext cx="8177549" cy="312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876375" y="393750"/>
            <a:ext cx="44601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txBox="1"/>
          <p:nvPr>
            <p:ph idx="1" type="body"/>
          </p:nvPr>
        </p:nvSpPr>
        <p:spPr>
          <a:xfrm>
            <a:off x="235475" y="148260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Predictions from Decision Tree</a:t>
            </a:r>
            <a:endParaRPr/>
          </a:p>
          <a:p>
            <a:pPr indent="0" lvl="0" marL="0">
              <a:spcBef>
                <a:spcPts val="1600"/>
              </a:spcBef>
              <a:spcAft>
                <a:spcPts val="1600"/>
              </a:spcAft>
              <a:buNone/>
            </a:pPr>
            <a:r>
              <a:t/>
            </a:r>
            <a:endParaRPr/>
          </a:p>
        </p:txBody>
      </p:sp>
      <p:pic>
        <p:nvPicPr>
          <p:cNvPr id="207" name="Shape 207"/>
          <p:cNvPicPr preferRelativeResize="0"/>
          <p:nvPr/>
        </p:nvPicPr>
        <p:blipFill rotWithShape="1">
          <a:blip r:embed="rId3">
            <a:alphaModFix/>
          </a:blip>
          <a:srcRect b="3146" l="0" r="38294" t="2075"/>
          <a:stretch/>
        </p:blipFill>
        <p:spPr>
          <a:xfrm>
            <a:off x="2835600" y="71225"/>
            <a:ext cx="6212825" cy="5001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Neural Network (Grand V. Petty Car Theft)</a:t>
            </a:r>
            <a:endParaRPr/>
          </a:p>
        </p:txBody>
      </p:sp>
      <p:sp>
        <p:nvSpPr>
          <p:cNvPr id="213" name="Shape 2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4" name="Shape 214"/>
          <p:cNvPicPr preferRelativeResize="0"/>
          <p:nvPr/>
        </p:nvPicPr>
        <p:blipFill rotWithShape="1">
          <a:blip r:embed="rId3">
            <a:alphaModFix/>
          </a:blip>
          <a:srcRect b="28215" l="2088" r="16959" t="18305"/>
          <a:stretch/>
        </p:blipFill>
        <p:spPr>
          <a:xfrm>
            <a:off x="-23938" y="1479600"/>
            <a:ext cx="9191872" cy="349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966625" y="342275"/>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Los Angeles Decision Tree</a:t>
            </a:r>
            <a:endParaRPr/>
          </a:p>
        </p:txBody>
      </p:sp>
      <p:sp>
        <p:nvSpPr>
          <p:cNvPr id="220" name="Shape 220"/>
          <p:cNvSpPr txBox="1"/>
          <p:nvPr>
            <p:ph idx="1" type="body"/>
          </p:nvPr>
        </p:nvSpPr>
        <p:spPr>
          <a:xfrm>
            <a:off x="364100" y="1532175"/>
            <a:ext cx="3495900" cy="35079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This subtree is of some interest, it seems that women are the most common victims of crimes that occur at residences</a:t>
            </a:r>
            <a:endParaRPr/>
          </a:p>
          <a:p>
            <a:pPr indent="-311150" lvl="0" marL="457200" rtl="0">
              <a:spcBef>
                <a:spcPts val="0"/>
              </a:spcBef>
              <a:spcAft>
                <a:spcPts val="0"/>
              </a:spcAft>
              <a:buSzPts val="1300"/>
              <a:buChar char="●"/>
            </a:pPr>
            <a:r>
              <a:rPr lang="en"/>
              <a:t>Premise Codes:</a:t>
            </a:r>
            <a:endParaRPr/>
          </a:p>
          <a:p>
            <a:pPr indent="-292100" lvl="1" marL="914400" rtl="0">
              <a:spcBef>
                <a:spcPts val="0"/>
              </a:spcBef>
              <a:spcAft>
                <a:spcPts val="0"/>
              </a:spcAft>
              <a:buSzPts val="1000"/>
              <a:buChar char="○"/>
            </a:pPr>
            <a:r>
              <a:rPr lang="en" sz="1000"/>
              <a:t>501 - SINGLE FAMILY DWELLING</a:t>
            </a:r>
            <a:endParaRPr sz="1000"/>
          </a:p>
          <a:p>
            <a:pPr indent="-292100" lvl="1" marL="914400" rtl="0">
              <a:spcBef>
                <a:spcPts val="0"/>
              </a:spcBef>
              <a:spcAft>
                <a:spcPts val="0"/>
              </a:spcAft>
              <a:buSzPts val="1000"/>
              <a:buChar char="○"/>
            </a:pPr>
            <a:r>
              <a:rPr lang="en" sz="1000"/>
              <a:t>502 - MULTI-UNIT DWELLING (APARTMENT DUPLEX  ETC)</a:t>
            </a:r>
            <a:endParaRPr sz="1000"/>
          </a:p>
          <a:p>
            <a:pPr indent="-292100" lvl="1" marL="914400" rtl="0">
              <a:spcBef>
                <a:spcPts val="0"/>
              </a:spcBef>
              <a:spcAft>
                <a:spcPts val="0"/>
              </a:spcAft>
              <a:buSzPts val="1000"/>
              <a:buChar char="○"/>
            </a:pPr>
            <a:r>
              <a:rPr lang="en" sz="1000"/>
              <a:t>503 - HOTEL</a:t>
            </a:r>
            <a:endParaRPr sz="1000"/>
          </a:p>
          <a:p>
            <a:pPr indent="-292100" lvl="1" marL="914400" rtl="0">
              <a:spcBef>
                <a:spcPts val="0"/>
              </a:spcBef>
              <a:spcAft>
                <a:spcPts val="0"/>
              </a:spcAft>
              <a:buSzPts val="1000"/>
              <a:buChar char="○"/>
            </a:pPr>
            <a:r>
              <a:rPr lang="en" sz="1000"/>
              <a:t>504 - OTHER RESIDENCE</a:t>
            </a:r>
            <a:endParaRPr sz="1000"/>
          </a:p>
          <a:p>
            <a:pPr indent="-292100" lvl="1" marL="914400" rtl="0">
              <a:spcBef>
                <a:spcPts val="0"/>
              </a:spcBef>
              <a:spcAft>
                <a:spcPts val="0"/>
              </a:spcAft>
              <a:buSzPts val="1000"/>
              <a:buChar char="○"/>
            </a:pPr>
            <a:r>
              <a:rPr lang="en" sz="1000"/>
              <a:t>505 - MOTEL</a:t>
            </a:r>
            <a:endParaRPr sz="1000"/>
          </a:p>
          <a:p>
            <a:pPr indent="-292100" lvl="1" marL="914400" rtl="0">
              <a:spcBef>
                <a:spcPts val="0"/>
              </a:spcBef>
              <a:spcAft>
                <a:spcPts val="0"/>
              </a:spcAft>
              <a:buSzPts val="1000"/>
              <a:buChar char="○"/>
            </a:pPr>
            <a:r>
              <a:rPr lang="en" sz="1000"/>
              <a:t>506 - ABANDONED BUILDING ABANDONED HOUSE</a:t>
            </a:r>
            <a:endParaRPr sz="1000"/>
          </a:p>
          <a:p>
            <a:pPr indent="-292100" lvl="1" marL="914400" rtl="0">
              <a:spcBef>
                <a:spcPts val="0"/>
              </a:spcBef>
              <a:spcAft>
                <a:spcPts val="0"/>
              </a:spcAft>
              <a:buSzPts val="1000"/>
              <a:buChar char="○"/>
            </a:pPr>
            <a:r>
              <a:rPr lang="en" sz="1000"/>
              <a:t>507 -  CONDOMINIUM/TOWNHOUSE</a:t>
            </a:r>
            <a:endParaRPr sz="1000"/>
          </a:p>
          <a:p>
            <a:pPr indent="-292100" lvl="1" marL="914400" rtl="0">
              <a:spcBef>
                <a:spcPts val="0"/>
              </a:spcBef>
              <a:spcAft>
                <a:spcPts val="0"/>
              </a:spcAft>
              <a:buSzPts val="1000"/>
              <a:buChar char="○"/>
            </a:pPr>
            <a:r>
              <a:rPr lang="en" sz="1000"/>
              <a:t>509 -  MOBILE HOME/TRAILER/RV/MOTORHOME</a:t>
            </a:r>
            <a:endParaRPr sz="1000"/>
          </a:p>
        </p:txBody>
      </p:sp>
      <p:pic>
        <p:nvPicPr>
          <p:cNvPr id="221" name="Shape 221"/>
          <p:cNvPicPr preferRelativeResize="0"/>
          <p:nvPr/>
        </p:nvPicPr>
        <p:blipFill>
          <a:blip r:embed="rId3">
            <a:alphaModFix/>
          </a:blip>
          <a:stretch>
            <a:fillRect/>
          </a:stretch>
        </p:blipFill>
        <p:spPr>
          <a:xfrm>
            <a:off x="5150000" y="103425"/>
            <a:ext cx="3814676" cy="4936650"/>
          </a:xfrm>
          <a:prstGeom prst="rect">
            <a:avLst/>
          </a:prstGeom>
          <a:noFill/>
          <a:ln>
            <a:noFill/>
          </a:ln>
        </p:spPr>
      </p:pic>
      <p:sp>
        <p:nvSpPr>
          <p:cNvPr id="222" name="Shape 222"/>
          <p:cNvSpPr txBox="1"/>
          <p:nvPr/>
        </p:nvSpPr>
        <p:spPr>
          <a:xfrm>
            <a:off x="5386550" y="1256375"/>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501</a:t>
            </a:r>
            <a:endParaRPr sz="1000">
              <a:solidFill>
                <a:srgbClr val="FF0000"/>
              </a:solidFill>
            </a:endParaRPr>
          </a:p>
        </p:txBody>
      </p:sp>
      <p:sp>
        <p:nvSpPr>
          <p:cNvPr id="223" name="Shape 223"/>
          <p:cNvSpPr txBox="1"/>
          <p:nvPr/>
        </p:nvSpPr>
        <p:spPr>
          <a:xfrm>
            <a:off x="5791750" y="1826875"/>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502</a:t>
            </a:r>
            <a:endParaRPr sz="1000">
              <a:solidFill>
                <a:srgbClr val="FF0000"/>
              </a:solidFill>
            </a:endParaRPr>
          </a:p>
        </p:txBody>
      </p:sp>
      <p:sp>
        <p:nvSpPr>
          <p:cNvPr id="224" name="Shape 224"/>
          <p:cNvSpPr txBox="1"/>
          <p:nvPr/>
        </p:nvSpPr>
        <p:spPr>
          <a:xfrm>
            <a:off x="8063638" y="2698825"/>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509</a:t>
            </a:r>
            <a:endParaRPr sz="1000">
              <a:solidFill>
                <a:srgbClr val="FF0000"/>
              </a:solidFill>
            </a:endParaRPr>
          </a:p>
        </p:txBody>
      </p:sp>
      <p:sp>
        <p:nvSpPr>
          <p:cNvPr id="225" name="Shape 225"/>
          <p:cNvSpPr txBox="1"/>
          <p:nvPr/>
        </p:nvSpPr>
        <p:spPr>
          <a:xfrm>
            <a:off x="7490125" y="3710000"/>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506</a:t>
            </a:r>
            <a:endParaRPr sz="1000">
              <a:solidFill>
                <a:srgbClr val="FF0000"/>
              </a:solidFill>
            </a:endParaRPr>
          </a:p>
        </p:txBody>
      </p:sp>
      <p:sp>
        <p:nvSpPr>
          <p:cNvPr id="226" name="Shape 226"/>
          <p:cNvSpPr txBox="1"/>
          <p:nvPr/>
        </p:nvSpPr>
        <p:spPr>
          <a:xfrm>
            <a:off x="5590950" y="4167575"/>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504</a:t>
            </a:r>
            <a:endParaRPr sz="1000">
              <a:solidFill>
                <a:srgbClr val="FF0000"/>
              </a:solidFill>
            </a:endParaRPr>
          </a:p>
        </p:txBody>
      </p:sp>
      <p:sp>
        <p:nvSpPr>
          <p:cNvPr id="227" name="Shape 227"/>
          <p:cNvSpPr txBox="1"/>
          <p:nvPr/>
        </p:nvSpPr>
        <p:spPr>
          <a:xfrm>
            <a:off x="7143475" y="4248125"/>
            <a:ext cx="515400" cy="3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505</a:t>
            </a:r>
            <a:endParaRPr sz="10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Matplot Graphs</a:t>
            </a:r>
            <a:endParaRPr/>
          </a:p>
        </p:txBody>
      </p:sp>
      <p:sp>
        <p:nvSpPr>
          <p:cNvPr id="233" name="Shape 2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#open other notebook</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Dataset</a:t>
            </a:r>
            <a:endParaRPr/>
          </a:p>
          <a:p>
            <a:pPr indent="0" lvl="0" marL="0">
              <a:spcBef>
                <a:spcPts val="0"/>
              </a:spcBef>
              <a:spcAft>
                <a:spcPts val="0"/>
              </a:spcAft>
              <a:buNone/>
            </a:pPr>
            <a:r>
              <a:rPr lang="en" sz="1400"/>
              <a:t>Preprocessing</a:t>
            </a:r>
            <a:endParaRPr sz="1400"/>
          </a:p>
        </p:txBody>
      </p:sp>
      <p:sp>
        <p:nvSpPr>
          <p:cNvPr id="239" name="Shape 2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Raw data stored in CSV format</a:t>
            </a:r>
            <a:endParaRPr/>
          </a:p>
          <a:p>
            <a:pPr indent="-311150" lvl="0" marL="457200" rtl="0">
              <a:spcBef>
                <a:spcPts val="0"/>
              </a:spcBef>
              <a:spcAft>
                <a:spcPts val="0"/>
              </a:spcAft>
              <a:buSzPts val="1300"/>
              <a:buChar char="❖"/>
            </a:pPr>
            <a:r>
              <a:rPr lang="en"/>
              <a:t>Unaltered data set contains ~6.5 million rows with 21 attributes</a:t>
            </a:r>
            <a:endParaRPr/>
          </a:p>
          <a:p>
            <a:pPr indent="-311150" lvl="0" marL="457200" rtl="0">
              <a:spcBef>
                <a:spcPts val="0"/>
              </a:spcBef>
              <a:spcAft>
                <a:spcPts val="0"/>
              </a:spcAft>
              <a:buSzPts val="1300"/>
              <a:buChar char="❖"/>
            </a:pPr>
            <a:r>
              <a:rPr lang="en"/>
              <a:t>Removed Attributes 10 attributes to reduce the curse high dimensionality</a:t>
            </a:r>
            <a:endParaRPr/>
          </a:p>
          <a:p>
            <a:pPr indent="-311150" lvl="0" marL="457200" rtl="0">
              <a:spcBef>
                <a:spcPts val="0"/>
              </a:spcBef>
              <a:spcAft>
                <a:spcPts val="0"/>
              </a:spcAft>
              <a:buSzPts val="1300"/>
              <a:buChar char="❖"/>
            </a:pPr>
            <a:r>
              <a:rPr lang="en"/>
              <a:t>Example Attributes;</a:t>
            </a:r>
            <a:endParaRPr/>
          </a:p>
          <a:p>
            <a:pPr indent="-298450" lvl="1" marL="914400" rtl="0">
              <a:spcBef>
                <a:spcPts val="0"/>
              </a:spcBef>
              <a:spcAft>
                <a:spcPts val="0"/>
              </a:spcAft>
              <a:buSzPts val="1100"/>
              <a:buChar char="➢"/>
            </a:pPr>
            <a:r>
              <a:rPr lang="en"/>
              <a:t>ID (Primary Key) - Integer</a:t>
            </a:r>
            <a:endParaRPr/>
          </a:p>
          <a:p>
            <a:pPr indent="-298450" lvl="1" marL="914400" rtl="0">
              <a:spcBef>
                <a:spcPts val="0"/>
              </a:spcBef>
              <a:spcAft>
                <a:spcPts val="0"/>
              </a:spcAft>
              <a:buSzPts val="1100"/>
              <a:buChar char="➢"/>
            </a:pPr>
            <a:r>
              <a:rPr lang="en"/>
              <a:t>Date &amp; Time</a:t>
            </a:r>
            <a:endParaRPr/>
          </a:p>
          <a:p>
            <a:pPr indent="-298450" lvl="1" marL="914400" rtl="0">
              <a:spcBef>
                <a:spcPts val="0"/>
              </a:spcBef>
              <a:spcAft>
                <a:spcPts val="0"/>
              </a:spcAft>
              <a:buSzPts val="1100"/>
              <a:buChar char="➢"/>
            </a:pPr>
            <a:r>
              <a:rPr lang="en"/>
              <a:t>Primary Crime Type - String</a:t>
            </a:r>
            <a:endParaRPr/>
          </a:p>
          <a:p>
            <a:pPr indent="-298450" lvl="1" marL="914400" rtl="0">
              <a:spcBef>
                <a:spcPts val="0"/>
              </a:spcBef>
              <a:spcAft>
                <a:spcPts val="0"/>
              </a:spcAft>
              <a:buSzPts val="1100"/>
              <a:buChar char="➢"/>
            </a:pPr>
            <a:r>
              <a:rPr lang="en"/>
              <a:t>Crime Description - String</a:t>
            </a:r>
            <a:endParaRPr/>
          </a:p>
          <a:p>
            <a:pPr indent="-298450" lvl="1" marL="914400" rtl="0">
              <a:spcBef>
                <a:spcPts val="0"/>
              </a:spcBef>
              <a:spcAft>
                <a:spcPts val="0"/>
              </a:spcAft>
              <a:buSzPts val="1100"/>
              <a:buChar char="➢"/>
            </a:pPr>
            <a:r>
              <a:rPr lang="en"/>
              <a:t>Location Description - String</a:t>
            </a:r>
            <a:endParaRPr/>
          </a:p>
          <a:p>
            <a:pPr indent="-298450" lvl="1" marL="914400" rtl="0">
              <a:spcBef>
                <a:spcPts val="0"/>
              </a:spcBef>
              <a:spcAft>
                <a:spcPts val="0"/>
              </a:spcAft>
              <a:buSzPts val="1100"/>
              <a:buChar char="➢"/>
            </a:pPr>
            <a:r>
              <a:rPr lang="en"/>
              <a:t>Arrest Made - Boolean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Cleaning: Missing Values</a:t>
            </a:r>
            <a:endParaRPr/>
          </a:p>
          <a:p>
            <a:pPr indent="0" lvl="0" marL="0" rtl="0">
              <a:spcBef>
                <a:spcPts val="0"/>
              </a:spcBef>
              <a:spcAft>
                <a:spcPts val="0"/>
              </a:spcAft>
              <a:buNone/>
            </a:pPr>
            <a:r>
              <a:rPr lang="en" sz="1200"/>
              <a:t>Chicago Dataset</a:t>
            </a:r>
            <a:endParaRPr sz="1200"/>
          </a:p>
        </p:txBody>
      </p:sp>
      <p:sp>
        <p:nvSpPr>
          <p:cNvPr id="245" name="Shape 245"/>
          <p:cNvSpPr txBox="1"/>
          <p:nvPr>
            <p:ph idx="1" type="body"/>
          </p:nvPr>
        </p:nvSpPr>
        <p:spPr>
          <a:xfrm>
            <a:off x="149125" y="1567550"/>
            <a:ext cx="48111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Most commonly missing values:</a:t>
            </a:r>
            <a:endParaRPr/>
          </a:p>
          <a:p>
            <a:pPr indent="-298450" lvl="1" marL="914400" rtl="0">
              <a:spcBef>
                <a:spcPts val="0"/>
              </a:spcBef>
              <a:spcAft>
                <a:spcPts val="0"/>
              </a:spcAft>
              <a:buSzPts val="1100"/>
              <a:buChar char="○"/>
            </a:pPr>
            <a:r>
              <a:rPr lang="en"/>
              <a:t>Ward/Community Area</a:t>
            </a:r>
            <a:endParaRPr/>
          </a:p>
          <a:p>
            <a:pPr indent="-298450" lvl="2" marL="1371600" rtl="0">
              <a:spcBef>
                <a:spcPts val="0"/>
              </a:spcBef>
              <a:spcAft>
                <a:spcPts val="0"/>
              </a:spcAft>
              <a:buSzPts val="1100"/>
              <a:buChar char="■"/>
            </a:pPr>
            <a:r>
              <a:rPr lang="en"/>
              <a:t>Ward can be derived from beat, community area can be derived from ward</a:t>
            </a:r>
            <a:endParaRPr/>
          </a:p>
          <a:p>
            <a:pPr indent="-298450" lvl="1" marL="914400" rtl="0">
              <a:spcBef>
                <a:spcPts val="0"/>
              </a:spcBef>
              <a:spcAft>
                <a:spcPts val="0"/>
              </a:spcAft>
              <a:buSzPts val="1100"/>
              <a:buChar char="○"/>
            </a:pPr>
            <a:r>
              <a:rPr lang="en"/>
              <a:t>Location Description</a:t>
            </a:r>
            <a:endParaRPr/>
          </a:p>
          <a:p>
            <a:pPr indent="-298450" lvl="2" marL="1371600" rtl="0">
              <a:spcBef>
                <a:spcPts val="0"/>
              </a:spcBef>
              <a:spcAft>
                <a:spcPts val="0"/>
              </a:spcAft>
              <a:buSzPts val="1100"/>
              <a:buChar char="■"/>
            </a:pPr>
            <a:r>
              <a:rPr lang="en"/>
              <a:t>Most of the time when this value is missing, it is because the crime is some type of computer crime (identity theft, unauthorized computer use, etc.) where the location is not easily identified</a:t>
            </a:r>
            <a:endParaRPr/>
          </a:p>
          <a:p>
            <a:pPr indent="-298450" lvl="2" marL="1371600" rtl="0">
              <a:spcBef>
                <a:spcPts val="0"/>
              </a:spcBef>
              <a:spcAft>
                <a:spcPts val="0"/>
              </a:spcAft>
              <a:buSzPts val="1100"/>
              <a:buChar char="■"/>
            </a:pPr>
            <a:r>
              <a:rPr lang="en"/>
              <a:t>Filled in missing values with ‘UNKNOWN’</a:t>
            </a:r>
            <a:endParaRPr/>
          </a:p>
          <a:p>
            <a:pPr indent="-298450" lvl="1" marL="914400" rtl="0">
              <a:spcBef>
                <a:spcPts val="0"/>
              </a:spcBef>
              <a:spcAft>
                <a:spcPts val="0"/>
              </a:spcAft>
              <a:buSzPts val="1100"/>
              <a:buChar char="○"/>
            </a:pPr>
            <a:r>
              <a:rPr lang="en"/>
              <a:t>District</a:t>
            </a:r>
            <a:endParaRPr/>
          </a:p>
          <a:p>
            <a:pPr indent="-298450" lvl="2" marL="1371600" rtl="0">
              <a:spcBef>
                <a:spcPts val="0"/>
              </a:spcBef>
              <a:spcAft>
                <a:spcPts val="0"/>
              </a:spcAft>
              <a:buSzPts val="1100"/>
              <a:buChar char="■"/>
            </a:pPr>
            <a:r>
              <a:rPr lang="en"/>
              <a:t>We derived the missing districts from the beat, which is never missing</a:t>
            </a:r>
            <a:endParaRPr/>
          </a:p>
        </p:txBody>
      </p:sp>
      <p:pic>
        <p:nvPicPr>
          <p:cNvPr id="246" name="Shape 246"/>
          <p:cNvPicPr preferRelativeResize="0"/>
          <p:nvPr/>
        </p:nvPicPr>
        <p:blipFill>
          <a:blip r:embed="rId3">
            <a:alphaModFix/>
          </a:blip>
          <a:stretch>
            <a:fillRect/>
          </a:stretch>
        </p:blipFill>
        <p:spPr>
          <a:xfrm>
            <a:off x="5091900" y="1232450"/>
            <a:ext cx="3351925" cy="362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Dataset</a:t>
            </a:r>
            <a:endParaRPr/>
          </a:p>
          <a:p>
            <a:pPr indent="0" lvl="0" marL="0">
              <a:spcBef>
                <a:spcPts val="0"/>
              </a:spcBef>
              <a:spcAft>
                <a:spcPts val="0"/>
              </a:spcAft>
              <a:buNone/>
            </a:pPr>
            <a:r>
              <a:rPr lang="en" sz="1400"/>
              <a:t>Crime Visualizations</a:t>
            </a:r>
            <a:endParaRPr sz="1400"/>
          </a:p>
        </p:txBody>
      </p:sp>
      <p:pic>
        <p:nvPicPr>
          <p:cNvPr id="252" name="Shape 252"/>
          <p:cNvPicPr preferRelativeResize="0"/>
          <p:nvPr/>
        </p:nvPicPr>
        <p:blipFill>
          <a:blip r:embed="rId3">
            <a:alphaModFix/>
          </a:blip>
          <a:stretch>
            <a:fillRect/>
          </a:stretch>
        </p:blipFill>
        <p:spPr>
          <a:xfrm>
            <a:off x="608263" y="1217175"/>
            <a:ext cx="7927476" cy="3770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Chicago Dataset</a:t>
            </a:r>
            <a:endParaRPr/>
          </a:p>
          <a:p>
            <a:pPr indent="0" lvl="0" marL="0" rtl="0">
              <a:spcBef>
                <a:spcPts val="0"/>
              </a:spcBef>
              <a:spcAft>
                <a:spcPts val="0"/>
              </a:spcAft>
              <a:buNone/>
            </a:pPr>
            <a:r>
              <a:rPr lang="en" sz="1400"/>
              <a:t>Crime Visualizations Cont.</a:t>
            </a:r>
            <a:endParaRPr sz="1400"/>
          </a:p>
        </p:txBody>
      </p:sp>
      <p:pic>
        <p:nvPicPr>
          <p:cNvPr id="258" name="Shape 258"/>
          <p:cNvPicPr preferRelativeResize="0"/>
          <p:nvPr/>
        </p:nvPicPr>
        <p:blipFill>
          <a:blip r:embed="rId3">
            <a:alphaModFix/>
          </a:blip>
          <a:stretch>
            <a:fillRect/>
          </a:stretch>
        </p:blipFill>
        <p:spPr>
          <a:xfrm>
            <a:off x="1297500" y="1178275"/>
            <a:ext cx="6332875" cy="3762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Agenda:</a:t>
            </a:r>
            <a:endParaRPr/>
          </a:p>
          <a:p>
            <a:pPr indent="-406400" lvl="0" marL="457200" rtl="0">
              <a:spcBef>
                <a:spcPts val="0"/>
              </a:spcBef>
              <a:spcAft>
                <a:spcPts val="0"/>
              </a:spcAft>
              <a:buSzPts val="2800"/>
              <a:buAutoNum type="arabicPeriod"/>
            </a:pPr>
            <a:r>
              <a:rPr lang="en"/>
              <a:t>Project Background</a:t>
            </a:r>
            <a:endParaRPr/>
          </a:p>
          <a:p>
            <a:pPr indent="-406400" lvl="0" marL="457200" rtl="0">
              <a:spcBef>
                <a:spcPts val="0"/>
              </a:spcBef>
              <a:spcAft>
                <a:spcPts val="0"/>
              </a:spcAft>
              <a:buSzPts val="2800"/>
              <a:buAutoNum type="arabicPeriod"/>
            </a:pPr>
            <a:r>
              <a:rPr lang="en"/>
              <a:t>Project Tools/Services</a:t>
            </a:r>
            <a:endParaRPr/>
          </a:p>
          <a:p>
            <a:pPr indent="-406400" lvl="0" marL="457200" rtl="0">
              <a:spcBef>
                <a:spcPts val="0"/>
              </a:spcBef>
              <a:spcAft>
                <a:spcPts val="0"/>
              </a:spcAft>
              <a:buSzPts val="2800"/>
              <a:buAutoNum type="arabicPeriod"/>
            </a:pPr>
            <a:r>
              <a:rPr lang="en"/>
              <a:t>Los Angeles Data Mining</a:t>
            </a:r>
            <a:endParaRPr/>
          </a:p>
          <a:p>
            <a:pPr indent="-406400" lvl="0" marL="457200" rtl="0">
              <a:spcBef>
                <a:spcPts val="0"/>
              </a:spcBef>
              <a:spcAft>
                <a:spcPts val="0"/>
              </a:spcAft>
              <a:buSzPts val="2800"/>
              <a:buAutoNum type="arabicPeriod"/>
            </a:pPr>
            <a:r>
              <a:rPr lang="en"/>
              <a:t>Chicago Data Mining</a:t>
            </a:r>
            <a:endParaRPr/>
          </a:p>
          <a:p>
            <a:pPr indent="-406400" lvl="0" marL="457200" rtl="0">
              <a:spcBef>
                <a:spcPts val="0"/>
              </a:spcBef>
              <a:spcAft>
                <a:spcPts val="0"/>
              </a:spcAft>
              <a:buSzPts val="2800"/>
              <a:buAutoNum type="arabicPeriod"/>
            </a:pPr>
            <a:r>
              <a:rPr lang="en"/>
              <a:t>Lessons Learned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Dataset</a:t>
            </a:r>
            <a:endParaRPr/>
          </a:p>
          <a:p>
            <a:pPr indent="0" lvl="0" marL="0">
              <a:spcBef>
                <a:spcPts val="0"/>
              </a:spcBef>
              <a:spcAft>
                <a:spcPts val="0"/>
              </a:spcAft>
              <a:buNone/>
            </a:pPr>
            <a:r>
              <a:rPr lang="en" sz="1400"/>
              <a:t>Crime Visualizations Cont.</a:t>
            </a:r>
            <a:endParaRPr sz="1400"/>
          </a:p>
        </p:txBody>
      </p:sp>
      <p:pic>
        <p:nvPicPr>
          <p:cNvPr id="264" name="Shape 264"/>
          <p:cNvPicPr preferRelativeResize="0"/>
          <p:nvPr/>
        </p:nvPicPr>
        <p:blipFill>
          <a:blip r:embed="rId3">
            <a:alphaModFix/>
          </a:blip>
          <a:stretch>
            <a:fillRect/>
          </a:stretch>
        </p:blipFill>
        <p:spPr>
          <a:xfrm>
            <a:off x="152400" y="1528300"/>
            <a:ext cx="8839201" cy="32142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 Warehouse</a:t>
            </a:r>
            <a:endParaRPr/>
          </a:p>
          <a:p>
            <a:pPr indent="0" lvl="0" marL="0">
              <a:spcBef>
                <a:spcPts val="0"/>
              </a:spcBef>
              <a:spcAft>
                <a:spcPts val="0"/>
              </a:spcAft>
              <a:buNone/>
            </a:pPr>
            <a:r>
              <a:rPr lang="en" sz="1400"/>
              <a:t>Construction / Design</a:t>
            </a:r>
            <a:endParaRPr sz="1400"/>
          </a:p>
        </p:txBody>
      </p:sp>
      <p:sp>
        <p:nvSpPr>
          <p:cNvPr id="270" name="Shape 270"/>
          <p:cNvSpPr txBox="1"/>
          <p:nvPr>
            <p:ph idx="1" type="body"/>
          </p:nvPr>
        </p:nvSpPr>
        <p:spPr>
          <a:xfrm>
            <a:off x="334925" y="1575625"/>
            <a:ext cx="42738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Data Warehouse stored in MS SQL Server 2016 Database</a:t>
            </a:r>
            <a:endParaRPr/>
          </a:p>
          <a:p>
            <a:pPr indent="-311150" lvl="0" marL="457200" rtl="0">
              <a:spcBef>
                <a:spcPts val="0"/>
              </a:spcBef>
              <a:spcAft>
                <a:spcPts val="0"/>
              </a:spcAft>
              <a:buSzPts val="1300"/>
              <a:buChar char="●"/>
            </a:pPr>
            <a:r>
              <a:rPr lang="en"/>
              <a:t>Simple star schema, with one fact table ‘ch_factCrime2’.</a:t>
            </a:r>
            <a:endParaRPr/>
          </a:p>
          <a:p>
            <a:pPr indent="-311150" lvl="0" marL="457200" rtl="0">
              <a:spcBef>
                <a:spcPts val="0"/>
              </a:spcBef>
              <a:spcAft>
                <a:spcPts val="0"/>
              </a:spcAft>
              <a:buSzPts val="1300"/>
              <a:buChar char="●"/>
            </a:pPr>
            <a:r>
              <a:rPr lang="en"/>
              <a:t>6 dimension tables:</a:t>
            </a:r>
            <a:endParaRPr/>
          </a:p>
          <a:p>
            <a:pPr indent="-298450" lvl="1" marL="914400" rtl="0">
              <a:spcBef>
                <a:spcPts val="0"/>
              </a:spcBef>
              <a:spcAft>
                <a:spcPts val="0"/>
              </a:spcAft>
              <a:buSzPts val="1100"/>
              <a:buChar char="○"/>
            </a:pPr>
            <a:r>
              <a:rPr lang="en"/>
              <a:t>ch_dimTime</a:t>
            </a:r>
            <a:endParaRPr/>
          </a:p>
          <a:p>
            <a:pPr indent="-298450" lvl="1" marL="914400" rtl="0">
              <a:spcBef>
                <a:spcPts val="0"/>
              </a:spcBef>
              <a:spcAft>
                <a:spcPts val="0"/>
              </a:spcAft>
              <a:buSzPts val="1100"/>
              <a:buChar char="○"/>
            </a:pPr>
            <a:r>
              <a:rPr lang="en"/>
              <a:t>ch_dimPoliceArea</a:t>
            </a:r>
            <a:endParaRPr/>
          </a:p>
          <a:p>
            <a:pPr indent="-298450" lvl="1" marL="914400" rtl="0">
              <a:spcBef>
                <a:spcPts val="0"/>
              </a:spcBef>
              <a:spcAft>
                <a:spcPts val="0"/>
              </a:spcAft>
              <a:buSzPts val="1100"/>
              <a:buChar char="○"/>
            </a:pPr>
            <a:r>
              <a:rPr lang="en"/>
              <a:t>ch_dimCommunityArea</a:t>
            </a:r>
            <a:endParaRPr/>
          </a:p>
          <a:p>
            <a:pPr indent="-298450" lvl="1" marL="914400" rtl="0">
              <a:spcBef>
                <a:spcPts val="0"/>
              </a:spcBef>
              <a:spcAft>
                <a:spcPts val="0"/>
              </a:spcAft>
              <a:buSzPts val="1100"/>
              <a:buChar char="○"/>
            </a:pPr>
            <a:r>
              <a:rPr lang="en"/>
              <a:t>ch_dimCrimeType</a:t>
            </a:r>
            <a:endParaRPr/>
          </a:p>
          <a:p>
            <a:pPr indent="-298450" lvl="1" marL="914400" rtl="0">
              <a:spcBef>
                <a:spcPts val="0"/>
              </a:spcBef>
              <a:spcAft>
                <a:spcPts val="0"/>
              </a:spcAft>
              <a:buSzPts val="1100"/>
              <a:buChar char="○"/>
            </a:pPr>
            <a:r>
              <a:rPr lang="en"/>
              <a:t>ch_dimWardArea</a:t>
            </a:r>
            <a:endParaRPr/>
          </a:p>
          <a:p>
            <a:pPr indent="-298450" lvl="1" marL="914400" rtl="0">
              <a:spcBef>
                <a:spcPts val="0"/>
              </a:spcBef>
              <a:spcAft>
                <a:spcPts val="0"/>
              </a:spcAft>
              <a:buSzPts val="1100"/>
              <a:buChar char="○"/>
            </a:pPr>
            <a:r>
              <a:rPr lang="en"/>
              <a:t>ch_dimPremise</a:t>
            </a:r>
            <a:endParaRPr/>
          </a:p>
          <a:p>
            <a:pPr indent="-311150" lvl="0" marL="457200" rtl="0">
              <a:spcBef>
                <a:spcPts val="0"/>
              </a:spcBef>
              <a:spcAft>
                <a:spcPts val="0"/>
              </a:spcAft>
              <a:buSzPts val="1300"/>
              <a:buChar char="●"/>
            </a:pPr>
            <a:r>
              <a:rPr lang="en"/>
              <a:t>Measure: Count of Rows</a:t>
            </a:r>
            <a:endParaRPr/>
          </a:p>
        </p:txBody>
      </p:sp>
      <p:pic>
        <p:nvPicPr>
          <p:cNvPr id="271" name="Shape 271"/>
          <p:cNvPicPr preferRelativeResize="0"/>
          <p:nvPr/>
        </p:nvPicPr>
        <p:blipFill>
          <a:blip r:embed="rId3">
            <a:alphaModFix/>
          </a:blip>
          <a:stretch>
            <a:fillRect/>
          </a:stretch>
        </p:blipFill>
        <p:spPr>
          <a:xfrm>
            <a:off x="4566550" y="1265800"/>
            <a:ext cx="4385409" cy="3530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Chicago Crime Data Cube</a:t>
            </a:r>
            <a:endParaRPr/>
          </a:p>
          <a:p>
            <a:pPr indent="0" lvl="0" marL="0" rtl="0">
              <a:spcBef>
                <a:spcPts val="0"/>
              </a:spcBef>
              <a:spcAft>
                <a:spcPts val="0"/>
              </a:spcAft>
              <a:buNone/>
            </a:pPr>
            <a:r>
              <a:rPr lang="en" sz="1400"/>
              <a:t>Sample OLAP: </a:t>
            </a:r>
            <a:r>
              <a:rPr lang="en" sz="1400"/>
              <a:t>Drill Down/Dice</a:t>
            </a:r>
            <a:endParaRPr sz="1400"/>
          </a:p>
        </p:txBody>
      </p:sp>
      <p:sp>
        <p:nvSpPr>
          <p:cNvPr id="277" name="Shape 277"/>
          <p:cNvSpPr txBox="1"/>
          <p:nvPr>
            <p:ph idx="1" type="body"/>
          </p:nvPr>
        </p:nvSpPr>
        <p:spPr>
          <a:xfrm>
            <a:off x="422425" y="1489775"/>
            <a:ext cx="3700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Cuboid Depicted:</a:t>
            </a:r>
            <a:endParaRPr/>
          </a:p>
          <a:p>
            <a:pPr indent="-298450" lvl="1" marL="914400" rtl="0">
              <a:spcBef>
                <a:spcPts val="0"/>
              </a:spcBef>
              <a:spcAft>
                <a:spcPts val="0"/>
              </a:spcAft>
              <a:buSzPts val="1100"/>
              <a:buChar char="○"/>
            </a:pPr>
            <a:r>
              <a:rPr lang="en"/>
              <a:t>Dimensions used:</a:t>
            </a:r>
            <a:endParaRPr/>
          </a:p>
          <a:p>
            <a:pPr indent="-298450" lvl="2" marL="1371600" rtl="0">
              <a:spcBef>
                <a:spcPts val="0"/>
              </a:spcBef>
              <a:spcAft>
                <a:spcPts val="0"/>
              </a:spcAft>
              <a:buSzPts val="1100"/>
              <a:buChar char="■"/>
            </a:pPr>
            <a:r>
              <a:rPr lang="en"/>
              <a:t>Time</a:t>
            </a:r>
            <a:endParaRPr/>
          </a:p>
          <a:p>
            <a:pPr indent="-298450" lvl="2" marL="1371600" rtl="0">
              <a:spcBef>
                <a:spcPts val="0"/>
              </a:spcBef>
              <a:spcAft>
                <a:spcPts val="0"/>
              </a:spcAft>
              <a:buSzPts val="1100"/>
              <a:buChar char="■"/>
            </a:pPr>
            <a:r>
              <a:rPr lang="en"/>
              <a:t>Premise</a:t>
            </a:r>
            <a:endParaRPr/>
          </a:p>
          <a:p>
            <a:pPr indent="-298450" lvl="2" marL="1371600" rtl="0">
              <a:spcBef>
                <a:spcPts val="0"/>
              </a:spcBef>
              <a:spcAft>
                <a:spcPts val="0"/>
              </a:spcAft>
              <a:buSzPts val="1100"/>
              <a:buChar char="■"/>
            </a:pPr>
            <a:r>
              <a:rPr lang="en"/>
              <a:t>Crime Type</a:t>
            </a:r>
            <a:endParaRPr/>
          </a:p>
          <a:p>
            <a:pPr indent="-298450" lvl="1" marL="914400" rtl="0">
              <a:spcBef>
                <a:spcPts val="0"/>
              </a:spcBef>
              <a:spcAft>
                <a:spcPts val="0"/>
              </a:spcAft>
              <a:buSzPts val="1100"/>
              <a:buChar char="○"/>
            </a:pPr>
            <a:r>
              <a:rPr lang="en"/>
              <a:t>OLAP Operations:</a:t>
            </a:r>
            <a:endParaRPr/>
          </a:p>
          <a:p>
            <a:pPr indent="-298450" lvl="2" marL="1371600" rtl="0">
              <a:spcBef>
                <a:spcPts val="0"/>
              </a:spcBef>
              <a:spcAft>
                <a:spcPts val="0"/>
              </a:spcAft>
              <a:buSzPts val="1100"/>
              <a:buChar char="■"/>
            </a:pPr>
            <a:r>
              <a:rPr i="1" lang="en"/>
              <a:t>Drill Down  Time from  ‘All’ -&gt; ‘Year’ -&gt; ‘Quarter’ -&gt; ‘Month’</a:t>
            </a:r>
            <a:endParaRPr i="1"/>
          </a:p>
          <a:p>
            <a:pPr indent="-298450" lvl="2" marL="1371600" rtl="0">
              <a:spcBef>
                <a:spcPts val="0"/>
              </a:spcBef>
              <a:spcAft>
                <a:spcPts val="0"/>
              </a:spcAft>
              <a:buSzPts val="1100"/>
              <a:buChar char="■"/>
            </a:pPr>
            <a:r>
              <a:rPr i="1" lang="en"/>
              <a:t>Drill Down  Crime Type from ‘All’ -&gt; ‘Primary Type’</a:t>
            </a:r>
            <a:endParaRPr i="1"/>
          </a:p>
          <a:p>
            <a:pPr indent="-298450" lvl="2" marL="1371600" rtl="0">
              <a:spcBef>
                <a:spcPts val="0"/>
              </a:spcBef>
              <a:spcAft>
                <a:spcPts val="0"/>
              </a:spcAft>
              <a:buSzPts val="1100"/>
              <a:buChar char="■"/>
            </a:pPr>
            <a:r>
              <a:rPr i="1" lang="en"/>
              <a:t>Slice CrimeType = ARSON or ASSAULT or BATTERY or BURGLARY and Month = February 2001</a:t>
            </a:r>
            <a:endParaRPr i="1"/>
          </a:p>
          <a:p>
            <a:pPr indent="0" lvl="0" marL="0" rtl="0">
              <a:spcBef>
                <a:spcPts val="1600"/>
              </a:spcBef>
              <a:spcAft>
                <a:spcPts val="1600"/>
              </a:spcAft>
              <a:buNone/>
            </a:pPr>
            <a:r>
              <a:rPr i="1" lang="en"/>
              <a:t>	</a:t>
            </a:r>
            <a:endParaRPr i="1"/>
          </a:p>
        </p:txBody>
      </p:sp>
      <p:pic>
        <p:nvPicPr>
          <p:cNvPr id="278" name="Shape 278"/>
          <p:cNvPicPr preferRelativeResize="0"/>
          <p:nvPr/>
        </p:nvPicPr>
        <p:blipFill>
          <a:blip r:embed="rId3">
            <a:alphaModFix/>
          </a:blip>
          <a:stretch>
            <a:fillRect/>
          </a:stretch>
        </p:blipFill>
        <p:spPr>
          <a:xfrm>
            <a:off x="4275025" y="1460250"/>
            <a:ext cx="4716575" cy="27354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Chicago Crime Data Cube Sample OLAP</a:t>
            </a:r>
            <a:endParaRPr/>
          </a:p>
          <a:p>
            <a:pPr indent="0" lvl="0" marL="0" rtl="0">
              <a:spcBef>
                <a:spcPts val="0"/>
              </a:spcBef>
              <a:spcAft>
                <a:spcPts val="0"/>
              </a:spcAft>
              <a:buNone/>
            </a:pPr>
            <a:r>
              <a:rPr lang="en" sz="1400"/>
              <a:t>Which community area had the highest homicide rate in 2017?</a:t>
            </a:r>
            <a:endParaRPr sz="1400"/>
          </a:p>
        </p:txBody>
      </p:sp>
      <p:pic>
        <p:nvPicPr>
          <p:cNvPr id="284" name="Shape 284"/>
          <p:cNvPicPr preferRelativeResize="0"/>
          <p:nvPr/>
        </p:nvPicPr>
        <p:blipFill>
          <a:blip r:embed="rId3">
            <a:alphaModFix/>
          </a:blip>
          <a:stretch>
            <a:fillRect/>
          </a:stretch>
        </p:blipFill>
        <p:spPr>
          <a:xfrm>
            <a:off x="220450" y="1392200"/>
            <a:ext cx="3408037" cy="3530850"/>
          </a:xfrm>
          <a:prstGeom prst="rect">
            <a:avLst/>
          </a:prstGeom>
          <a:noFill/>
          <a:ln>
            <a:noFill/>
          </a:ln>
        </p:spPr>
      </p:pic>
      <p:pic>
        <p:nvPicPr>
          <p:cNvPr id="285" name="Shape 285"/>
          <p:cNvPicPr preferRelativeResize="0"/>
          <p:nvPr/>
        </p:nvPicPr>
        <p:blipFill>
          <a:blip r:embed="rId4">
            <a:alphaModFix/>
          </a:blip>
          <a:stretch>
            <a:fillRect/>
          </a:stretch>
        </p:blipFill>
        <p:spPr>
          <a:xfrm>
            <a:off x="4373987" y="1307850"/>
            <a:ext cx="4513547" cy="3530850"/>
          </a:xfrm>
          <a:prstGeom prst="rect">
            <a:avLst/>
          </a:prstGeom>
          <a:noFill/>
          <a:ln>
            <a:noFill/>
          </a:ln>
        </p:spPr>
      </p:pic>
      <p:cxnSp>
        <p:nvCxnSpPr>
          <p:cNvPr id="286" name="Shape 286"/>
          <p:cNvCxnSpPr/>
          <p:nvPr/>
        </p:nvCxnSpPr>
        <p:spPr>
          <a:xfrm flipH="1" rot="10800000">
            <a:off x="3646150" y="3675325"/>
            <a:ext cx="2246100" cy="1186200"/>
          </a:xfrm>
          <a:prstGeom prst="straightConnector1">
            <a:avLst/>
          </a:prstGeom>
          <a:noFill/>
          <a:ln cap="flat" cmpd="sng" w="38100">
            <a:solidFill>
              <a:srgbClr val="FF0000"/>
            </a:solidFill>
            <a:prstDash val="solid"/>
            <a:round/>
            <a:headEnd len="med" w="med" type="none"/>
            <a:tailEnd len="med" w="med" type="triangle"/>
          </a:ln>
        </p:spPr>
      </p:cxnSp>
      <p:sp>
        <p:nvSpPr>
          <p:cNvPr id="287" name="Shape 287"/>
          <p:cNvSpPr/>
          <p:nvPr/>
        </p:nvSpPr>
        <p:spPr>
          <a:xfrm>
            <a:off x="330575" y="4764300"/>
            <a:ext cx="3297900" cy="15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 Warehouse</a:t>
            </a:r>
            <a:endParaRPr/>
          </a:p>
          <a:p>
            <a:pPr indent="0" lvl="0" marL="0">
              <a:spcBef>
                <a:spcPts val="0"/>
              </a:spcBef>
              <a:spcAft>
                <a:spcPts val="0"/>
              </a:spcAft>
              <a:buNone/>
            </a:pPr>
            <a:r>
              <a:rPr lang="en" sz="1400"/>
              <a:t>Decision Tree Design</a:t>
            </a:r>
            <a:endParaRPr sz="1400"/>
          </a:p>
        </p:txBody>
      </p:sp>
      <p:sp>
        <p:nvSpPr>
          <p:cNvPr id="293" name="Shape 293"/>
          <p:cNvSpPr txBox="1"/>
          <p:nvPr>
            <p:ph idx="1" type="body"/>
          </p:nvPr>
        </p:nvSpPr>
        <p:spPr>
          <a:xfrm>
            <a:off x="402975" y="1557825"/>
            <a:ext cx="394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attempted to keep the # of attributes used to predict crime type low, due to the categorical nature of our data</a:t>
            </a:r>
            <a:endParaRPr/>
          </a:p>
          <a:p>
            <a:pPr indent="-311150" lvl="0" marL="457200" rtl="0">
              <a:spcBef>
                <a:spcPts val="0"/>
              </a:spcBef>
              <a:spcAft>
                <a:spcPts val="0"/>
              </a:spcAft>
              <a:buSzPts val="1300"/>
              <a:buChar char="●"/>
            </a:pPr>
            <a:r>
              <a:rPr lang="en"/>
              <a:t>Even using this very simple mining structure depicted to the right results in 44 tree levels , and borders on being too large to view in its entirety. It also takes ~15 minutes to build </a:t>
            </a:r>
            <a:endParaRPr/>
          </a:p>
        </p:txBody>
      </p:sp>
      <p:pic>
        <p:nvPicPr>
          <p:cNvPr id="294" name="Shape 294"/>
          <p:cNvPicPr preferRelativeResize="0"/>
          <p:nvPr/>
        </p:nvPicPr>
        <p:blipFill>
          <a:blip r:embed="rId3">
            <a:alphaModFix/>
          </a:blip>
          <a:stretch>
            <a:fillRect/>
          </a:stretch>
        </p:blipFill>
        <p:spPr>
          <a:xfrm>
            <a:off x="4673350" y="1623750"/>
            <a:ext cx="4200200" cy="2555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 Warehouse</a:t>
            </a:r>
            <a:endParaRPr/>
          </a:p>
          <a:p>
            <a:pPr indent="0" lvl="0" marL="0">
              <a:spcBef>
                <a:spcPts val="0"/>
              </a:spcBef>
              <a:spcAft>
                <a:spcPts val="0"/>
              </a:spcAft>
              <a:buNone/>
            </a:pPr>
            <a:r>
              <a:rPr lang="en" sz="1400"/>
              <a:t>Decision Tree Example</a:t>
            </a:r>
            <a:endParaRPr sz="1400"/>
          </a:p>
        </p:txBody>
      </p:sp>
      <p:pic>
        <p:nvPicPr>
          <p:cNvPr id="300" name="Shape 300"/>
          <p:cNvPicPr preferRelativeResize="0"/>
          <p:nvPr/>
        </p:nvPicPr>
        <p:blipFill>
          <a:blip r:embed="rId3">
            <a:alphaModFix/>
          </a:blip>
          <a:stretch>
            <a:fillRect/>
          </a:stretch>
        </p:blipFill>
        <p:spPr>
          <a:xfrm>
            <a:off x="3098500" y="1307850"/>
            <a:ext cx="5895916" cy="3530850"/>
          </a:xfrm>
          <a:prstGeom prst="rect">
            <a:avLst/>
          </a:prstGeom>
          <a:noFill/>
          <a:ln>
            <a:noFill/>
          </a:ln>
        </p:spPr>
      </p:pic>
      <p:sp>
        <p:nvSpPr>
          <p:cNvPr id="301" name="Shape 301"/>
          <p:cNvSpPr txBox="1"/>
          <p:nvPr/>
        </p:nvSpPr>
        <p:spPr>
          <a:xfrm>
            <a:off x="320850" y="1497350"/>
            <a:ext cx="2673900" cy="34032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Char char="●"/>
            </a:pPr>
            <a:r>
              <a:rPr lang="en" sz="1200">
                <a:solidFill>
                  <a:srgbClr val="FFFFFF"/>
                </a:solidFill>
              </a:rPr>
              <a:t>Example Decision Tree:</a:t>
            </a:r>
            <a:endParaRPr sz="1200">
              <a:solidFill>
                <a:srgbClr val="FFFFFF"/>
              </a:solidFill>
            </a:endParaRPr>
          </a:p>
          <a:p>
            <a:pPr indent="-304800" lvl="1" marL="914400" rtl="0">
              <a:spcBef>
                <a:spcPts val="0"/>
              </a:spcBef>
              <a:spcAft>
                <a:spcPts val="0"/>
              </a:spcAft>
              <a:buClr>
                <a:srgbClr val="FFFFFF"/>
              </a:buClr>
              <a:buSzPts val="1200"/>
              <a:buChar char="○"/>
            </a:pPr>
            <a:r>
              <a:rPr lang="en" sz="1200">
                <a:solidFill>
                  <a:srgbClr val="FFFFFF"/>
                </a:solidFill>
              </a:rPr>
              <a:t>Attributes:</a:t>
            </a:r>
            <a:endParaRPr sz="1200">
              <a:solidFill>
                <a:srgbClr val="FFFFFF"/>
              </a:solidFill>
            </a:endParaRPr>
          </a:p>
          <a:p>
            <a:pPr indent="-304800" lvl="2" marL="1371600" rtl="0">
              <a:spcBef>
                <a:spcPts val="0"/>
              </a:spcBef>
              <a:spcAft>
                <a:spcPts val="0"/>
              </a:spcAft>
              <a:buClr>
                <a:srgbClr val="FFFFFF"/>
              </a:buClr>
              <a:buSzPts val="1200"/>
              <a:buChar char="■"/>
            </a:pPr>
            <a:r>
              <a:rPr lang="en" sz="1200">
                <a:solidFill>
                  <a:srgbClr val="FFFFFF"/>
                </a:solidFill>
              </a:rPr>
              <a:t>Community Area</a:t>
            </a:r>
            <a:endParaRPr sz="1200">
              <a:solidFill>
                <a:srgbClr val="FFFFFF"/>
              </a:solidFill>
            </a:endParaRPr>
          </a:p>
          <a:p>
            <a:pPr indent="-304800" lvl="2" marL="1371600" rtl="0">
              <a:spcBef>
                <a:spcPts val="0"/>
              </a:spcBef>
              <a:spcAft>
                <a:spcPts val="0"/>
              </a:spcAft>
              <a:buClr>
                <a:srgbClr val="FFFFFF"/>
              </a:buClr>
              <a:buSzPts val="1200"/>
              <a:buChar char="■"/>
            </a:pPr>
            <a:r>
              <a:rPr lang="en" sz="1200">
                <a:solidFill>
                  <a:srgbClr val="FFFFFF"/>
                </a:solidFill>
              </a:rPr>
              <a:t>Premise</a:t>
            </a:r>
            <a:endParaRPr sz="1200">
              <a:solidFill>
                <a:srgbClr val="FFFFFF"/>
              </a:solidFill>
            </a:endParaRPr>
          </a:p>
          <a:p>
            <a:pPr indent="-304800" lvl="1" marL="914400" rtl="0">
              <a:spcBef>
                <a:spcPts val="0"/>
              </a:spcBef>
              <a:spcAft>
                <a:spcPts val="0"/>
              </a:spcAft>
              <a:buClr>
                <a:srgbClr val="FFFFFF"/>
              </a:buClr>
              <a:buSzPts val="1200"/>
              <a:buChar char="○"/>
            </a:pPr>
            <a:r>
              <a:rPr lang="en" sz="1200">
                <a:solidFill>
                  <a:srgbClr val="FFFFFF"/>
                </a:solidFill>
              </a:rPr>
              <a:t>Prediction:</a:t>
            </a:r>
            <a:endParaRPr sz="1200">
              <a:solidFill>
                <a:srgbClr val="FFFFFF"/>
              </a:solidFill>
            </a:endParaRPr>
          </a:p>
          <a:p>
            <a:pPr indent="-304800" lvl="2" marL="1371600" rtl="0">
              <a:spcBef>
                <a:spcPts val="0"/>
              </a:spcBef>
              <a:spcAft>
                <a:spcPts val="0"/>
              </a:spcAft>
              <a:buClr>
                <a:srgbClr val="FFFFFF"/>
              </a:buClr>
              <a:buSzPts val="1200"/>
              <a:buChar char="■"/>
            </a:pPr>
            <a:r>
              <a:rPr lang="en" sz="1200">
                <a:solidFill>
                  <a:srgbClr val="FFFFFF"/>
                </a:solidFill>
              </a:rPr>
              <a:t>Crime Type</a:t>
            </a:r>
            <a:endParaRPr sz="1200">
              <a:solidFill>
                <a:srgbClr val="FFFFFF"/>
              </a:solidFill>
            </a:endParaRPr>
          </a:p>
          <a:p>
            <a:pPr indent="-304800" lvl="0" marL="457200" rtl="0">
              <a:spcBef>
                <a:spcPts val="0"/>
              </a:spcBef>
              <a:spcAft>
                <a:spcPts val="0"/>
              </a:spcAft>
              <a:buClr>
                <a:srgbClr val="FFFFFF"/>
              </a:buClr>
              <a:buSzPts val="1200"/>
              <a:buChar char="●"/>
            </a:pPr>
            <a:r>
              <a:rPr lang="en" sz="1200">
                <a:solidFill>
                  <a:srgbClr val="FFFFFF"/>
                </a:solidFill>
              </a:rPr>
              <a:t>Description:</a:t>
            </a:r>
            <a:endParaRPr sz="1200">
              <a:solidFill>
                <a:srgbClr val="FFFFFF"/>
              </a:solidFill>
            </a:endParaRPr>
          </a:p>
          <a:p>
            <a:pPr indent="-304800" lvl="1" marL="914400" rtl="0">
              <a:spcBef>
                <a:spcPts val="0"/>
              </a:spcBef>
              <a:spcAft>
                <a:spcPts val="0"/>
              </a:spcAft>
              <a:buClr>
                <a:srgbClr val="FFFFFF"/>
              </a:buClr>
              <a:buSzPts val="1200"/>
              <a:buChar char="○"/>
            </a:pPr>
            <a:r>
              <a:rPr lang="en" sz="1200">
                <a:solidFill>
                  <a:srgbClr val="FFFFFF"/>
                </a:solidFill>
              </a:rPr>
              <a:t>Premise Key = 4 (SIDEWALK)</a:t>
            </a:r>
            <a:endParaRPr sz="1200">
              <a:solidFill>
                <a:srgbClr val="FFFFFF"/>
              </a:solidFill>
            </a:endParaRPr>
          </a:p>
          <a:p>
            <a:pPr indent="-304800" lvl="1" marL="914400" rtl="0">
              <a:spcBef>
                <a:spcPts val="0"/>
              </a:spcBef>
              <a:spcAft>
                <a:spcPts val="0"/>
              </a:spcAft>
              <a:buClr>
                <a:srgbClr val="FFFFFF"/>
              </a:buClr>
              <a:buSzPts val="1200"/>
              <a:buChar char="○"/>
            </a:pPr>
            <a:r>
              <a:rPr lang="en" sz="1200">
                <a:solidFill>
                  <a:srgbClr val="FFFFFF"/>
                </a:solidFill>
              </a:rPr>
              <a:t>Community Key = 25 (Austin)</a:t>
            </a:r>
            <a:endParaRPr sz="1200">
              <a:solidFill>
                <a:srgbClr val="FFFFFF"/>
              </a:solidFill>
            </a:endParaRPr>
          </a:p>
          <a:p>
            <a:pPr indent="-292100" lvl="2" marL="1371600" rtl="0">
              <a:spcBef>
                <a:spcPts val="0"/>
              </a:spcBef>
              <a:spcAft>
                <a:spcPts val="0"/>
              </a:spcAft>
              <a:buClr>
                <a:srgbClr val="FFFFFF"/>
              </a:buClr>
              <a:buSzPts val="1000"/>
              <a:buChar char="■"/>
            </a:pPr>
            <a:r>
              <a:rPr lang="en" sz="1000">
                <a:solidFill>
                  <a:srgbClr val="FFFFFF"/>
                </a:solidFill>
              </a:rPr>
              <a:t>If you recall, this was the area with the highest murder rate in 2017</a:t>
            </a:r>
            <a:endParaRPr sz="1000">
              <a:solidFill>
                <a:srgbClr val="FFFFFF"/>
              </a:solidFill>
            </a:endParaRPr>
          </a:p>
          <a:p>
            <a:pPr indent="-304800" lvl="1" marL="914400" rtl="0">
              <a:spcBef>
                <a:spcPts val="0"/>
              </a:spcBef>
              <a:spcAft>
                <a:spcPts val="0"/>
              </a:spcAft>
              <a:buClr>
                <a:srgbClr val="FFFFFF"/>
              </a:buClr>
              <a:buSzPts val="1200"/>
              <a:buChar char="○"/>
            </a:pPr>
            <a:r>
              <a:rPr lang="en" sz="1200">
                <a:solidFill>
                  <a:srgbClr val="FFFFFF"/>
                </a:solidFill>
              </a:rPr>
              <a:t>Conclusion:</a:t>
            </a:r>
            <a:endParaRPr sz="1200">
              <a:solidFill>
                <a:srgbClr val="FFFFFF"/>
              </a:solidFill>
            </a:endParaRPr>
          </a:p>
          <a:p>
            <a:pPr indent="-304800" lvl="2" marL="1371600" rtl="0">
              <a:spcBef>
                <a:spcPts val="0"/>
              </a:spcBef>
              <a:spcAft>
                <a:spcPts val="0"/>
              </a:spcAft>
              <a:buClr>
                <a:srgbClr val="FFFFFF"/>
              </a:buClr>
              <a:buSzPts val="1200"/>
              <a:buChar char="■"/>
            </a:pPr>
            <a:r>
              <a:rPr lang="en" sz="1200">
                <a:solidFill>
                  <a:srgbClr val="FFFFFF"/>
                </a:solidFill>
              </a:rPr>
              <a:t>Narcotics (~53%)</a:t>
            </a:r>
            <a:endParaRPr sz="1200">
              <a:solidFill>
                <a:srgbClr val="FFFFFF"/>
              </a:solidFill>
            </a:endParaRPr>
          </a:p>
        </p:txBody>
      </p:sp>
      <p:sp>
        <p:nvSpPr>
          <p:cNvPr id="302" name="Shape 302"/>
          <p:cNvSpPr/>
          <p:nvPr/>
        </p:nvSpPr>
        <p:spPr>
          <a:xfrm>
            <a:off x="4880975" y="3111375"/>
            <a:ext cx="1293300" cy="46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3195700" y="3341550"/>
            <a:ext cx="1293300" cy="46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4" name="Shape 304"/>
          <p:cNvCxnSpPr>
            <a:stCxn id="303" idx="3"/>
            <a:endCxn id="302" idx="1"/>
          </p:cNvCxnSpPr>
          <p:nvPr/>
        </p:nvCxnSpPr>
        <p:spPr>
          <a:xfrm flipH="1" rot="10800000">
            <a:off x="4489000" y="3344850"/>
            <a:ext cx="392100" cy="230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7225" y="1895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Chicago Data Warehouse</a:t>
            </a:r>
            <a:endParaRPr/>
          </a:p>
          <a:p>
            <a:pPr indent="0" lvl="0" marL="0">
              <a:spcBef>
                <a:spcPts val="0"/>
              </a:spcBef>
              <a:spcAft>
                <a:spcPts val="0"/>
              </a:spcAft>
              <a:buNone/>
            </a:pPr>
            <a:r>
              <a:rPr lang="en" sz="1400"/>
              <a:t>Association Rules</a:t>
            </a:r>
            <a:endParaRPr sz="1400"/>
          </a:p>
        </p:txBody>
      </p:sp>
      <p:pic>
        <p:nvPicPr>
          <p:cNvPr id="310" name="Shape 310"/>
          <p:cNvPicPr preferRelativeResize="0"/>
          <p:nvPr/>
        </p:nvPicPr>
        <p:blipFill>
          <a:blip r:embed="rId3">
            <a:alphaModFix/>
          </a:blip>
          <a:stretch>
            <a:fillRect/>
          </a:stretch>
        </p:blipFill>
        <p:spPr>
          <a:xfrm>
            <a:off x="452875" y="1424500"/>
            <a:ext cx="7810500" cy="1428750"/>
          </a:xfrm>
          <a:prstGeom prst="rect">
            <a:avLst/>
          </a:prstGeom>
          <a:noFill/>
          <a:ln>
            <a:noFill/>
          </a:ln>
        </p:spPr>
      </p:pic>
      <p:graphicFrame>
        <p:nvGraphicFramePr>
          <p:cNvPr id="311" name="Shape 311"/>
          <p:cNvGraphicFramePr/>
          <p:nvPr/>
        </p:nvGraphicFramePr>
        <p:xfrm>
          <a:off x="4909800" y="2999075"/>
          <a:ext cx="3000000" cy="3000000"/>
        </p:xfrm>
        <a:graphic>
          <a:graphicData uri="http://schemas.openxmlformats.org/drawingml/2006/table">
            <a:tbl>
              <a:tblPr>
                <a:noFill/>
                <a:tableStyleId>{EE8CAD58-909B-4EDA-91B0-A89C5CAE786E}</a:tableStyleId>
              </a:tblPr>
              <a:tblGrid>
                <a:gridCol w="1689475"/>
                <a:gridCol w="2195050"/>
              </a:tblGrid>
              <a:tr h="100000">
                <a:tc>
                  <a:txBody>
                    <a:bodyPr>
                      <a:noAutofit/>
                    </a:bodyPr>
                    <a:lstStyle/>
                    <a:p>
                      <a:pPr indent="0" lvl="0" marL="0">
                        <a:spcBef>
                          <a:spcPts val="0"/>
                        </a:spcBef>
                        <a:spcAft>
                          <a:spcPts val="0"/>
                        </a:spcAft>
                        <a:buNone/>
                      </a:pPr>
                      <a:r>
                        <a:rPr lang="en" sz="1200">
                          <a:solidFill>
                            <a:srgbClr val="FFFFFF"/>
                          </a:solidFill>
                          <a:latin typeface="Calibri"/>
                          <a:ea typeface="Calibri"/>
                          <a:cs typeface="Calibri"/>
                          <a:sym typeface="Calibri"/>
                        </a:rPr>
                        <a:t>Premise Key = 22</a:t>
                      </a:r>
                      <a:endParaRPr sz="1200">
                        <a:solidFill>
                          <a:srgbClr val="FFFFFF"/>
                        </a:solidFill>
                        <a:latin typeface="Calibri"/>
                        <a:ea typeface="Calibri"/>
                        <a:cs typeface="Calibri"/>
                        <a:sym typeface="Calibri"/>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DEPARTMENT STORE</a:t>
                      </a:r>
                      <a:endParaRPr sz="1200">
                        <a:solidFill>
                          <a:srgbClr val="FFFFFF"/>
                        </a:solidFill>
                        <a:latin typeface="Calibri"/>
                        <a:ea typeface="Calibri"/>
                        <a:cs typeface="Calibri"/>
                        <a:sym typeface="Calibri"/>
                      </a:endParaRPr>
                    </a:p>
                  </a:txBody>
                  <a:tcPr marT="91425" marB="91425" marR="91425" marL="91425"/>
                </a:tc>
              </a:tr>
              <a:tr h="331475">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Premise Key = 51</a:t>
                      </a:r>
                      <a:endParaRPr sz="1200">
                        <a:solidFill>
                          <a:srgbClr val="FFFFFF"/>
                        </a:solidFill>
                        <a:latin typeface="Calibri"/>
                        <a:ea typeface="Calibri"/>
                        <a:cs typeface="Calibri"/>
                        <a:sym typeface="Calibri"/>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DRUG STORE</a:t>
                      </a:r>
                      <a:endParaRPr sz="1200">
                        <a:solidFill>
                          <a:srgbClr val="FFFFFF"/>
                        </a:solidFill>
                        <a:latin typeface="Calibri"/>
                        <a:ea typeface="Calibri"/>
                        <a:cs typeface="Calibri"/>
                        <a:sym typeface="Calibri"/>
                      </a:endParaRPr>
                    </a:p>
                  </a:txBody>
                  <a:tcPr marT="91425" marB="91425" marR="91425" marL="91425"/>
                </a:tc>
              </a:tr>
              <a:tr h="396200">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Premise Key = 37</a:t>
                      </a:r>
                      <a:endParaRPr sz="1200">
                        <a:solidFill>
                          <a:srgbClr val="FFFFFF"/>
                        </a:solidFill>
                        <a:latin typeface="Calibri"/>
                        <a:ea typeface="Calibri"/>
                        <a:cs typeface="Calibri"/>
                        <a:sym typeface="Calibri"/>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GROCERY FOOD STORE</a:t>
                      </a:r>
                      <a:endParaRPr sz="1200">
                        <a:solidFill>
                          <a:srgbClr val="FFFFFF"/>
                        </a:solidFill>
                        <a:latin typeface="Calibri"/>
                        <a:ea typeface="Calibri"/>
                        <a:cs typeface="Calibri"/>
                        <a:sym typeface="Calibri"/>
                      </a:endParaRPr>
                    </a:p>
                  </a:txBody>
                  <a:tcPr marT="91425" marB="91425" marR="91425" marL="91425"/>
                </a:tc>
              </a:tr>
              <a:tr h="262250">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Premise Key = 17</a:t>
                      </a:r>
                      <a:endParaRPr sz="1200">
                        <a:solidFill>
                          <a:srgbClr val="FFFFFF"/>
                        </a:solidFill>
                        <a:latin typeface="Calibri"/>
                        <a:ea typeface="Calibri"/>
                        <a:cs typeface="Calibri"/>
                        <a:sym typeface="Calibri"/>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SMALL RETAIL STORE</a:t>
                      </a:r>
                      <a:endParaRPr sz="1200">
                        <a:solidFill>
                          <a:srgbClr val="FFFFFF"/>
                        </a:solidFill>
                        <a:latin typeface="Calibri"/>
                        <a:ea typeface="Calibri"/>
                        <a:cs typeface="Calibri"/>
                        <a:sym typeface="Calibri"/>
                      </a:endParaRPr>
                    </a:p>
                  </a:txBody>
                  <a:tcPr marT="91425" marB="91425" marR="91425" marL="91425"/>
                </a:tc>
              </a:tr>
              <a:tr h="262250">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Premise Key = 40</a:t>
                      </a:r>
                      <a:endParaRPr sz="1200">
                        <a:solidFill>
                          <a:srgbClr val="FFFFFF"/>
                        </a:solidFill>
                        <a:latin typeface="Calibri"/>
                        <a:ea typeface="Calibri"/>
                        <a:cs typeface="Calibri"/>
                        <a:sym typeface="Calibri"/>
                      </a:endParaRPr>
                    </a:p>
                  </a:txBody>
                  <a:tcPr marT="91425" marB="91425" marR="91425" marL="91425"/>
                </a:tc>
                <a:tc>
                  <a:txBody>
                    <a:bodyPr>
                      <a:noAutofit/>
                    </a:bodyPr>
                    <a:lstStyle/>
                    <a:p>
                      <a:pPr indent="0" lvl="0" marL="0" rtl="0">
                        <a:spcBef>
                          <a:spcPts val="0"/>
                        </a:spcBef>
                        <a:spcAft>
                          <a:spcPts val="0"/>
                        </a:spcAft>
                        <a:buNone/>
                      </a:pPr>
                      <a:r>
                        <a:rPr lang="en" sz="1200">
                          <a:solidFill>
                            <a:srgbClr val="FFFFFF"/>
                          </a:solidFill>
                          <a:latin typeface="Calibri"/>
                          <a:ea typeface="Calibri"/>
                          <a:cs typeface="Calibri"/>
                          <a:sym typeface="Calibri"/>
                        </a:rPr>
                        <a:t>RESIDENCE-GARAGE</a:t>
                      </a:r>
                      <a:endParaRPr sz="1200">
                        <a:solidFill>
                          <a:srgbClr val="FFFFFF"/>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Chicago Data Warehouse</a:t>
            </a:r>
            <a:endParaRPr/>
          </a:p>
          <a:p>
            <a:pPr indent="0" lvl="0" marL="0" rtl="0">
              <a:spcBef>
                <a:spcPts val="0"/>
              </a:spcBef>
              <a:spcAft>
                <a:spcPts val="0"/>
              </a:spcAft>
              <a:buNone/>
            </a:pPr>
            <a:r>
              <a:rPr lang="en" sz="1400"/>
              <a:t>Naive Bayes Classifier - Attribute Characteristics</a:t>
            </a:r>
            <a:endParaRPr sz="1400"/>
          </a:p>
        </p:txBody>
      </p:sp>
      <p:pic>
        <p:nvPicPr>
          <p:cNvPr id="317" name="Shape 317"/>
          <p:cNvPicPr preferRelativeResize="0"/>
          <p:nvPr/>
        </p:nvPicPr>
        <p:blipFill>
          <a:blip r:embed="rId3">
            <a:alphaModFix/>
          </a:blip>
          <a:stretch>
            <a:fillRect/>
          </a:stretch>
        </p:blipFill>
        <p:spPr>
          <a:xfrm>
            <a:off x="1202500" y="1372750"/>
            <a:ext cx="5614370" cy="353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Lessons Learned and Future Work</a:t>
            </a:r>
            <a:endParaRPr/>
          </a:p>
        </p:txBody>
      </p:sp>
      <p:sp>
        <p:nvSpPr>
          <p:cNvPr id="323" name="Shape 323"/>
          <p:cNvSpPr txBox="1"/>
          <p:nvPr>
            <p:ph idx="1" type="body"/>
          </p:nvPr>
        </p:nvSpPr>
        <p:spPr>
          <a:xfrm>
            <a:off x="466700" y="1567550"/>
            <a:ext cx="8196600" cy="31578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Highly discrete/nominal data sets such as ours do not lend themselves very well to certain data mining techniques such as decision trees, which seem to favor continuous data</a:t>
            </a:r>
            <a:endParaRPr/>
          </a:p>
          <a:p>
            <a:pPr indent="-311150" lvl="0" marL="457200" rtl="0">
              <a:spcBef>
                <a:spcPts val="0"/>
              </a:spcBef>
              <a:spcAft>
                <a:spcPts val="0"/>
              </a:spcAft>
              <a:buSzPts val="1300"/>
              <a:buChar char="●"/>
            </a:pPr>
            <a:r>
              <a:rPr lang="en"/>
              <a:t>SSAS, while useful, is more oriented towards traditional business intelligence and business-like data. This made it difficult at times to adapt to our data</a:t>
            </a:r>
            <a:endParaRPr/>
          </a:p>
          <a:p>
            <a:pPr indent="-311150" lvl="0" marL="457200" rtl="0">
              <a:spcBef>
                <a:spcPts val="0"/>
              </a:spcBef>
              <a:spcAft>
                <a:spcPts val="0"/>
              </a:spcAft>
              <a:buSzPts val="1300"/>
              <a:buChar char="●"/>
            </a:pPr>
            <a:r>
              <a:rPr lang="en"/>
              <a:t>‘Dirty data’ can be difficult to spot, and can take several iterations/methods of cleaning to notice</a:t>
            </a:r>
            <a:endParaRPr/>
          </a:p>
          <a:p>
            <a:pPr indent="-298450" lvl="1" marL="914400" rtl="0">
              <a:spcBef>
                <a:spcPts val="0"/>
              </a:spcBef>
              <a:spcAft>
                <a:spcPts val="0"/>
              </a:spcAft>
              <a:buSzPts val="1100"/>
              <a:buChar char="○"/>
            </a:pPr>
            <a:r>
              <a:rPr lang="en"/>
              <a:t>An example of this in our data is vehicle theft, where ~85% of examples contained inconsistent victim data</a:t>
            </a:r>
            <a:endParaRPr/>
          </a:p>
          <a:p>
            <a:pPr indent="-311150" lvl="0" marL="457200" rtl="0">
              <a:spcBef>
                <a:spcPts val="0"/>
              </a:spcBef>
              <a:spcAft>
                <a:spcPts val="0"/>
              </a:spcAft>
              <a:buSzPts val="1300"/>
              <a:buChar char="●"/>
            </a:pPr>
            <a:r>
              <a:rPr lang="en"/>
              <a:t>AWS RDS, which we used to store our MS SQL instance, is significantly less powerful in terms of privileges compared to a normal instance which gave us service integration issues</a:t>
            </a:r>
            <a:endParaRPr/>
          </a:p>
          <a:p>
            <a:pPr indent="-311150" lvl="0" marL="457200">
              <a:spcBef>
                <a:spcPts val="0"/>
              </a:spcBef>
              <a:spcAft>
                <a:spcPts val="0"/>
              </a:spcAft>
              <a:buSzPts val="1300"/>
              <a:buChar char="●"/>
            </a:pPr>
            <a:r>
              <a:rPr lang="en"/>
              <a:t>Overall, crime in both cities trends downwards over these time periods, especially when it comes to violent crimes, with the exception of homicide in Chicago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Background</a:t>
            </a:r>
            <a:endParaRPr/>
          </a:p>
          <a:p>
            <a:pPr indent="0" lvl="0" marL="0">
              <a:spcBef>
                <a:spcPts val="0"/>
              </a:spcBef>
              <a:spcAft>
                <a:spcPts val="0"/>
              </a:spcAft>
              <a:buNone/>
            </a:pPr>
            <a:r>
              <a:t/>
            </a:r>
            <a:endParaRPr/>
          </a:p>
        </p:txBody>
      </p:sp>
      <p:sp>
        <p:nvSpPr>
          <p:cNvPr id="146" name="Shape 146"/>
          <p:cNvSpPr txBox="1"/>
          <p:nvPr>
            <p:ph idx="1" type="body"/>
          </p:nvPr>
        </p:nvSpPr>
        <p:spPr>
          <a:xfrm>
            <a:off x="661175" y="1526525"/>
            <a:ext cx="7675200" cy="3344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cities of Los Angeles and Chicago both keep extensive databases on criminal activity, which are available through their respective city portals</a:t>
            </a:r>
            <a:endParaRPr/>
          </a:p>
          <a:p>
            <a:pPr indent="-311150" lvl="0" marL="457200" rtl="0">
              <a:spcBef>
                <a:spcPts val="0"/>
              </a:spcBef>
              <a:spcAft>
                <a:spcPts val="0"/>
              </a:spcAft>
              <a:buSzPts val="1300"/>
              <a:buChar char="●"/>
            </a:pPr>
            <a:r>
              <a:rPr lang="en"/>
              <a:t>The databases differ in several aspects, but in general each row represents a crime that occurred and describes the general attributes of the crime such as:</a:t>
            </a:r>
            <a:endParaRPr/>
          </a:p>
          <a:p>
            <a:pPr indent="-298450" lvl="1" marL="914400" rtl="0">
              <a:spcBef>
                <a:spcPts val="0"/>
              </a:spcBef>
              <a:spcAft>
                <a:spcPts val="0"/>
              </a:spcAft>
              <a:buSzPts val="1100"/>
              <a:buChar char="○"/>
            </a:pPr>
            <a:r>
              <a:rPr lang="en"/>
              <a:t>Date/time of occurrence</a:t>
            </a:r>
            <a:endParaRPr/>
          </a:p>
          <a:p>
            <a:pPr indent="-298450" lvl="1" marL="914400" rtl="0">
              <a:spcBef>
                <a:spcPts val="0"/>
              </a:spcBef>
              <a:spcAft>
                <a:spcPts val="0"/>
              </a:spcAft>
              <a:buSzPts val="1100"/>
              <a:buChar char="○"/>
            </a:pPr>
            <a:r>
              <a:rPr lang="en"/>
              <a:t>Crime type</a:t>
            </a:r>
            <a:endParaRPr/>
          </a:p>
          <a:p>
            <a:pPr indent="-298450" lvl="1" marL="914400" rtl="0">
              <a:spcBef>
                <a:spcPts val="0"/>
              </a:spcBef>
              <a:spcAft>
                <a:spcPts val="0"/>
              </a:spcAft>
              <a:buSzPts val="1100"/>
              <a:buChar char="○"/>
            </a:pPr>
            <a:r>
              <a:rPr lang="en"/>
              <a:t>Premise</a:t>
            </a:r>
            <a:endParaRPr/>
          </a:p>
          <a:p>
            <a:pPr indent="-298450" lvl="1" marL="914400" rtl="0">
              <a:spcBef>
                <a:spcPts val="0"/>
              </a:spcBef>
              <a:spcAft>
                <a:spcPts val="0"/>
              </a:spcAft>
              <a:buSzPts val="1100"/>
              <a:buChar char="○"/>
            </a:pPr>
            <a:r>
              <a:rPr lang="en"/>
              <a:t>Location</a:t>
            </a:r>
            <a:endParaRPr/>
          </a:p>
          <a:p>
            <a:pPr indent="-298450" lvl="1" marL="914400" rtl="0">
              <a:spcBef>
                <a:spcPts val="0"/>
              </a:spcBef>
              <a:spcAft>
                <a:spcPts val="0"/>
              </a:spcAft>
              <a:buSzPts val="1100"/>
              <a:buChar char="○"/>
            </a:pPr>
            <a:r>
              <a:rPr lang="en"/>
              <a:t>Other attributes specific to each city</a:t>
            </a:r>
            <a:endParaRPr/>
          </a:p>
          <a:p>
            <a:pPr indent="-311150" lvl="0" marL="457200" rtl="0">
              <a:spcBef>
                <a:spcPts val="0"/>
              </a:spcBef>
              <a:spcAft>
                <a:spcPts val="0"/>
              </a:spcAft>
              <a:buSzPts val="1300"/>
              <a:buChar char="●"/>
            </a:pPr>
            <a:r>
              <a:rPr lang="en"/>
              <a:t>The goals of our project are as follows:</a:t>
            </a:r>
            <a:endParaRPr/>
          </a:p>
          <a:p>
            <a:pPr indent="-298450" lvl="1" marL="914400" rtl="0">
              <a:spcBef>
                <a:spcPts val="0"/>
              </a:spcBef>
              <a:spcAft>
                <a:spcPts val="0"/>
              </a:spcAft>
              <a:buSzPts val="1100"/>
              <a:buChar char="○"/>
            </a:pPr>
            <a:r>
              <a:rPr lang="en"/>
              <a:t>Get a summarized view of crime activity in each city, including breakdowns by crime type/location as well as overall crime trends (e.g. Homicide rate increase/decrease per year)</a:t>
            </a:r>
            <a:endParaRPr/>
          </a:p>
          <a:p>
            <a:pPr indent="-298450" lvl="1" marL="914400" rtl="0">
              <a:spcBef>
                <a:spcPts val="0"/>
              </a:spcBef>
              <a:spcAft>
                <a:spcPts val="0"/>
              </a:spcAft>
              <a:buSzPts val="1100"/>
              <a:buChar char="○"/>
            </a:pPr>
            <a:r>
              <a:rPr lang="en"/>
              <a:t>Construct a data warehouse for each data set, and use each warehouse to construct a data cube in order to perform OLAP operations</a:t>
            </a:r>
            <a:endParaRPr/>
          </a:p>
          <a:p>
            <a:pPr indent="-298450" lvl="1" marL="914400" rtl="0">
              <a:spcBef>
                <a:spcPts val="0"/>
              </a:spcBef>
              <a:spcAft>
                <a:spcPts val="0"/>
              </a:spcAft>
              <a:buSzPts val="1100"/>
              <a:buChar char="○"/>
            </a:pPr>
            <a:r>
              <a:rPr lang="en"/>
              <a:t>Analyze relationships between crime attributes, e.g. premise type &amp; victim sex -&gt; crime type</a:t>
            </a:r>
            <a:endParaRPr/>
          </a:p>
          <a:p>
            <a:pPr indent="-298450" lvl="1" marL="914400" rtl="0">
              <a:spcBef>
                <a:spcPts val="0"/>
              </a:spcBef>
              <a:spcAft>
                <a:spcPts val="0"/>
              </a:spcAft>
              <a:buSzPts val="1100"/>
              <a:buChar char="○"/>
            </a:pPr>
            <a:r>
              <a:rPr lang="en" strike="sngStrike"/>
              <a:t>Create a unified dataset using attributes common to both cities to view them side by side</a:t>
            </a:r>
            <a:endParaRPr strike="sngStrike"/>
          </a:p>
          <a:p>
            <a:pPr indent="0" lvl="0" marL="45720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Tools/Services</a:t>
            </a:r>
            <a:endParaRPr/>
          </a:p>
        </p:txBody>
      </p:sp>
      <p:sp>
        <p:nvSpPr>
          <p:cNvPr id="152" name="Shape 152"/>
          <p:cNvSpPr txBox="1"/>
          <p:nvPr>
            <p:ph idx="1" type="body"/>
          </p:nvPr>
        </p:nvSpPr>
        <p:spPr>
          <a:xfrm>
            <a:off x="1205650" y="1565425"/>
            <a:ext cx="7130700" cy="2913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Cleaning/Preprocessing</a:t>
            </a:r>
            <a:endParaRPr/>
          </a:p>
          <a:p>
            <a:pPr indent="-298450" lvl="1" marL="914400" rtl="0">
              <a:spcBef>
                <a:spcPts val="0"/>
              </a:spcBef>
              <a:spcAft>
                <a:spcPts val="0"/>
              </a:spcAft>
              <a:buSzPts val="1100"/>
              <a:buChar char="○"/>
            </a:pPr>
            <a:r>
              <a:rPr lang="en"/>
              <a:t>Performed by a combination of:</a:t>
            </a:r>
            <a:endParaRPr/>
          </a:p>
          <a:p>
            <a:pPr indent="-298450" lvl="2" marL="1371600" rtl="0">
              <a:spcBef>
                <a:spcPts val="0"/>
              </a:spcBef>
              <a:spcAft>
                <a:spcPts val="0"/>
              </a:spcAft>
              <a:buSzPts val="1100"/>
              <a:buChar char="■"/>
            </a:pPr>
            <a:r>
              <a:rPr lang="en"/>
              <a:t>Python (Pandas)</a:t>
            </a:r>
            <a:endParaRPr/>
          </a:p>
          <a:p>
            <a:pPr indent="-298450" lvl="2" marL="1371600" rtl="0">
              <a:spcBef>
                <a:spcPts val="0"/>
              </a:spcBef>
              <a:spcAft>
                <a:spcPts val="0"/>
              </a:spcAft>
              <a:buSzPts val="1100"/>
              <a:buChar char="■"/>
            </a:pPr>
            <a:r>
              <a:rPr lang="en"/>
              <a:t>R</a:t>
            </a:r>
            <a:endParaRPr/>
          </a:p>
          <a:p>
            <a:pPr indent="-311150" lvl="0" marL="457200" rtl="0">
              <a:spcBef>
                <a:spcPts val="0"/>
              </a:spcBef>
              <a:spcAft>
                <a:spcPts val="0"/>
              </a:spcAft>
              <a:buSzPts val="1300"/>
              <a:buChar char="●"/>
            </a:pPr>
            <a:r>
              <a:rPr lang="en"/>
              <a:t>Data storage</a:t>
            </a:r>
            <a:endParaRPr/>
          </a:p>
          <a:p>
            <a:pPr indent="-298450" lvl="1" marL="914400" rtl="0">
              <a:spcBef>
                <a:spcPts val="0"/>
              </a:spcBef>
              <a:spcAft>
                <a:spcPts val="0"/>
              </a:spcAft>
              <a:buSzPts val="1100"/>
              <a:buChar char="○"/>
            </a:pPr>
            <a:r>
              <a:rPr lang="en"/>
              <a:t>MS SQL Server</a:t>
            </a:r>
            <a:endParaRPr/>
          </a:p>
          <a:p>
            <a:pPr indent="-298450" lvl="2" marL="1371600" rtl="0">
              <a:spcBef>
                <a:spcPts val="0"/>
              </a:spcBef>
              <a:spcAft>
                <a:spcPts val="0"/>
              </a:spcAft>
              <a:buSzPts val="1100"/>
              <a:buChar char="■"/>
            </a:pPr>
            <a:r>
              <a:rPr lang="en"/>
              <a:t>AWS Instance</a:t>
            </a:r>
            <a:endParaRPr/>
          </a:p>
          <a:p>
            <a:pPr indent="-298450" lvl="2" marL="1371600" rtl="0">
              <a:spcBef>
                <a:spcPts val="0"/>
              </a:spcBef>
              <a:spcAft>
                <a:spcPts val="0"/>
              </a:spcAft>
              <a:buSzPts val="1100"/>
              <a:buChar char="■"/>
            </a:pPr>
            <a:r>
              <a:rPr lang="en"/>
              <a:t>Our Local Machines</a:t>
            </a:r>
            <a:endParaRPr/>
          </a:p>
          <a:p>
            <a:pPr indent="-311150" lvl="0" marL="457200" rtl="0">
              <a:spcBef>
                <a:spcPts val="0"/>
              </a:spcBef>
              <a:spcAft>
                <a:spcPts val="0"/>
              </a:spcAft>
              <a:buSzPts val="1300"/>
              <a:buChar char="●"/>
            </a:pPr>
            <a:r>
              <a:rPr lang="en"/>
              <a:t>Analysis Server/OLAP</a:t>
            </a:r>
            <a:endParaRPr/>
          </a:p>
          <a:p>
            <a:pPr indent="-298450" lvl="1" marL="914400" rtl="0">
              <a:spcBef>
                <a:spcPts val="0"/>
              </a:spcBef>
              <a:spcAft>
                <a:spcPts val="0"/>
              </a:spcAft>
              <a:buSzPts val="1100"/>
              <a:buChar char="○"/>
            </a:pPr>
            <a:r>
              <a:rPr lang="en"/>
              <a:t>MS SQL Server Analysis Services</a:t>
            </a:r>
            <a:endParaRPr/>
          </a:p>
          <a:p>
            <a:pPr indent="-311150" lvl="0" marL="457200" rtl="0">
              <a:spcBef>
                <a:spcPts val="0"/>
              </a:spcBef>
              <a:spcAft>
                <a:spcPts val="0"/>
              </a:spcAft>
              <a:buSzPts val="1300"/>
              <a:buChar char="●"/>
            </a:pPr>
            <a:r>
              <a:rPr lang="en"/>
              <a:t>Visualization/Documentation</a:t>
            </a:r>
            <a:endParaRPr/>
          </a:p>
          <a:p>
            <a:pPr indent="-298450" lvl="1" marL="914400" rtl="0">
              <a:spcBef>
                <a:spcPts val="0"/>
              </a:spcBef>
              <a:spcAft>
                <a:spcPts val="0"/>
              </a:spcAft>
              <a:buSzPts val="1100"/>
              <a:buChar char="○"/>
            </a:pPr>
            <a:r>
              <a:rPr lang="en"/>
              <a:t>Jupyter Notebook</a:t>
            </a:r>
            <a:endParaRPr/>
          </a:p>
          <a:p>
            <a:pPr indent="-298450" lvl="1" marL="914400">
              <a:spcBef>
                <a:spcPts val="0"/>
              </a:spcBef>
              <a:spcAft>
                <a:spcPts val="0"/>
              </a:spcAft>
              <a:buSzPts val="1100"/>
              <a:buChar char="○"/>
            </a:pPr>
            <a:r>
              <a:rPr lang="en"/>
              <a:t>Matplotlib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Preprocessing</a:t>
            </a:r>
            <a:endParaRPr/>
          </a:p>
        </p:txBody>
      </p:sp>
      <p:sp>
        <p:nvSpPr>
          <p:cNvPr id="158" name="Shape 1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#open </a:t>
            </a:r>
            <a:r>
              <a:rPr lang="en"/>
              <a:t>ipython</a:t>
            </a:r>
            <a:r>
              <a:rPr lang="en"/>
              <a:t> notebook</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D.T. Predict Crime</a:t>
            </a:r>
            <a:endParaRPr/>
          </a:p>
        </p:txBody>
      </p:sp>
      <p:sp>
        <p:nvSpPr>
          <p:cNvPr id="164" name="Shape 16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Inputs: Premise,Age,Descent</a:t>
            </a:r>
            <a:endParaRPr/>
          </a:p>
          <a:p>
            <a:pPr indent="0" lvl="0" marL="0">
              <a:spcBef>
                <a:spcPts val="1600"/>
              </a:spcBef>
              <a:spcAft>
                <a:spcPts val="0"/>
              </a:spcAft>
              <a:buNone/>
            </a:pPr>
            <a:r>
              <a:rPr lang="en"/>
              <a:t>Relation: Premise&gt;Age&gt;Descent</a:t>
            </a:r>
            <a:endParaRPr/>
          </a:p>
          <a:p>
            <a:pPr indent="0" lvl="0" marL="0">
              <a:spcBef>
                <a:spcPts val="1600"/>
              </a:spcBef>
              <a:spcAft>
                <a:spcPts val="1600"/>
              </a:spcAft>
              <a:buNone/>
            </a:pPr>
            <a:r>
              <a:rPr lang="en"/>
              <a:t>Results: Inconclusive, not interesting</a:t>
            </a:r>
            <a:endParaRPr/>
          </a:p>
        </p:txBody>
      </p:sp>
      <p:pic>
        <p:nvPicPr>
          <p:cNvPr id="165" name="Shape 165"/>
          <p:cNvPicPr preferRelativeResize="0"/>
          <p:nvPr/>
        </p:nvPicPr>
        <p:blipFill rotWithShape="1">
          <a:blip r:embed="rId3">
            <a:alphaModFix/>
          </a:blip>
          <a:srcRect b="16694" l="28806" r="24664" t="19145"/>
          <a:stretch/>
        </p:blipFill>
        <p:spPr>
          <a:xfrm>
            <a:off x="4852975" y="1567550"/>
            <a:ext cx="3483426"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052550" y="751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D.T. Predict Crime Cont. (Garage)</a:t>
            </a:r>
            <a:endParaRPr/>
          </a:p>
        </p:txBody>
      </p:sp>
      <p:sp>
        <p:nvSpPr>
          <p:cNvPr id="171" name="Shape 17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2" name="Shape 172"/>
          <p:cNvPicPr preferRelativeResize="0"/>
          <p:nvPr/>
        </p:nvPicPr>
        <p:blipFill>
          <a:blip r:embed="rId3">
            <a:alphaModFix/>
          </a:blip>
          <a:stretch>
            <a:fillRect/>
          </a:stretch>
        </p:blipFill>
        <p:spPr>
          <a:xfrm>
            <a:off x="1116271" y="672986"/>
            <a:ext cx="7622577" cy="428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223825"/>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D.T. Predict Crime Cont. (Street)</a:t>
            </a:r>
            <a:endParaRPr/>
          </a:p>
        </p:txBody>
      </p:sp>
      <p:sp>
        <p:nvSpPr>
          <p:cNvPr id="178" name="Shape 17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79" name="Shape 179"/>
          <p:cNvPicPr preferRelativeResize="0"/>
          <p:nvPr/>
        </p:nvPicPr>
        <p:blipFill>
          <a:blip r:embed="rId3">
            <a:alphaModFix/>
          </a:blip>
          <a:stretch>
            <a:fillRect/>
          </a:stretch>
        </p:blipFill>
        <p:spPr>
          <a:xfrm>
            <a:off x="1040750" y="709400"/>
            <a:ext cx="8103252" cy="44341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255675"/>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D.T. Predict Crime Cont. (Driveway/Parking)</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1040800" y="774700"/>
            <a:ext cx="7997699" cy="4192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