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6" r:id="rId2"/>
    <p:sldId id="311" r:id="rId3"/>
    <p:sldId id="327" r:id="rId4"/>
    <p:sldId id="325" r:id="rId5"/>
    <p:sldId id="320" r:id="rId6"/>
    <p:sldId id="321" r:id="rId7"/>
    <p:sldId id="475" r:id="rId8"/>
    <p:sldId id="474" r:id="rId9"/>
    <p:sldId id="328" r:id="rId10"/>
    <p:sldId id="330" r:id="rId11"/>
    <p:sldId id="329" r:id="rId12"/>
    <p:sldId id="477" r:id="rId13"/>
    <p:sldId id="478" r:id="rId14"/>
    <p:sldId id="476" r:id="rId15"/>
    <p:sldId id="479" r:id="rId16"/>
    <p:sldId id="471" r:id="rId17"/>
    <p:sldId id="480" r:id="rId18"/>
    <p:sldId id="481" r:id="rId19"/>
    <p:sldId id="482" r:id="rId20"/>
    <p:sldId id="331" r:id="rId21"/>
    <p:sldId id="483" r:id="rId22"/>
    <p:sldId id="484" r:id="rId23"/>
    <p:sldId id="473" r:id="rId24"/>
    <p:sldId id="334" r:id="rId25"/>
    <p:sldId id="332" r:id="rId26"/>
    <p:sldId id="333" r:id="rId27"/>
    <p:sldId id="26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238" autoAdjust="0"/>
  </p:normalViewPr>
  <p:slideViewPr>
    <p:cSldViewPr snapToGrid="0" showGuides="1">
      <p:cViewPr varScale="1">
        <p:scale>
          <a:sx n="69" d="100"/>
          <a:sy n="69" d="100"/>
        </p:scale>
        <p:origin x="486" y="78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4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4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6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lporfirio.com:101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idea.imsxm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emf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AI</a:t>
            </a:r>
            <a:r>
              <a:rPr lang="zh-CN" altLang="en-US" sz="4000" dirty="0" smtClean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人工智能</a:t>
            </a:r>
            <a:r>
              <a:rPr lang="zh-CN" altLang="en-US" sz="4000" dirty="0" smtClean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  <a:r>
              <a:rPr lang="en-US" altLang="zh-CN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python-</a:t>
            </a:r>
            <a:r>
              <a:rPr lang="zh-CN" altLang="en-US" sz="4000" dirty="0" smtClean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预科</a:t>
            </a:r>
            <a:endParaRPr lang="zh-CN" altLang="en-US" sz="4000" dirty="0">
              <a:solidFill>
                <a:schemeClr val="accent4"/>
              </a:solidFill>
              <a:latin typeface="方正正大黑简体" panose="02000000000000000000" charset="-122"/>
              <a:ea typeface="方正正大黑简体" panose="02000000000000000000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071858"/>
            <a:ext cx="432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编程环境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717930" y="1700555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下载地址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050071" y="2203555"/>
            <a:ext cx="4039362" cy="381917"/>
            <a:chOff x="999449" y="2152643"/>
            <a:chExt cx="4039362" cy="38191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735715" cy="381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hlinkClick r:id="rId3"/>
                </a:rPr>
                <a:t>https://www.python.org/downloads/</a:t>
              </a:r>
              <a:endParaRPr lang="zh-CN" altLang="zh-CN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1052011" y="2889013"/>
            <a:ext cx="4250378" cy="307777"/>
            <a:chOff x="999449" y="2152643"/>
            <a:chExt cx="4250378" cy="30777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3946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根据自己的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windows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版本下载对应的安装程序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C460552-AD32-4EEE-BD4B-88FF57A4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283" y="5022907"/>
            <a:ext cx="2200000" cy="163809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94AC2D1-488A-4501-97D3-380F949E9B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05440" y="1176437"/>
            <a:ext cx="5716229" cy="433809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4EB8038-8787-4CD5-B7FA-415B0935448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334403" y="2037628"/>
            <a:ext cx="5598113" cy="3455895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E80FF476-0E1A-49F5-9DE6-73D701136C70}"/>
              </a:ext>
            </a:extLst>
          </p:cNvPr>
          <p:cNvSpPr/>
          <p:nvPr/>
        </p:nvSpPr>
        <p:spPr>
          <a:xfrm>
            <a:off x="6827109" y="5050595"/>
            <a:ext cx="1629691" cy="347410"/>
          </a:xfrm>
          <a:prstGeom prst="rect">
            <a:avLst/>
          </a:prstGeom>
          <a:noFill/>
          <a:ln w="38100">
            <a:solidFill>
              <a:schemeClr val="accent2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D1CB29E-95DF-4108-A03E-B22574F1F7C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23873" y="2445091"/>
            <a:ext cx="4907276" cy="282133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4675D04-964E-4183-B43E-A2F447749C5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638343" y="2995615"/>
            <a:ext cx="5238750" cy="2593975"/>
          </a:xfrm>
          <a:prstGeom prst="rect">
            <a:avLst/>
          </a:prstGeom>
        </p:spPr>
      </p:pic>
      <p:sp>
        <p:nvSpPr>
          <p:cNvPr id="61" name="文本框 6">
            <a:extLst>
              <a:ext uri="{FF2B5EF4-FFF2-40B4-BE49-F238E27FC236}">
                <a16:creationId xmlns:a16="http://schemas.microsoft.com/office/drawing/2014/main" id="{4C1C9278-32FC-4495-9F83-CD1080B104AB}"/>
              </a:ext>
            </a:extLst>
          </p:cNvPr>
          <p:cNvSpPr txBox="1"/>
          <p:nvPr/>
        </p:nvSpPr>
        <p:spPr>
          <a:xfrm flipH="1">
            <a:off x="731997" y="3455649"/>
            <a:ext cx="33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2D5D774-DF5F-4C08-8996-4EE9645BB465}"/>
              </a:ext>
            </a:extLst>
          </p:cNvPr>
          <p:cNvGrpSpPr/>
          <p:nvPr/>
        </p:nvGrpSpPr>
        <p:grpSpPr>
          <a:xfrm>
            <a:off x="1063734" y="4056303"/>
            <a:ext cx="4039362" cy="738664"/>
            <a:chOff x="999449" y="2152643"/>
            <a:chExt cx="4039362" cy="73866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A7B8900-B02D-4C79-A447-FFC2436E48EF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">
              <a:extLst>
                <a:ext uri="{FF2B5EF4-FFF2-40B4-BE49-F238E27FC236}">
                  <a16:creationId xmlns:a16="http://schemas.microsoft.com/office/drawing/2014/main" id="{77BE93CB-8D59-4DD0-A170-893205AB6681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7357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打开命令提示符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-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快捷键（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windows+R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，敲入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cmd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endPara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454FD6-7577-42AB-8BA6-DAA87E5FF532}"/>
              </a:ext>
            </a:extLst>
          </p:cNvPr>
          <p:cNvGrpSpPr/>
          <p:nvPr/>
        </p:nvGrpSpPr>
        <p:grpSpPr>
          <a:xfrm>
            <a:off x="1052008" y="4677163"/>
            <a:ext cx="3379312" cy="307777"/>
            <a:chOff x="999449" y="2152643"/>
            <a:chExt cx="3379312" cy="307777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049758E-26BB-4A5A-9D8E-DB2C5CB033D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文本框 6">
              <a:extLst>
                <a:ext uri="{FF2B5EF4-FFF2-40B4-BE49-F238E27FC236}">
                  <a16:creationId xmlns:a16="http://schemas.microsoft.com/office/drawing/2014/main" id="{6B935BE6-50C2-4080-9782-E88AEF771BEC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07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敲入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，回车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49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20" y="1395762"/>
            <a:ext cx="7381880" cy="45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8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42" y="1516746"/>
            <a:ext cx="7478591" cy="45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6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75" y="1395762"/>
            <a:ext cx="7393965" cy="48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04" y="1395762"/>
            <a:ext cx="7597362" cy="4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9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Anaconda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717930" y="1700555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下载地址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052011" y="2356452"/>
            <a:ext cx="4039362" cy="646331"/>
            <a:chOff x="999449" y="2152643"/>
            <a:chExt cx="4039362" cy="64633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735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/>
                <a:t>https://www.anaconda.com/download/</a:t>
              </a:r>
              <a:endParaRPr lang="zh-CN" altLang="zh-CN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1052011" y="2889013"/>
            <a:ext cx="4250378" cy="307777"/>
            <a:chOff x="999449" y="2152643"/>
            <a:chExt cx="4250378" cy="30777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3946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根据自己的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windows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版本下载对应的安装程序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C460552-AD32-4EEE-BD4B-88FF57A4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283" y="5022907"/>
            <a:ext cx="2200000" cy="1638095"/>
          </a:xfrm>
          <a:prstGeom prst="rect">
            <a:avLst/>
          </a:prstGeom>
        </p:spPr>
      </p:pic>
      <p:sp>
        <p:nvSpPr>
          <p:cNvPr id="61" name="文本框 6">
            <a:extLst>
              <a:ext uri="{FF2B5EF4-FFF2-40B4-BE49-F238E27FC236}">
                <a16:creationId xmlns:a16="http://schemas.microsoft.com/office/drawing/2014/main" id="{4C1C9278-32FC-4495-9F83-CD1080B104AB}"/>
              </a:ext>
            </a:extLst>
          </p:cNvPr>
          <p:cNvSpPr txBox="1"/>
          <p:nvPr/>
        </p:nvSpPr>
        <p:spPr>
          <a:xfrm flipH="1">
            <a:off x="731997" y="3455649"/>
            <a:ext cx="33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2D5D774-DF5F-4C08-8996-4EE9645BB465}"/>
              </a:ext>
            </a:extLst>
          </p:cNvPr>
          <p:cNvGrpSpPr/>
          <p:nvPr/>
        </p:nvGrpSpPr>
        <p:grpSpPr>
          <a:xfrm>
            <a:off x="1063734" y="4056303"/>
            <a:ext cx="4039362" cy="738664"/>
            <a:chOff x="999449" y="2152643"/>
            <a:chExt cx="4039362" cy="73866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A7B8900-B02D-4C79-A447-FFC2436E48EF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6">
              <a:extLst>
                <a:ext uri="{FF2B5EF4-FFF2-40B4-BE49-F238E27FC236}">
                  <a16:creationId xmlns:a16="http://schemas.microsoft.com/office/drawing/2014/main" id="{77BE93CB-8D59-4DD0-A170-893205AB6681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7357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打开命令提示符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-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快捷键（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windows+R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，敲入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cmd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endPara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454FD6-7577-42AB-8BA6-DAA87E5FF532}"/>
              </a:ext>
            </a:extLst>
          </p:cNvPr>
          <p:cNvGrpSpPr/>
          <p:nvPr/>
        </p:nvGrpSpPr>
        <p:grpSpPr>
          <a:xfrm>
            <a:off x="1052008" y="4677163"/>
            <a:ext cx="3379312" cy="307777"/>
            <a:chOff x="999449" y="2152643"/>
            <a:chExt cx="3379312" cy="307777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049758E-26BB-4A5A-9D8E-DB2C5CB033D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文本框 6">
              <a:extLst>
                <a:ext uri="{FF2B5EF4-FFF2-40B4-BE49-F238E27FC236}">
                  <a16:creationId xmlns:a16="http://schemas.microsoft.com/office/drawing/2014/main" id="{6B935BE6-50C2-4080-9782-E88AEF771BEC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3075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敲入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，回车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35" y="3765965"/>
            <a:ext cx="6256944" cy="289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02389" y="17135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Anaconda是什么？</a:t>
            </a:r>
            <a:endParaRPr lang="en-US" altLang="zh-CN" b="1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Anaconda</a:t>
            </a:r>
            <a:r>
              <a:rPr lang="zh-CN" altLang="en-US" dirty="0"/>
              <a:t>是一个用于科学计算的Python发行版，支持 Linux, Mac, Windows系统，提供了包管理与环境管理的功能，可以很方便地解决多版本python并存、切换以及各种第三方包安装问题。Anaconda利用工具/命令conda来进行package和environment的管理，并且已经包含了Python和相关的配套工具</a:t>
            </a:r>
          </a:p>
        </p:txBody>
      </p:sp>
    </p:spTree>
    <p:extLst>
      <p:ext uri="{BB962C8B-B14F-4D97-AF65-F5344CB8AC3E}">
        <p14:creationId xmlns:p14="http://schemas.microsoft.com/office/powerpoint/2010/main" val="814329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Anaconda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1567448" y="3333567"/>
            <a:ext cx="8246733" cy="923330"/>
            <a:chOff x="999449" y="2216838"/>
            <a:chExt cx="8246733" cy="92333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373433" y="2216838"/>
              <a:ext cx="7872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1.2 </a:t>
              </a:r>
              <a:r>
                <a:rPr lang="zh-CN" altLang="zh-CN" dirty="0"/>
                <a:t>什么是</a:t>
              </a:r>
              <a:r>
                <a:rPr lang="en-US" altLang="zh-CN" dirty="0"/>
                <a:t> </a:t>
              </a:r>
              <a:r>
                <a:rPr lang="en-US" altLang="zh-CN" dirty="0" err="1"/>
                <a:t>conda</a:t>
              </a:r>
              <a:r>
                <a:rPr lang="en-US" altLang="zh-CN" dirty="0"/>
                <a:t> </a:t>
              </a:r>
              <a:r>
                <a:rPr lang="zh-CN" altLang="zh-CN" dirty="0" smtClean="0"/>
                <a:t>？</a:t>
              </a:r>
              <a:endParaRPr lang="en-US" altLang="zh-CN" dirty="0" smtClean="0"/>
            </a:p>
            <a:p>
              <a:r>
                <a:rPr lang="en-US" altLang="zh-CN" dirty="0" smtClean="0"/>
                <a:t>  </a:t>
              </a:r>
              <a:endParaRPr lang="zh-CN" altLang="zh-CN" dirty="0"/>
            </a:p>
            <a:p>
              <a:r>
                <a:rPr lang="en-US" altLang="zh-CN" dirty="0" err="1"/>
                <a:t>conda</a:t>
              </a:r>
              <a:r>
                <a:rPr lang="en-US" altLang="zh-CN" dirty="0"/>
                <a:t> </a:t>
              </a:r>
              <a:r>
                <a:rPr lang="zh-CN" altLang="zh-CN" dirty="0"/>
                <a:t>是</a:t>
              </a:r>
              <a:r>
                <a:rPr lang="zh-CN" altLang="zh-CN" b="1" dirty="0"/>
                <a:t>开源包（</a:t>
              </a:r>
              <a:r>
                <a:rPr lang="en-US" altLang="zh-CN" b="1" dirty="0"/>
                <a:t>packages</a:t>
              </a:r>
              <a:r>
                <a:rPr lang="zh-CN" altLang="zh-CN" b="1" dirty="0"/>
                <a:t>）和虚拟环境</a:t>
              </a:r>
              <a:r>
                <a:rPr lang="zh-CN" altLang="zh-CN" dirty="0"/>
                <a:t>（</a:t>
              </a:r>
              <a:r>
                <a:rPr lang="en-US" altLang="zh-CN" dirty="0"/>
                <a:t>environment</a:t>
              </a:r>
              <a:r>
                <a:rPr lang="zh-CN" altLang="zh-CN" dirty="0"/>
                <a:t>）的管理系统。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1567448" y="1952057"/>
            <a:ext cx="8246733" cy="923330"/>
            <a:chOff x="999449" y="2216838"/>
            <a:chExt cx="8246733" cy="92333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373433" y="2216838"/>
              <a:ext cx="78727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1.1 </a:t>
              </a:r>
              <a:r>
                <a:rPr lang="en-US" altLang="zh-CN" dirty="0"/>
                <a:t>Anaconda </a:t>
              </a:r>
              <a:r>
                <a:rPr lang="zh-CN" altLang="zh-CN" dirty="0"/>
                <a:t>的优点</a:t>
              </a:r>
              <a:r>
                <a:rPr lang="zh-CN" altLang="zh-CN" dirty="0" smtClean="0"/>
                <a:t>？</a:t>
              </a:r>
              <a:endParaRPr lang="en-US" altLang="zh-CN" dirty="0" smtClean="0"/>
            </a:p>
            <a:p>
              <a:endParaRPr lang="zh-CN" altLang="zh-CN" dirty="0"/>
            </a:p>
            <a:p>
              <a:r>
                <a:rPr lang="zh-CN" altLang="en-US" dirty="0"/>
                <a:t>省时省心、分析</a:t>
              </a:r>
              <a:r>
                <a:rPr lang="zh-CN" altLang="en-US" dirty="0" smtClean="0"/>
                <a:t>利器。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91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Anaconda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920334" y="1602889"/>
            <a:ext cx="8772306" cy="646331"/>
            <a:chOff x="999449" y="2216838"/>
            <a:chExt cx="8772306" cy="64633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415635" y="2216838"/>
              <a:ext cx="8356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Anaconda </a:t>
              </a:r>
              <a:r>
                <a:rPr lang="en-US" altLang="zh-CN" b="1" dirty="0" smtClean="0"/>
                <a:t>Navigator</a:t>
              </a:r>
              <a:r>
                <a:rPr lang="zh-CN" altLang="en-US" b="1" dirty="0" smtClean="0"/>
                <a:t>：</a:t>
              </a:r>
              <a:r>
                <a:rPr lang="zh-CN" altLang="en-US" dirty="0" smtClean="0"/>
                <a:t>用于</a:t>
              </a:r>
              <a:r>
                <a:rPr lang="zh-CN" altLang="en-US" dirty="0"/>
                <a:t>管理工具包和环境的图形用户界面，后续涉及的众多管理命令也可以在 </a:t>
              </a:r>
              <a:r>
                <a:rPr lang="en-US" altLang="zh-CN" dirty="0"/>
                <a:t>Navigator </a:t>
              </a:r>
              <a:r>
                <a:rPr lang="zh-CN" altLang="en-US" dirty="0"/>
                <a:t>中手工</a:t>
              </a:r>
              <a:r>
                <a:rPr lang="zh-CN" altLang="en-US" dirty="0" smtClean="0"/>
                <a:t>实现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920334" y="2676651"/>
            <a:ext cx="8772306" cy="646331"/>
            <a:chOff x="999449" y="2216838"/>
            <a:chExt cx="8772306" cy="64633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415635" y="2216838"/>
              <a:ext cx="8356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Jupyter</a:t>
              </a:r>
              <a:r>
                <a:rPr lang="en-US" altLang="zh-CN" b="1" dirty="0"/>
                <a:t> </a:t>
              </a:r>
              <a:r>
                <a:rPr lang="en-US" altLang="zh-CN" b="1" dirty="0" smtClean="0"/>
                <a:t>notebook</a:t>
              </a:r>
              <a:r>
                <a:rPr lang="zh-CN" altLang="en-US" b="1" dirty="0" smtClean="0"/>
                <a:t>：</a:t>
              </a:r>
              <a:r>
                <a:rPr lang="zh-CN" altLang="en-US" dirty="0"/>
                <a:t>基于</a:t>
              </a:r>
              <a:r>
                <a:rPr lang="en-US" altLang="zh-CN" dirty="0"/>
                <a:t>web</a:t>
              </a:r>
              <a:r>
                <a:rPr lang="zh-CN" altLang="en-US" dirty="0"/>
                <a:t>的交互式计算环境，可以编辑易于人们阅读的文档，用于展示数据分析的过程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920334" y="3750413"/>
            <a:ext cx="8772306" cy="923330"/>
            <a:chOff x="999449" y="2216838"/>
            <a:chExt cx="8772306" cy="92333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415635" y="2216838"/>
              <a:ext cx="8356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qtconsole</a:t>
              </a:r>
              <a:r>
                <a:rPr lang="zh-CN" altLang="en-US" b="1" dirty="0" smtClean="0"/>
                <a:t>：</a:t>
              </a:r>
              <a:r>
                <a:rPr lang="zh-CN" altLang="en-US" dirty="0"/>
                <a:t>一个可执行 </a:t>
              </a:r>
              <a:r>
                <a:rPr lang="en-US" altLang="zh-CN" dirty="0" err="1"/>
                <a:t>IPython</a:t>
              </a:r>
              <a:r>
                <a:rPr lang="en-US" altLang="zh-CN" dirty="0"/>
                <a:t> </a:t>
              </a:r>
              <a:r>
                <a:rPr lang="zh-CN" altLang="en-US" dirty="0"/>
                <a:t>的仿终端图形界面程序，相比 </a:t>
              </a:r>
              <a:r>
                <a:rPr lang="en-US" altLang="zh-CN" dirty="0"/>
                <a:t>Python Shell </a:t>
              </a:r>
              <a:r>
                <a:rPr lang="zh-CN" altLang="en-US" dirty="0"/>
                <a:t>界面，</a:t>
              </a:r>
              <a:r>
                <a:rPr lang="en-US" altLang="zh-CN" dirty="0" err="1"/>
                <a:t>qtconsole</a:t>
              </a:r>
              <a:r>
                <a:rPr lang="en-US" altLang="zh-CN" dirty="0"/>
                <a:t> </a:t>
              </a:r>
              <a:r>
                <a:rPr lang="zh-CN" altLang="en-US" dirty="0"/>
                <a:t>可以直接显示代码生成的图形，实现多行代码输入执行，以及内置许多有用的功能和函数</a:t>
              </a:r>
              <a:r>
                <a:rPr lang="zh-CN" altLang="en-US" dirty="0" smtClean="0"/>
                <a:t>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660DBE2-0959-456F-9C0F-49AA0FEE8290}"/>
              </a:ext>
            </a:extLst>
          </p:cNvPr>
          <p:cNvGrpSpPr/>
          <p:nvPr/>
        </p:nvGrpSpPr>
        <p:grpSpPr>
          <a:xfrm>
            <a:off x="920334" y="5101174"/>
            <a:ext cx="8772306" cy="369332"/>
            <a:chOff x="999449" y="2216838"/>
            <a:chExt cx="8772306" cy="36933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00897BA-73AD-4FF2-AED1-5CA1E618D6F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288A2977-C1F2-4483-A4A9-477ADC6A3013}"/>
                </a:ext>
              </a:extLst>
            </p:cNvPr>
            <p:cNvSpPr txBox="1"/>
            <p:nvPr/>
          </p:nvSpPr>
          <p:spPr>
            <a:xfrm flipH="1">
              <a:off x="1415635" y="2216838"/>
              <a:ext cx="8356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spyder</a:t>
              </a:r>
              <a:r>
                <a:rPr lang="zh-CN" altLang="en-US" b="1" dirty="0" smtClean="0"/>
                <a:t>：</a:t>
              </a:r>
              <a:r>
                <a:rPr lang="zh-CN" altLang="en-US" dirty="0"/>
                <a:t>一个使用</a:t>
              </a:r>
              <a:r>
                <a:rPr lang="en-US" altLang="zh-CN" dirty="0"/>
                <a:t>Python</a:t>
              </a:r>
              <a:r>
                <a:rPr lang="zh-CN" altLang="en-US" dirty="0"/>
                <a:t>语言、跨平台的、科学运算集成开发环境。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824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69620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Anaconda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10124" y="1111857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675727" y="1416650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conda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管理包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0897BA-73AD-4FF2-AED1-5CA1E618D6FE}"/>
              </a:ext>
            </a:extLst>
          </p:cNvPr>
          <p:cNvSpPr/>
          <p:nvPr/>
        </p:nvSpPr>
        <p:spPr bwMode="auto">
          <a:xfrm>
            <a:off x="990709" y="3656844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61" name="文本框 6">
            <a:extLst>
              <a:ext uri="{FF2B5EF4-FFF2-40B4-BE49-F238E27FC236}">
                <a16:creationId xmlns:a16="http://schemas.microsoft.com/office/drawing/2014/main" id="{4C1C9278-32FC-4495-9F83-CD1080B104AB}"/>
              </a:ext>
            </a:extLst>
          </p:cNvPr>
          <p:cNvSpPr txBox="1"/>
          <p:nvPr/>
        </p:nvSpPr>
        <p:spPr>
          <a:xfrm flipH="1">
            <a:off x="656632" y="4172197"/>
            <a:ext cx="33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A7B8900-B02D-4C79-A447-FFC2436E48EF}"/>
              </a:ext>
            </a:extLst>
          </p:cNvPr>
          <p:cNvSpPr/>
          <p:nvPr/>
        </p:nvSpPr>
        <p:spPr bwMode="auto">
          <a:xfrm>
            <a:off x="990709" y="4588298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1049758E-26BB-4A5A-9D8E-DB2C5CB033DE}"/>
              </a:ext>
            </a:extLst>
          </p:cNvPr>
          <p:cNvSpPr/>
          <p:nvPr/>
        </p:nvSpPr>
        <p:spPr bwMode="auto">
          <a:xfrm>
            <a:off x="990709" y="5226486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0897BA-73AD-4FF2-AED1-5CA1E618D6FE}"/>
              </a:ext>
            </a:extLst>
          </p:cNvPr>
          <p:cNvSpPr/>
          <p:nvPr/>
        </p:nvSpPr>
        <p:spPr bwMode="auto">
          <a:xfrm>
            <a:off x="1009804" y="1932878"/>
            <a:ext cx="179388" cy="137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6152" y="1816760"/>
            <a:ext cx="71096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创建新环境命令：</a:t>
            </a:r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dirty="0" err="1"/>
              <a:t>env_name</a:t>
            </a:r>
            <a:r>
              <a:rPr lang="en-US" altLang="zh-CN" dirty="0"/>
              <a:t>  list of </a:t>
            </a:r>
            <a:r>
              <a:rPr lang="en-US" altLang="zh-CN" dirty="0" smtClean="0"/>
              <a:t>packages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如：</a:t>
            </a:r>
            <a:r>
              <a:rPr lang="en-US" altLang="zh-CN" dirty="0" err="1"/>
              <a:t>conda</a:t>
            </a:r>
            <a:r>
              <a:rPr lang="en-US" altLang="zh-CN" dirty="0"/>
              <a:t> create -n py2 python=2.7 </a:t>
            </a:r>
            <a:r>
              <a:rPr lang="en-US" altLang="zh-CN" dirty="0" smtClean="0"/>
              <a:t>pandas</a:t>
            </a:r>
          </a:p>
          <a:p>
            <a:r>
              <a:rPr lang="en-US" altLang="zh-CN" dirty="0"/>
              <a:t>		source activate </a:t>
            </a:r>
            <a:r>
              <a:rPr lang="en-US" altLang="zh-CN" dirty="0" err="1" smtClean="0"/>
              <a:t>env_name</a:t>
            </a:r>
            <a:r>
              <a:rPr lang="en-US" altLang="zh-CN" dirty="0" smtClean="0"/>
              <a:t> #</a:t>
            </a:r>
            <a:r>
              <a:rPr lang="zh-CN" altLang="en-US" dirty="0" smtClean="0"/>
              <a:t>进入环境</a:t>
            </a:r>
            <a:endParaRPr lang="en-US" altLang="zh-CN" dirty="0" smtClean="0"/>
          </a:p>
          <a:p>
            <a:r>
              <a:rPr lang="en-US" altLang="zh-CN" dirty="0"/>
              <a:t>		source </a:t>
            </a:r>
            <a:r>
              <a:rPr lang="en-US" altLang="zh-CN" dirty="0" smtClean="0"/>
              <a:t>deactivate #</a:t>
            </a:r>
            <a:r>
              <a:rPr lang="zh-CN" altLang="en-US" dirty="0" smtClean="0"/>
              <a:t>退出环境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pt-BR" altLang="zh-CN" dirty="0"/>
              <a:t>conda env remove -n </a:t>
            </a:r>
            <a:r>
              <a:rPr lang="pt-BR" altLang="zh-CN" dirty="0" smtClean="0"/>
              <a:t>env_name </a:t>
            </a:r>
            <a:r>
              <a:rPr lang="en-US" altLang="zh-CN" dirty="0" smtClean="0"/>
              <a:t>#</a:t>
            </a:r>
            <a:r>
              <a:rPr lang="zh-CN" altLang="en-US" dirty="0" smtClean="0"/>
              <a:t>显示所有的环境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6152" y="3555238"/>
            <a:ext cx="60708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</a:t>
            </a:r>
            <a:r>
              <a:rPr lang="zh-CN" altLang="en-US" dirty="0" smtClean="0"/>
              <a:t>命令</a:t>
            </a:r>
            <a:r>
              <a:rPr lang="zh-CN" altLang="en-US" dirty="0"/>
              <a:t>：</a:t>
            </a: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smtClean="0"/>
              <a:t>list    	#</a:t>
            </a:r>
            <a:r>
              <a:rPr lang="zh-CN" altLang="en-US" dirty="0" smtClean="0"/>
              <a:t>查看所有的安装的包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list python	#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r>
              <a:rPr lang="en-US" altLang="zh-CN" dirty="0"/>
              <a:t>	  </a:t>
            </a:r>
            <a:r>
              <a:rPr lang="en-US" altLang="zh-CN" dirty="0" err="1"/>
              <a:t>conda</a:t>
            </a:r>
            <a:r>
              <a:rPr lang="en-US" altLang="zh-CN" dirty="0"/>
              <a:t>  search </a:t>
            </a:r>
            <a:r>
              <a:rPr lang="en-US" altLang="zh-CN" dirty="0" err="1"/>
              <a:t>search_term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1317057" y="4485021"/>
            <a:ext cx="422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更新命令</a:t>
            </a:r>
            <a:r>
              <a:rPr lang="zh-CN" altLang="en-US" dirty="0"/>
              <a:t>：</a:t>
            </a:r>
            <a:r>
              <a:rPr lang="en-US" altLang="zh-CN" dirty="0" err="1"/>
              <a:t>conda</a:t>
            </a:r>
            <a:r>
              <a:rPr lang="en-US" altLang="zh-CN" dirty="0"/>
              <a:t> update</a:t>
            </a:r>
            <a:r>
              <a:rPr lang="en-US" altLang="zh-CN" dirty="0" smtClean="0"/>
              <a:t>    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pt-BR" altLang="zh-CN" dirty="0" smtClean="0"/>
              <a:t>conda </a:t>
            </a:r>
            <a:r>
              <a:rPr lang="pt-BR" altLang="zh-CN" dirty="0"/>
              <a:t>update </a:t>
            </a:r>
            <a:r>
              <a:rPr lang="pt-BR" altLang="zh-CN" dirty="0" smtClean="0"/>
              <a:t>python </a:t>
            </a:r>
            <a:r>
              <a:rPr lang="pt-BR" altLang="zh-CN" dirty="0"/>
              <a:t>numpy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336152" y="5178167"/>
            <a:ext cx="422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命令</a:t>
            </a:r>
            <a:r>
              <a:rPr lang="zh-CN" altLang="en-US" dirty="0"/>
              <a:t>：</a:t>
            </a:r>
            <a:r>
              <a:rPr lang="en-US" altLang="zh-CN" dirty="0" err="1"/>
              <a:t>conda</a:t>
            </a:r>
            <a:r>
              <a:rPr lang="en-US" altLang="zh-CN" dirty="0"/>
              <a:t> remove</a:t>
            </a:r>
            <a:r>
              <a:rPr lang="en-US" altLang="zh-CN" dirty="0" smtClean="0"/>
              <a:t>   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pt-BR" altLang="zh-CN" dirty="0" smtClean="0"/>
              <a:t>conda remove python scipy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4092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6"/>
          <p:cNvSpPr txBox="1"/>
          <p:nvPr/>
        </p:nvSpPr>
        <p:spPr>
          <a:xfrm>
            <a:off x="1253955" y="3680520"/>
            <a:ext cx="208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导 入</a:t>
            </a:r>
          </a:p>
        </p:txBody>
      </p:sp>
      <p:sp>
        <p:nvSpPr>
          <p:cNvPr id="19" name="Rectangle 14"/>
          <p:cNvSpPr/>
          <p:nvPr/>
        </p:nvSpPr>
        <p:spPr>
          <a:xfrm>
            <a:off x="778810" y="4672980"/>
            <a:ext cx="882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课程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为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AI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人工智能开发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工程师的第一门课程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基础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语法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，学习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程序时需要熟悉的基本编程概念，这是几乎所有零基础学习编程语言时都需要学习的概念。学习这些基本概念后，你就能编写一些简短的程序来解决一些明确的问题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。后面，我们将通过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所掌握的基础语法来操作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当中的主要的几个科学计算模块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。如：</a:t>
            </a:r>
            <a:r>
              <a:rPr lang="en-US" altLang="zh-CN" sz="1400" dirty="0" err="1" smtClean="0"/>
              <a:t>NumPy,pandas,Matplotlib</a:t>
            </a:r>
            <a:r>
              <a:rPr lang="zh-CN" altLang="en-US" sz="1400" dirty="0"/>
              <a:t>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1" name="图片 20" descr="城市线条渐变图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357"/>
            <a:ext cx="12192000" cy="23617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22029" y="2278335"/>
            <a:ext cx="999656" cy="999656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"/>
          <p:cNvSpPr/>
          <p:nvPr/>
        </p:nvSpPr>
        <p:spPr>
          <a:xfrm>
            <a:off x="6936415" y="2278335"/>
            <a:ext cx="999656" cy="99965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3"/>
          <p:cNvSpPr/>
          <p:nvPr/>
        </p:nvSpPr>
        <p:spPr>
          <a:xfrm>
            <a:off x="8250801" y="2278335"/>
            <a:ext cx="999656" cy="99965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4"/>
          <p:cNvSpPr/>
          <p:nvPr/>
        </p:nvSpPr>
        <p:spPr>
          <a:xfrm>
            <a:off x="9565187" y="2278335"/>
            <a:ext cx="999656" cy="99965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855827" y="2530883"/>
            <a:ext cx="560089" cy="472294"/>
            <a:chOff x="5327651" y="2713038"/>
            <a:chExt cx="1681162" cy="1417637"/>
          </a:xfrm>
          <a:solidFill>
            <a:schemeClr val="accent3"/>
          </a:solidFill>
        </p:grpSpPr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5327651" y="2713038"/>
              <a:ext cx="1182688" cy="1147763"/>
            </a:xfrm>
            <a:custGeom>
              <a:avLst/>
              <a:gdLst>
                <a:gd name="T0" fmla="*/ 435 w 435"/>
                <a:gd name="T1" fmla="*/ 181 h 423"/>
                <a:gd name="T2" fmla="*/ 273 w 435"/>
                <a:gd name="T3" fmla="*/ 235 h 423"/>
                <a:gd name="T4" fmla="*/ 229 w 435"/>
                <a:gd name="T5" fmla="*/ 396 h 423"/>
                <a:gd name="T6" fmla="*/ 152 w 435"/>
                <a:gd name="T7" fmla="*/ 388 h 423"/>
                <a:gd name="T8" fmla="*/ 125 w 435"/>
                <a:gd name="T9" fmla="*/ 391 h 423"/>
                <a:gd name="T10" fmla="*/ 65 w 435"/>
                <a:gd name="T11" fmla="*/ 423 h 423"/>
                <a:gd name="T12" fmla="*/ 82 w 435"/>
                <a:gd name="T13" fmla="*/ 371 h 423"/>
                <a:gd name="T14" fmla="*/ 76 w 435"/>
                <a:gd name="T15" fmla="*/ 351 h 423"/>
                <a:gd name="T16" fmla="*/ 0 w 435"/>
                <a:gd name="T17" fmla="*/ 211 h 423"/>
                <a:gd name="T18" fmla="*/ 77 w 435"/>
                <a:gd name="T19" fmla="*/ 70 h 423"/>
                <a:gd name="T20" fmla="*/ 394 w 435"/>
                <a:gd name="T21" fmla="*/ 99 h 423"/>
                <a:gd name="T22" fmla="*/ 435 w 435"/>
                <a:gd name="T23" fmla="*/ 181 h 423"/>
                <a:gd name="T24" fmla="*/ 142 w 435"/>
                <a:gd name="T25" fmla="*/ 176 h 423"/>
                <a:gd name="T26" fmla="*/ 174 w 435"/>
                <a:gd name="T27" fmla="*/ 146 h 423"/>
                <a:gd name="T28" fmla="*/ 144 w 435"/>
                <a:gd name="T29" fmla="*/ 115 h 423"/>
                <a:gd name="T30" fmla="*/ 113 w 435"/>
                <a:gd name="T31" fmla="*/ 145 h 423"/>
                <a:gd name="T32" fmla="*/ 142 w 435"/>
                <a:gd name="T33" fmla="*/ 176 h 423"/>
                <a:gd name="T34" fmla="*/ 324 w 435"/>
                <a:gd name="T35" fmla="*/ 145 h 423"/>
                <a:gd name="T36" fmla="*/ 294 w 435"/>
                <a:gd name="T37" fmla="*/ 115 h 423"/>
                <a:gd name="T38" fmla="*/ 264 w 435"/>
                <a:gd name="T39" fmla="*/ 147 h 423"/>
                <a:gd name="T40" fmla="*/ 293 w 435"/>
                <a:gd name="T41" fmla="*/ 176 h 423"/>
                <a:gd name="T42" fmla="*/ 324 w 435"/>
                <a:gd name="T43" fmla="*/ 145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5" h="423">
                  <a:moveTo>
                    <a:pt x="435" y="181"/>
                  </a:moveTo>
                  <a:cubicBezTo>
                    <a:pt x="373" y="178"/>
                    <a:pt x="318" y="192"/>
                    <a:pt x="273" y="235"/>
                  </a:cubicBezTo>
                  <a:cubicBezTo>
                    <a:pt x="226" y="279"/>
                    <a:pt x="211" y="332"/>
                    <a:pt x="229" y="396"/>
                  </a:cubicBezTo>
                  <a:cubicBezTo>
                    <a:pt x="202" y="398"/>
                    <a:pt x="177" y="393"/>
                    <a:pt x="152" y="388"/>
                  </a:cubicBezTo>
                  <a:cubicBezTo>
                    <a:pt x="143" y="386"/>
                    <a:pt x="133" y="387"/>
                    <a:pt x="125" y="391"/>
                  </a:cubicBezTo>
                  <a:cubicBezTo>
                    <a:pt x="106" y="400"/>
                    <a:pt x="87" y="411"/>
                    <a:pt x="65" y="423"/>
                  </a:cubicBezTo>
                  <a:cubicBezTo>
                    <a:pt x="71" y="403"/>
                    <a:pt x="76" y="387"/>
                    <a:pt x="82" y="371"/>
                  </a:cubicBezTo>
                  <a:cubicBezTo>
                    <a:pt x="86" y="362"/>
                    <a:pt x="84" y="357"/>
                    <a:pt x="76" y="351"/>
                  </a:cubicBezTo>
                  <a:cubicBezTo>
                    <a:pt x="30" y="316"/>
                    <a:pt x="0" y="271"/>
                    <a:pt x="0" y="211"/>
                  </a:cubicBezTo>
                  <a:cubicBezTo>
                    <a:pt x="0" y="151"/>
                    <a:pt x="30" y="105"/>
                    <a:pt x="77" y="70"/>
                  </a:cubicBezTo>
                  <a:cubicBezTo>
                    <a:pt x="172" y="0"/>
                    <a:pt x="317" y="13"/>
                    <a:pt x="394" y="99"/>
                  </a:cubicBezTo>
                  <a:cubicBezTo>
                    <a:pt x="415" y="122"/>
                    <a:pt x="429" y="148"/>
                    <a:pt x="435" y="181"/>
                  </a:cubicBezTo>
                  <a:close/>
                  <a:moveTo>
                    <a:pt x="142" y="176"/>
                  </a:moveTo>
                  <a:cubicBezTo>
                    <a:pt x="160" y="176"/>
                    <a:pt x="174" y="163"/>
                    <a:pt x="174" y="146"/>
                  </a:cubicBezTo>
                  <a:cubicBezTo>
                    <a:pt x="174" y="130"/>
                    <a:pt x="160" y="115"/>
                    <a:pt x="144" y="115"/>
                  </a:cubicBezTo>
                  <a:cubicBezTo>
                    <a:pt x="127" y="115"/>
                    <a:pt x="114" y="127"/>
                    <a:pt x="113" y="145"/>
                  </a:cubicBezTo>
                  <a:cubicBezTo>
                    <a:pt x="113" y="162"/>
                    <a:pt x="125" y="176"/>
                    <a:pt x="142" y="176"/>
                  </a:cubicBezTo>
                  <a:close/>
                  <a:moveTo>
                    <a:pt x="324" y="145"/>
                  </a:moveTo>
                  <a:cubicBezTo>
                    <a:pt x="324" y="129"/>
                    <a:pt x="311" y="115"/>
                    <a:pt x="294" y="115"/>
                  </a:cubicBezTo>
                  <a:cubicBezTo>
                    <a:pt x="276" y="115"/>
                    <a:pt x="264" y="128"/>
                    <a:pt x="264" y="147"/>
                  </a:cubicBezTo>
                  <a:cubicBezTo>
                    <a:pt x="264" y="163"/>
                    <a:pt x="277" y="176"/>
                    <a:pt x="293" y="176"/>
                  </a:cubicBezTo>
                  <a:cubicBezTo>
                    <a:pt x="311" y="176"/>
                    <a:pt x="325" y="163"/>
                    <a:pt x="324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5907088" y="3190875"/>
              <a:ext cx="1101725" cy="939800"/>
            </a:xfrm>
            <a:custGeom>
              <a:avLst/>
              <a:gdLst>
                <a:gd name="T0" fmla="*/ 333 w 405"/>
                <a:gd name="T1" fmla="*/ 347 h 347"/>
                <a:gd name="T2" fmla="*/ 286 w 405"/>
                <a:gd name="T3" fmla="*/ 322 h 347"/>
                <a:gd name="T4" fmla="*/ 261 w 405"/>
                <a:gd name="T5" fmla="*/ 319 h 347"/>
                <a:gd name="T6" fmla="*/ 80 w 405"/>
                <a:gd name="T7" fmla="*/ 286 h 347"/>
                <a:gd name="T8" fmla="*/ 71 w 405"/>
                <a:gd name="T9" fmla="*/ 64 h 347"/>
                <a:gd name="T10" fmla="*/ 337 w 405"/>
                <a:gd name="T11" fmla="*/ 64 h 347"/>
                <a:gd name="T12" fmla="*/ 333 w 405"/>
                <a:gd name="T13" fmla="*/ 280 h 347"/>
                <a:gd name="T14" fmla="*/ 323 w 405"/>
                <a:gd name="T15" fmla="*/ 317 h 347"/>
                <a:gd name="T16" fmla="*/ 333 w 405"/>
                <a:gd name="T17" fmla="*/ 347 h 347"/>
                <a:gd name="T18" fmla="*/ 148 w 405"/>
                <a:gd name="T19" fmla="*/ 97 h 347"/>
                <a:gd name="T20" fmla="*/ 123 w 405"/>
                <a:gd name="T21" fmla="*/ 121 h 347"/>
                <a:gd name="T22" fmla="*/ 146 w 405"/>
                <a:gd name="T23" fmla="*/ 146 h 347"/>
                <a:gd name="T24" fmla="*/ 172 w 405"/>
                <a:gd name="T25" fmla="*/ 122 h 347"/>
                <a:gd name="T26" fmla="*/ 148 w 405"/>
                <a:gd name="T27" fmla="*/ 97 h 347"/>
                <a:gd name="T28" fmla="*/ 269 w 405"/>
                <a:gd name="T29" fmla="*/ 97 h 347"/>
                <a:gd name="T30" fmla="*/ 243 w 405"/>
                <a:gd name="T31" fmla="*/ 121 h 347"/>
                <a:gd name="T32" fmla="*/ 267 w 405"/>
                <a:gd name="T33" fmla="*/ 146 h 347"/>
                <a:gd name="T34" fmla="*/ 293 w 405"/>
                <a:gd name="T35" fmla="*/ 122 h 347"/>
                <a:gd name="T36" fmla="*/ 269 w 405"/>
                <a:gd name="T37" fmla="*/ 9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347">
                  <a:moveTo>
                    <a:pt x="333" y="347"/>
                  </a:moveTo>
                  <a:cubicBezTo>
                    <a:pt x="315" y="337"/>
                    <a:pt x="301" y="329"/>
                    <a:pt x="286" y="322"/>
                  </a:cubicBezTo>
                  <a:cubicBezTo>
                    <a:pt x="278" y="319"/>
                    <a:pt x="269" y="318"/>
                    <a:pt x="261" y="319"/>
                  </a:cubicBezTo>
                  <a:cubicBezTo>
                    <a:pt x="195" y="334"/>
                    <a:pt x="134" y="327"/>
                    <a:pt x="80" y="286"/>
                  </a:cubicBezTo>
                  <a:cubicBezTo>
                    <a:pt x="3" y="228"/>
                    <a:pt x="0" y="128"/>
                    <a:pt x="71" y="64"/>
                  </a:cubicBezTo>
                  <a:cubicBezTo>
                    <a:pt x="142" y="0"/>
                    <a:pt x="266" y="0"/>
                    <a:pt x="337" y="64"/>
                  </a:cubicBezTo>
                  <a:cubicBezTo>
                    <a:pt x="405" y="126"/>
                    <a:pt x="404" y="221"/>
                    <a:pt x="333" y="280"/>
                  </a:cubicBezTo>
                  <a:cubicBezTo>
                    <a:pt x="320" y="292"/>
                    <a:pt x="315" y="301"/>
                    <a:pt x="323" y="317"/>
                  </a:cubicBezTo>
                  <a:cubicBezTo>
                    <a:pt x="327" y="325"/>
                    <a:pt x="329" y="334"/>
                    <a:pt x="333" y="347"/>
                  </a:cubicBezTo>
                  <a:close/>
                  <a:moveTo>
                    <a:pt x="148" y="97"/>
                  </a:moveTo>
                  <a:cubicBezTo>
                    <a:pt x="134" y="96"/>
                    <a:pt x="123" y="107"/>
                    <a:pt x="123" y="121"/>
                  </a:cubicBezTo>
                  <a:cubicBezTo>
                    <a:pt x="123" y="134"/>
                    <a:pt x="133" y="145"/>
                    <a:pt x="146" y="146"/>
                  </a:cubicBezTo>
                  <a:cubicBezTo>
                    <a:pt x="160" y="146"/>
                    <a:pt x="172" y="136"/>
                    <a:pt x="172" y="122"/>
                  </a:cubicBezTo>
                  <a:cubicBezTo>
                    <a:pt x="172" y="109"/>
                    <a:pt x="161" y="97"/>
                    <a:pt x="148" y="97"/>
                  </a:cubicBezTo>
                  <a:close/>
                  <a:moveTo>
                    <a:pt x="269" y="97"/>
                  </a:moveTo>
                  <a:cubicBezTo>
                    <a:pt x="256" y="97"/>
                    <a:pt x="243" y="109"/>
                    <a:pt x="243" y="121"/>
                  </a:cubicBezTo>
                  <a:cubicBezTo>
                    <a:pt x="243" y="133"/>
                    <a:pt x="255" y="145"/>
                    <a:pt x="267" y="146"/>
                  </a:cubicBezTo>
                  <a:cubicBezTo>
                    <a:pt x="281" y="146"/>
                    <a:pt x="293" y="135"/>
                    <a:pt x="293" y="122"/>
                  </a:cubicBezTo>
                  <a:cubicBezTo>
                    <a:pt x="294" y="109"/>
                    <a:pt x="282" y="97"/>
                    <a:pt x="269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Shape 23165"/>
          <p:cNvSpPr/>
          <p:nvPr/>
        </p:nvSpPr>
        <p:spPr>
          <a:xfrm>
            <a:off x="9830724" y="2543875"/>
            <a:ext cx="487654" cy="47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0044" y="0"/>
                </a:moveTo>
                <a:cubicBezTo>
                  <a:pt x="7698" y="0"/>
                  <a:pt x="5836" y="1120"/>
                  <a:pt x="4822" y="3144"/>
                </a:cubicBezTo>
                <a:cubicBezTo>
                  <a:pt x="4504" y="3799"/>
                  <a:pt x="4322" y="4444"/>
                  <a:pt x="4194" y="4966"/>
                </a:cubicBezTo>
                <a:cubicBezTo>
                  <a:pt x="1722" y="5424"/>
                  <a:pt x="0" y="7435"/>
                  <a:pt x="0" y="10078"/>
                </a:cubicBezTo>
                <a:cubicBezTo>
                  <a:pt x="0" y="11777"/>
                  <a:pt x="781" y="13362"/>
                  <a:pt x="2083" y="14309"/>
                </a:cubicBezTo>
                <a:cubicBezTo>
                  <a:pt x="2653" y="14731"/>
                  <a:pt x="3466" y="14603"/>
                  <a:pt x="3881" y="14016"/>
                </a:cubicBezTo>
                <a:cubicBezTo>
                  <a:pt x="4293" y="13426"/>
                  <a:pt x="4168" y="12590"/>
                  <a:pt x="3595" y="12164"/>
                </a:cubicBezTo>
                <a:cubicBezTo>
                  <a:pt x="2963" y="11708"/>
                  <a:pt x="2568" y="10929"/>
                  <a:pt x="2568" y="10078"/>
                </a:cubicBezTo>
                <a:cubicBezTo>
                  <a:pt x="2568" y="8513"/>
                  <a:pt x="3686" y="7493"/>
                  <a:pt x="5336" y="7493"/>
                </a:cubicBezTo>
                <a:cubicBezTo>
                  <a:pt x="6032" y="7493"/>
                  <a:pt x="6559" y="6917"/>
                  <a:pt x="6591" y="6200"/>
                </a:cubicBezTo>
                <a:cubicBezTo>
                  <a:pt x="6591" y="5840"/>
                  <a:pt x="6778" y="2586"/>
                  <a:pt x="10044" y="2586"/>
                </a:cubicBezTo>
                <a:cubicBezTo>
                  <a:pt x="11438" y="2586"/>
                  <a:pt x="12438" y="3122"/>
                  <a:pt x="13040" y="4231"/>
                </a:cubicBezTo>
                <a:cubicBezTo>
                  <a:pt x="13549" y="5180"/>
                  <a:pt x="13611" y="6200"/>
                  <a:pt x="13611" y="6200"/>
                </a:cubicBezTo>
                <a:cubicBezTo>
                  <a:pt x="13641" y="6884"/>
                  <a:pt x="14200" y="7434"/>
                  <a:pt x="14866" y="7434"/>
                </a:cubicBezTo>
                <a:lnTo>
                  <a:pt x="16293" y="7434"/>
                </a:lnTo>
                <a:cubicBezTo>
                  <a:pt x="17942" y="7434"/>
                  <a:pt x="19060" y="8481"/>
                  <a:pt x="19061" y="10049"/>
                </a:cubicBezTo>
                <a:cubicBezTo>
                  <a:pt x="19061" y="11355"/>
                  <a:pt x="18244" y="12344"/>
                  <a:pt x="17006" y="12605"/>
                </a:cubicBezTo>
                <a:cubicBezTo>
                  <a:pt x="16310" y="12735"/>
                  <a:pt x="15852" y="13413"/>
                  <a:pt x="15979" y="14133"/>
                </a:cubicBezTo>
                <a:cubicBezTo>
                  <a:pt x="16106" y="14753"/>
                  <a:pt x="16603" y="15191"/>
                  <a:pt x="17206" y="15191"/>
                </a:cubicBezTo>
                <a:cubicBezTo>
                  <a:pt x="17301" y="15191"/>
                  <a:pt x="17369" y="15193"/>
                  <a:pt x="17463" y="15162"/>
                </a:cubicBezTo>
                <a:cubicBezTo>
                  <a:pt x="19904" y="14670"/>
                  <a:pt x="21600" y="12567"/>
                  <a:pt x="21600" y="10020"/>
                </a:cubicBezTo>
                <a:cubicBezTo>
                  <a:pt x="21567" y="7049"/>
                  <a:pt x="19340" y="4878"/>
                  <a:pt x="16264" y="4878"/>
                </a:cubicBezTo>
                <a:lnTo>
                  <a:pt x="15922" y="4878"/>
                </a:lnTo>
                <a:cubicBezTo>
                  <a:pt x="15794" y="4355"/>
                  <a:pt x="15612" y="3765"/>
                  <a:pt x="15294" y="3144"/>
                </a:cubicBezTo>
                <a:cubicBezTo>
                  <a:pt x="14249" y="1120"/>
                  <a:pt x="12358" y="0"/>
                  <a:pt x="10044" y="0"/>
                </a:cubicBezTo>
                <a:close/>
                <a:moveTo>
                  <a:pt x="8161" y="10372"/>
                </a:moveTo>
                <a:cubicBezTo>
                  <a:pt x="7558" y="10211"/>
                  <a:pt x="6950" y="10575"/>
                  <a:pt x="6791" y="11195"/>
                </a:cubicBezTo>
                <a:lnTo>
                  <a:pt x="6420" y="12635"/>
                </a:lnTo>
                <a:cubicBezTo>
                  <a:pt x="6293" y="13256"/>
                  <a:pt x="6647" y="13881"/>
                  <a:pt x="7219" y="14045"/>
                </a:cubicBezTo>
                <a:cubicBezTo>
                  <a:pt x="7314" y="14078"/>
                  <a:pt x="7410" y="14074"/>
                  <a:pt x="7504" y="14074"/>
                </a:cubicBezTo>
                <a:cubicBezTo>
                  <a:pt x="7981" y="14074"/>
                  <a:pt x="8462" y="13745"/>
                  <a:pt x="8589" y="13222"/>
                </a:cubicBezTo>
                <a:lnTo>
                  <a:pt x="8960" y="11782"/>
                </a:lnTo>
                <a:cubicBezTo>
                  <a:pt x="9118" y="11164"/>
                  <a:pt x="8763" y="10537"/>
                  <a:pt x="8161" y="10372"/>
                </a:cubicBezTo>
                <a:close/>
                <a:moveTo>
                  <a:pt x="15465" y="10372"/>
                </a:moveTo>
                <a:cubicBezTo>
                  <a:pt x="14862" y="10208"/>
                  <a:pt x="14284" y="10574"/>
                  <a:pt x="14124" y="11195"/>
                </a:cubicBezTo>
                <a:lnTo>
                  <a:pt x="13725" y="12635"/>
                </a:lnTo>
                <a:cubicBezTo>
                  <a:pt x="13566" y="13254"/>
                  <a:pt x="13921" y="13881"/>
                  <a:pt x="14524" y="14045"/>
                </a:cubicBezTo>
                <a:cubicBezTo>
                  <a:pt x="14617" y="14076"/>
                  <a:pt x="14714" y="14074"/>
                  <a:pt x="14809" y="14074"/>
                </a:cubicBezTo>
                <a:cubicBezTo>
                  <a:pt x="15283" y="14074"/>
                  <a:pt x="15766" y="13743"/>
                  <a:pt x="15893" y="13222"/>
                </a:cubicBezTo>
                <a:lnTo>
                  <a:pt x="16264" y="11782"/>
                </a:lnTo>
                <a:cubicBezTo>
                  <a:pt x="16424" y="11163"/>
                  <a:pt x="16067" y="10535"/>
                  <a:pt x="15465" y="10372"/>
                </a:cubicBezTo>
                <a:close/>
                <a:moveTo>
                  <a:pt x="10900" y="12253"/>
                </a:moveTo>
                <a:cubicBezTo>
                  <a:pt x="10298" y="12090"/>
                  <a:pt x="9718" y="12456"/>
                  <a:pt x="9559" y="13075"/>
                </a:cubicBezTo>
                <a:lnTo>
                  <a:pt x="9159" y="14515"/>
                </a:lnTo>
                <a:cubicBezTo>
                  <a:pt x="9000" y="15135"/>
                  <a:pt x="9355" y="15761"/>
                  <a:pt x="9958" y="15925"/>
                </a:cubicBezTo>
                <a:cubicBezTo>
                  <a:pt x="10052" y="15959"/>
                  <a:pt x="10147" y="15955"/>
                  <a:pt x="10244" y="15955"/>
                </a:cubicBezTo>
                <a:cubicBezTo>
                  <a:pt x="10719" y="15955"/>
                  <a:pt x="11202" y="15625"/>
                  <a:pt x="11328" y="15103"/>
                </a:cubicBezTo>
                <a:lnTo>
                  <a:pt x="11699" y="13663"/>
                </a:lnTo>
                <a:cubicBezTo>
                  <a:pt x="11856" y="13044"/>
                  <a:pt x="11471" y="12416"/>
                  <a:pt x="10900" y="12253"/>
                </a:cubicBezTo>
                <a:close/>
                <a:moveTo>
                  <a:pt x="6334" y="15073"/>
                </a:moveTo>
                <a:cubicBezTo>
                  <a:pt x="5733" y="14910"/>
                  <a:pt x="5150" y="15274"/>
                  <a:pt x="4993" y="15896"/>
                </a:cubicBezTo>
                <a:lnTo>
                  <a:pt x="4594" y="17336"/>
                </a:lnTo>
                <a:cubicBezTo>
                  <a:pt x="4437" y="17957"/>
                  <a:pt x="4791" y="18584"/>
                  <a:pt x="5393" y="18746"/>
                </a:cubicBezTo>
                <a:cubicBezTo>
                  <a:pt x="5489" y="18780"/>
                  <a:pt x="5581" y="18776"/>
                  <a:pt x="5678" y="18776"/>
                </a:cubicBezTo>
                <a:cubicBezTo>
                  <a:pt x="6153" y="18776"/>
                  <a:pt x="6635" y="18446"/>
                  <a:pt x="6762" y="17923"/>
                </a:cubicBezTo>
                <a:lnTo>
                  <a:pt x="7133" y="16484"/>
                </a:lnTo>
                <a:cubicBezTo>
                  <a:pt x="7260" y="15897"/>
                  <a:pt x="6905" y="15236"/>
                  <a:pt x="6334" y="15073"/>
                </a:cubicBezTo>
                <a:close/>
                <a:moveTo>
                  <a:pt x="13639" y="15073"/>
                </a:moveTo>
                <a:cubicBezTo>
                  <a:pt x="13037" y="14910"/>
                  <a:pt x="12457" y="15274"/>
                  <a:pt x="12298" y="15896"/>
                </a:cubicBezTo>
                <a:lnTo>
                  <a:pt x="11899" y="17336"/>
                </a:lnTo>
                <a:cubicBezTo>
                  <a:pt x="11739" y="17957"/>
                  <a:pt x="12094" y="18584"/>
                  <a:pt x="12697" y="18746"/>
                </a:cubicBezTo>
                <a:cubicBezTo>
                  <a:pt x="12792" y="18780"/>
                  <a:pt x="12886" y="18776"/>
                  <a:pt x="12983" y="18776"/>
                </a:cubicBezTo>
                <a:cubicBezTo>
                  <a:pt x="13458" y="18776"/>
                  <a:pt x="13940" y="18446"/>
                  <a:pt x="14067" y="17923"/>
                </a:cubicBezTo>
                <a:lnTo>
                  <a:pt x="14438" y="16484"/>
                </a:lnTo>
                <a:cubicBezTo>
                  <a:pt x="14596" y="15897"/>
                  <a:pt x="14242" y="15236"/>
                  <a:pt x="13639" y="15073"/>
                </a:cubicBezTo>
                <a:close/>
                <a:moveTo>
                  <a:pt x="9074" y="17894"/>
                </a:moveTo>
                <a:cubicBezTo>
                  <a:pt x="8471" y="17732"/>
                  <a:pt x="7892" y="18097"/>
                  <a:pt x="7733" y="18717"/>
                </a:cubicBezTo>
                <a:lnTo>
                  <a:pt x="7333" y="20157"/>
                </a:lnTo>
                <a:cubicBezTo>
                  <a:pt x="7175" y="20777"/>
                  <a:pt x="7529" y="21403"/>
                  <a:pt x="8132" y="21567"/>
                </a:cubicBezTo>
                <a:cubicBezTo>
                  <a:pt x="8228" y="21600"/>
                  <a:pt x="8321" y="21596"/>
                  <a:pt x="8417" y="21596"/>
                </a:cubicBezTo>
                <a:cubicBezTo>
                  <a:pt x="8893" y="21596"/>
                  <a:pt x="9375" y="21266"/>
                  <a:pt x="9502" y="20744"/>
                </a:cubicBezTo>
                <a:lnTo>
                  <a:pt x="9873" y="19304"/>
                </a:lnTo>
                <a:cubicBezTo>
                  <a:pt x="10030" y="18683"/>
                  <a:pt x="9676" y="18058"/>
                  <a:pt x="9074" y="1789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6" name="Shape 23235"/>
          <p:cNvSpPr/>
          <p:nvPr/>
        </p:nvSpPr>
        <p:spPr>
          <a:xfrm>
            <a:off x="8551961" y="2522060"/>
            <a:ext cx="421710" cy="55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4" y="0"/>
                </a:moveTo>
                <a:cubicBezTo>
                  <a:pt x="1068" y="0"/>
                  <a:pt x="0" y="806"/>
                  <a:pt x="0" y="1807"/>
                </a:cubicBezTo>
                <a:lnTo>
                  <a:pt x="0" y="18555"/>
                </a:lnTo>
                <a:cubicBezTo>
                  <a:pt x="0" y="19374"/>
                  <a:pt x="733" y="20056"/>
                  <a:pt x="1722" y="20280"/>
                </a:cubicBezTo>
                <a:lnTo>
                  <a:pt x="1722" y="15023"/>
                </a:lnTo>
                <a:cubicBezTo>
                  <a:pt x="1722" y="14676"/>
                  <a:pt x="1858" y="14357"/>
                  <a:pt x="2098" y="14089"/>
                </a:cubicBezTo>
                <a:lnTo>
                  <a:pt x="2098" y="1949"/>
                </a:lnTo>
                <a:cubicBezTo>
                  <a:pt x="2098" y="1731"/>
                  <a:pt x="2347" y="1543"/>
                  <a:pt x="2636" y="1543"/>
                </a:cubicBezTo>
                <a:lnTo>
                  <a:pt x="18964" y="1543"/>
                </a:lnTo>
                <a:cubicBezTo>
                  <a:pt x="19253" y="1543"/>
                  <a:pt x="19502" y="1731"/>
                  <a:pt x="19502" y="1949"/>
                </a:cubicBezTo>
                <a:lnTo>
                  <a:pt x="19502" y="16647"/>
                </a:lnTo>
                <a:cubicBezTo>
                  <a:pt x="19502" y="16865"/>
                  <a:pt x="19253" y="17032"/>
                  <a:pt x="18964" y="17032"/>
                </a:cubicBezTo>
                <a:lnTo>
                  <a:pt x="15198" y="17032"/>
                </a:lnTo>
                <a:lnTo>
                  <a:pt x="12266" y="20382"/>
                </a:lnTo>
                <a:lnTo>
                  <a:pt x="19206" y="20382"/>
                </a:lnTo>
                <a:cubicBezTo>
                  <a:pt x="20531" y="20382"/>
                  <a:pt x="21600" y="19556"/>
                  <a:pt x="21600" y="18555"/>
                </a:cubicBezTo>
                <a:lnTo>
                  <a:pt x="21600" y="1807"/>
                </a:lnTo>
                <a:cubicBezTo>
                  <a:pt x="21600" y="806"/>
                  <a:pt x="20531" y="0"/>
                  <a:pt x="19206" y="0"/>
                </a:cubicBezTo>
                <a:lnTo>
                  <a:pt x="2394" y="0"/>
                </a:lnTo>
                <a:close/>
                <a:moveTo>
                  <a:pt x="11109" y="4547"/>
                </a:moveTo>
                <a:cubicBezTo>
                  <a:pt x="9367" y="4547"/>
                  <a:pt x="7621" y="5049"/>
                  <a:pt x="6294" y="6050"/>
                </a:cubicBezTo>
                <a:cubicBezTo>
                  <a:pt x="5010" y="7019"/>
                  <a:pt x="4304" y="8312"/>
                  <a:pt x="4304" y="9683"/>
                </a:cubicBezTo>
                <a:cubicBezTo>
                  <a:pt x="4304" y="10657"/>
                  <a:pt x="4656" y="11577"/>
                  <a:pt x="5326" y="12383"/>
                </a:cubicBezTo>
                <a:cubicBezTo>
                  <a:pt x="5535" y="12334"/>
                  <a:pt x="5767" y="12302"/>
                  <a:pt x="5999" y="12302"/>
                </a:cubicBezTo>
                <a:cubicBezTo>
                  <a:pt x="6248" y="12302"/>
                  <a:pt x="6499" y="12346"/>
                  <a:pt x="6725" y="12404"/>
                </a:cubicBezTo>
                <a:cubicBezTo>
                  <a:pt x="6789" y="12333"/>
                  <a:pt x="6862" y="12263"/>
                  <a:pt x="6940" y="12201"/>
                </a:cubicBezTo>
                <a:cubicBezTo>
                  <a:pt x="6173" y="11483"/>
                  <a:pt x="5730" y="10618"/>
                  <a:pt x="5730" y="9683"/>
                </a:cubicBezTo>
                <a:cubicBezTo>
                  <a:pt x="5730" y="8600"/>
                  <a:pt x="6301" y="7587"/>
                  <a:pt x="7317" y="6821"/>
                </a:cubicBezTo>
                <a:cubicBezTo>
                  <a:pt x="9411" y="5242"/>
                  <a:pt x="12808" y="5242"/>
                  <a:pt x="14902" y="6821"/>
                </a:cubicBezTo>
                <a:cubicBezTo>
                  <a:pt x="15917" y="7587"/>
                  <a:pt x="16489" y="8600"/>
                  <a:pt x="16489" y="9683"/>
                </a:cubicBezTo>
                <a:cubicBezTo>
                  <a:pt x="16489" y="10766"/>
                  <a:pt x="15917" y="11780"/>
                  <a:pt x="14902" y="12546"/>
                </a:cubicBezTo>
                <a:cubicBezTo>
                  <a:pt x="14669" y="12722"/>
                  <a:pt x="14637" y="12989"/>
                  <a:pt x="14795" y="13195"/>
                </a:cubicBezTo>
                <a:cubicBezTo>
                  <a:pt x="14872" y="13190"/>
                  <a:pt x="14958" y="13175"/>
                  <a:pt x="15037" y="13175"/>
                </a:cubicBezTo>
                <a:cubicBezTo>
                  <a:pt x="15339" y="13175"/>
                  <a:pt x="15623" y="13229"/>
                  <a:pt x="15897" y="13317"/>
                </a:cubicBezTo>
                <a:cubicBezTo>
                  <a:pt x="15904" y="13313"/>
                  <a:pt x="15918" y="13322"/>
                  <a:pt x="15924" y="13317"/>
                </a:cubicBezTo>
                <a:cubicBezTo>
                  <a:pt x="17210" y="12347"/>
                  <a:pt x="17915" y="11055"/>
                  <a:pt x="17915" y="9683"/>
                </a:cubicBezTo>
                <a:cubicBezTo>
                  <a:pt x="17915" y="8312"/>
                  <a:pt x="17210" y="7019"/>
                  <a:pt x="15924" y="6050"/>
                </a:cubicBezTo>
                <a:cubicBezTo>
                  <a:pt x="14598" y="5049"/>
                  <a:pt x="12851" y="4547"/>
                  <a:pt x="11109" y="4547"/>
                </a:cubicBezTo>
                <a:close/>
                <a:moveTo>
                  <a:pt x="10813" y="6496"/>
                </a:moveTo>
                <a:cubicBezTo>
                  <a:pt x="9766" y="6496"/>
                  <a:pt x="8783" y="6811"/>
                  <a:pt x="8043" y="7369"/>
                </a:cubicBezTo>
                <a:cubicBezTo>
                  <a:pt x="7303" y="7928"/>
                  <a:pt x="6886" y="8669"/>
                  <a:pt x="6886" y="9460"/>
                </a:cubicBezTo>
                <a:cubicBezTo>
                  <a:pt x="6886" y="10217"/>
                  <a:pt x="7280" y="10920"/>
                  <a:pt x="7962" y="11470"/>
                </a:cubicBezTo>
                <a:cubicBezTo>
                  <a:pt x="8064" y="11459"/>
                  <a:pt x="8154" y="11450"/>
                  <a:pt x="8258" y="11450"/>
                </a:cubicBezTo>
                <a:cubicBezTo>
                  <a:pt x="8344" y="11450"/>
                  <a:pt x="8416" y="11442"/>
                  <a:pt x="8500" y="11450"/>
                </a:cubicBezTo>
                <a:lnTo>
                  <a:pt x="8500" y="10171"/>
                </a:lnTo>
                <a:cubicBezTo>
                  <a:pt x="8374" y="9944"/>
                  <a:pt x="8312" y="9713"/>
                  <a:pt x="8312" y="9460"/>
                </a:cubicBezTo>
                <a:cubicBezTo>
                  <a:pt x="8312" y="8959"/>
                  <a:pt x="8568" y="8475"/>
                  <a:pt x="9038" y="8120"/>
                </a:cubicBezTo>
                <a:cubicBezTo>
                  <a:pt x="9977" y="7412"/>
                  <a:pt x="11622" y="7412"/>
                  <a:pt x="12562" y="8120"/>
                </a:cubicBezTo>
                <a:cubicBezTo>
                  <a:pt x="13031" y="8475"/>
                  <a:pt x="13288" y="8959"/>
                  <a:pt x="13288" y="9460"/>
                </a:cubicBezTo>
                <a:cubicBezTo>
                  <a:pt x="13288" y="9778"/>
                  <a:pt x="13188" y="10082"/>
                  <a:pt x="12992" y="10353"/>
                </a:cubicBezTo>
                <a:cubicBezTo>
                  <a:pt x="12992" y="10353"/>
                  <a:pt x="12992" y="11693"/>
                  <a:pt x="12992" y="11693"/>
                </a:cubicBezTo>
                <a:cubicBezTo>
                  <a:pt x="13022" y="11695"/>
                  <a:pt x="13044" y="11693"/>
                  <a:pt x="13073" y="11693"/>
                </a:cubicBezTo>
                <a:cubicBezTo>
                  <a:pt x="13255" y="11693"/>
                  <a:pt x="13444" y="11657"/>
                  <a:pt x="13584" y="11551"/>
                </a:cubicBezTo>
                <a:cubicBezTo>
                  <a:pt x="14325" y="10993"/>
                  <a:pt x="14714" y="10250"/>
                  <a:pt x="14714" y="9460"/>
                </a:cubicBezTo>
                <a:cubicBezTo>
                  <a:pt x="14714" y="8669"/>
                  <a:pt x="14325" y="7928"/>
                  <a:pt x="13584" y="7369"/>
                </a:cubicBezTo>
                <a:cubicBezTo>
                  <a:pt x="12844" y="6811"/>
                  <a:pt x="11860" y="6496"/>
                  <a:pt x="10813" y="6496"/>
                </a:cubicBezTo>
                <a:close/>
                <a:moveTo>
                  <a:pt x="11486" y="8445"/>
                </a:moveTo>
                <a:cubicBezTo>
                  <a:pt x="10779" y="8445"/>
                  <a:pt x="10195" y="8887"/>
                  <a:pt x="10195" y="9420"/>
                </a:cubicBezTo>
                <a:lnTo>
                  <a:pt x="10195" y="12911"/>
                </a:lnTo>
                <a:cubicBezTo>
                  <a:pt x="10026" y="12528"/>
                  <a:pt x="9550" y="12241"/>
                  <a:pt x="8984" y="12241"/>
                </a:cubicBezTo>
                <a:cubicBezTo>
                  <a:pt x="8277" y="12241"/>
                  <a:pt x="7720" y="12682"/>
                  <a:pt x="7720" y="13216"/>
                </a:cubicBezTo>
                <a:lnTo>
                  <a:pt x="7720" y="13865"/>
                </a:lnTo>
                <a:cubicBezTo>
                  <a:pt x="7720" y="13331"/>
                  <a:pt x="7135" y="12891"/>
                  <a:pt x="6429" y="12891"/>
                </a:cubicBezTo>
                <a:cubicBezTo>
                  <a:pt x="5722" y="12891"/>
                  <a:pt x="5138" y="13331"/>
                  <a:pt x="5138" y="13865"/>
                </a:cubicBezTo>
                <a:lnTo>
                  <a:pt x="5138" y="14231"/>
                </a:lnTo>
                <a:cubicBezTo>
                  <a:pt x="5004" y="14194"/>
                  <a:pt x="4886" y="14190"/>
                  <a:pt x="4734" y="14190"/>
                </a:cubicBezTo>
                <a:cubicBezTo>
                  <a:pt x="4029" y="14190"/>
                  <a:pt x="3443" y="14611"/>
                  <a:pt x="3443" y="15144"/>
                </a:cubicBezTo>
                <a:lnTo>
                  <a:pt x="3443" y="21214"/>
                </a:lnTo>
                <a:cubicBezTo>
                  <a:pt x="3443" y="21425"/>
                  <a:pt x="3673" y="21600"/>
                  <a:pt x="3954" y="21600"/>
                </a:cubicBezTo>
                <a:lnTo>
                  <a:pt x="10652" y="21600"/>
                </a:lnTo>
                <a:cubicBezTo>
                  <a:pt x="10821" y="21600"/>
                  <a:pt x="10962" y="21523"/>
                  <a:pt x="11056" y="21417"/>
                </a:cubicBezTo>
                <a:lnTo>
                  <a:pt x="16516" y="15246"/>
                </a:lnTo>
                <a:cubicBezTo>
                  <a:pt x="16909" y="14802"/>
                  <a:pt x="16755" y="14202"/>
                  <a:pt x="16166" y="13906"/>
                </a:cubicBezTo>
                <a:cubicBezTo>
                  <a:pt x="15948" y="13797"/>
                  <a:pt x="15711" y="13764"/>
                  <a:pt x="15467" y="13764"/>
                </a:cubicBezTo>
                <a:cubicBezTo>
                  <a:pt x="15054" y="13764"/>
                  <a:pt x="14639" y="13911"/>
                  <a:pt x="14391" y="14190"/>
                </a:cubicBezTo>
                <a:lnTo>
                  <a:pt x="12965" y="15794"/>
                </a:lnTo>
                <a:cubicBezTo>
                  <a:pt x="12944" y="15818"/>
                  <a:pt x="12895" y="15835"/>
                  <a:pt x="12858" y="15835"/>
                </a:cubicBezTo>
                <a:cubicBezTo>
                  <a:pt x="12847" y="15835"/>
                  <a:pt x="12843" y="15836"/>
                  <a:pt x="12831" y="15835"/>
                </a:cubicBezTo>
                <a:cubicBezTo>
                  <a:pt x="12783" y="15823"/>
                  <a:pt x="12750" y="15790"/>
                  <a:pt x="12750" y="15753"/>
                </a:cubicBezTo>
                <a:lnTo>
                  <a:pt x="12750" y="9420"/>
                </a:lnTo>
                <a:cubicBezTo>
                  <a:pt x="12750" y="8887"/>
                  <a:pt x="12192" y="8445"/>
                  <a:pt x="11486" y="84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7" name="Shape 23253"/>
          <p:cNvSpPr/>
          <p:nvPr/>
        </p:nvSpPr>
        <p:spPr>
          <a:xfrm>
            <a:off x="7259359" y="2511367"/>
            <a:ext cx="342712" cy="51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60" y="0"/>
                </a:moveTo>
                <a:cubicBezTo>
                  <a:pt x="8097" y="0"/>
                  <a:pt x="5284" y="1858"/>
                  <a:pt x="5284" y="4150"/>
                </a:cubicBezTo>
                <a:lnTo>
                  <a:pt x="5284" y="12798"/>
                </a:lnTo>
                <a:cubicBezTo>
                  <a:pt x="5284" y="15087"/>
                  <a:pt x="8097" y="16948"/>
                  <a:pt x="11560" y="16948"/>
                </a:cubicBezTo>
                <a:cubicBezTo>
                  <a:pt x="15025" y="16948"/>
                  <a:pt x="17835" y="15087"/>
                  <a:pt x="17835" y="12798"/>
                </a:cubicBezTo>
                <a:lnTo>
                  <a:pt x="17835" y="4150"/>
                </a:lnTo>
                <a:cubicBezTo>
                  <a:pt x="17835" y="1858"/>
                  <a:pt x="15025" y="0"/>
                  <a:pt x="11560" y="0"/>
                </a:cubicBezTo>
                <a:close/>
                <a:moveTo>
                  <a:pt x="11560" y="1332"/>
                </a:moveTo>
                <a:cubicBezTo>
                  <a:pt x="13916" y="1332"/>
                  <a:pt x="15853" y="2592"/>
                  <a:pt x="15853" y="4150"/>
                </a:cubicBezTo>
                <a:lnTo>
                  <a:pt x="15853" y="12798"/>
                </a:lnTo>
                <a:cubicBezTo>
                  <a:pt x="15853" y="14354"/>
                  <a:pt x="13916" y="15616"/>
                  <a:pt x="11560" y="15616"/>
                </a:cubicBezTo>
                <a:cubicBezTo>
                  <a:pt x="9203" y="15616"/>
                  <a:pt x="7299" y="14354"/>
                  <a:pt x="7299" y="12798"/>
                </a:cubicBezTo>
                <a:lnTo>
                  <a:pt x="7299" y="4150"/>
                </a:lnTo>
                <a:cubicBezTo>
                  <a:pt x="7299" y="2592"/>
                  <a:pt x="9203" y="1332"/>
                  <a:pt x="11560" y="1332"/>
                </a:cubicBezTo>
                <a:close/>
                <a:moveTo>
                  <a:pt x="10899" y="2097"/>
                </a:moveTo>
                <a:cubicBezTo>
                  <a:pt x="9328" y="2097"/>
                  <a:pt x="8455" y="2689"/>
                  <a:pt x="8455" y="3582"/>
                </a:cubicBezTo>
                <a:lnTo>
                  <a:pt x="8455" y="6421"/>
                </a:lnTo>
                <a:cubicBezTo>
                  <a:pt x="8455" y="6605"/>
                  <a:pt x="8673" y="6749"/>
                  <a:pt x="8950" y="6749"/>
                </a:cubicBezTo>
                <a:cubicBezTo>
                  <a:pt x="9229" y="6749"/>
                  <a:pt x="9446" y="6605"/>
                  <a:pt x="9446" y="6421"/>
                </a:cubicBezTo>
                <a:lnTo>
                  <a:pt x="9446" y="3582"/>
                </a:lnTo>
                <a:cubicBezTo>
                  <a:pt x="9446" y="2815"/>
                  <a:pt x="10518" y="2752"/>
                  <a:pt x="10899" y="2752"/>
                </a:cubicBezTo>
                <a:lnTo>
                  <a:pt x="11295" y="2752"/>
                </a:lnTo>
                <a:cubicBezTo>
                  <a:pt x="11572" y="2752"/>
                  <a:pt x="11791" y="2610"/>
                  <a:pt x="11791" y="2424"/>
                </a:cubicBezTo>
                <a:cubicBezTo>
                  <a:pt x="11791" y="2241"/>
                  <a:pt x="11572" y="2097"/>
                  <a:pt x="11295" y="2097"/>
                </a:cubicBezTo>
                <a:lnTo>
                  <a:pt x="10899" y="2097"/>
                </a:lnTo>
                <a:close/>
                <a:moveTo>
                  <a:pt x="8950" y="6989"/>
                </a:moveTo>
                <a:cubicBezTo>
                  <a:pt x="8673" y="6989"/>
                  <a:pt x="8455" y="7133"/>
                  <a:pt x="8455" y="7316"/>
                </a:cubicBezTo>
                <a:lnTo>
                  <a:pt x="8455" y="7644"/>
                </a:lnTo>
                <a:cubicBezTo>
                  <a:pt x="8455" y="7827"/>
                  <a:pt x="8673" y="7994"/>
                  <a:pt x="8950" y="7994"/>
                </a:cubicBezTo>
                <a:cubicBezTo>
                  <a:pt x="9229" y="7993"/>
                  <a:pt x="9446" y="7827"/>
                  <a:pt x="9446" y="7644"/>
                </a:cubicBezTo>
                <a:lnTo>
                  <a:pt x="9446" y="7316"/>
                </a:lnTo>
                <a:cubicBezTo>
                  <a:pt x="9446" y="7133"/>
                  <a:pt x="9229" y="6989"/>
                  <a:pt x="8950" y="6989"/>
                </a:cubicBezTo>
                <a:close/>
                <a:moveTo>
                  <a:pt x="1024" y="11182"/>
                </a:moveTo>
                <a:cubicBezTo>
                  <a:pt x="469" y="11182"/>
                  <a:pt x="0" y="11490"/>
                  <a:pt x="0" y="11859"/>
                </a:cubicBezTo>
                <a:lnTo>
                  <a:pt x="0" y="12231"/>
                </a:lnTo>
                <a:cubicBezTo>
                  <a:pt x="0" y="15876"/>
                  <a:pt x="4190" y="18890"/>
                  <a:pt x="9512" y="19329"/>
                </a:cubicBezTo>
                <a:lnTo>
                  <a:pt x="9512" y="20268"/>
                </a:lnTo>
                <a:lnTo>
                  <a:pt x="7332" y="20268"/>
                </a:lnTo>
                <a:cubicBezTo>
                  <a:pt x="6777" y="20268"/>
                  <a:pt x="6341" y="20556"/>
                  <a:pt x="6341" y="20923"/>
                </a:cubicBezTo>
                <a:cubicBezTo>
                  <a:pt x="6341" y="21290"/>
                  <a:pt x="6777" y="21600"/>
                  <a:pt x="7332" y="21600"/>
                </a:cubicBezTo>
                <a:lnTo>
                  <a:pt x="15886" y="21600"/>
                </a:lnTo>
                <a:cubicBezTo>
                  <a:pt x="16441" y="21600"/>
                  <a:pt x="16910" y="21290"/>
                  <a:pt x="16910" y="20923"/>
                </a:cubicBezTo>
                <a:cubicBezTo>
                  <a:pt x="16910" y="20556"/>
                  <a:pt x="16441" y="20268"/>
                  <a:pt x="15886" y="20268"/>
                </a:cubicBezTo>
                <a:lnTo>
                  <a:pt x="11527" y="20268"/>
                </a:lnTo>
                <a:lnTo>
                  <a:pt x="11527" y="19416"/>
                </a:lnTo>
                <a:cubicBezTo>
                  <a:pt x="17049" y="19171"/>
                  <a:pt x="21600" y="16074"/>
                  <a:pt x="21600" y="12231"/>
                </a:cubicBezTo>
                <a:lnTo>
                  <a:pt x="21600" y="11859"/>
                </a:lnTo>
                <a:cubicBezTo>
                  <a:pt x="21600" y="11490"/>
                  <a:pt x="21165" y="11182"/>
                  <a:pt x="20609" y="11182"/>
                </a:cubicBezTo>
                <a:cubicBezTo>
                  <a:pt x="20054" y="11182"/>
                  <a:pt x="19618" y="11490"/>
                  <a:pt x="19618" y="11859"/>
                </a:cubicBezTo>
                <a:lnTo>
                  <a:pt x="19618" y="12231"/>
                </a:lnTo>
                <a:cubicBezTo>
                  <a:pt x="19618" y="15444"/>
                  <a:pt x="15507" y="18171"/>
                  <a:pt x="10866" y="18171"/>
                </a:cubicBezTo>
                <a:lnTo>
                  <a:pt x="10734" y="18171"/>
                </a:lnTo>
                <a:cubicBezTo>
                  <a:pt x="5981" y="18171"/>
                  <a:pt x="2015" y="15389"/>
                  <a:pt x="2015" y="12231"/>
                </a:cubicBezTo>
                <a:lnTo>
                  <a:pt x="2015" y="11859"/>
                </a:lnTo>
                <a:cubicBezTo>
                  <a:pt x="2015" y="11490"/>
                  <a:pt x="1577" y="11182"/>
                  <a:pt x="1024" y="111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9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9" name="等腰三角形 28"/>
          <p:cNvSpPr/>
          <p:nvPr/>
        </p:nvSpPr>
        <p:spPr>
          <a:xfrm rot="5400000">
            <a:off x="870940" y="3842260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19" descr="北风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378" y="6099497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文本编辑器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4" y="1597561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2229396"/>
            <a:ext cx="5686413" cy="738664"/>
            <a:chOff x="999449" y="2152643"/>
            <a:chExt cx="5686413" cy="7386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下载地址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dirty="0"/>
                <a:t>http://www.jetbrains.com/pycharm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8958DAB-99DF-478E-88FD-18F7DA24DFBE}"/>
              </a:ext>
            </a:extLst>
          </p:cNvPr>
          <p:cNvGrpSpPr/>
          <p:nvPr/>
        </p:nvGrpSpPr>
        <p:grpSpPr>
          <a:xfrm>
            <a:off x="1192687" y="3126854"/>
            <a:ext cx="5686413" cy="2677656"/>
            <a:chOff x="999449" y="2152643"/>
            <a:chExt cx="5686413" cy="267765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84602B4-2E89-4197-8382-9E82963922D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文本框 6">
              <a:extLst>
                <a:ext uri="{FF2B5EF4-FFF2-40B4-BE49-F238E27FC236}">
                  <a16:creationId xmlns:a16="http://schemas.microsoft.com/office/drawing/2014/main" id="{895CE95D-BD5C-4BEC-B038-CBDCD8C657AE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注册码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b="1" dirty="0" smtClean="0"/>
                <a:t>server</a:t>
              </a:r>
              <a:r>
                <a:rPr lang="zh-CN" altLang="en-US" b="1" dirty="0"/>
                <a:t>选项里边输入 </a:t>
              </a:r>
              <a:r>
                <a:rPr lang="en-US" altLang="zh-CN" dirty="0">
                  <a:hlinkClick r:id="rId3"/>
                </a:rPr>
                <a:t>http://elporfirio.com:1017/</a:t>
              </a:r>
              <a:r>
                <a:rPr lang="zh-CN" altLang="en-US" b="1" dirty="0"/>
                <a:t>就可以了。</a:t>
              </a:r>
              <a:r>
                <a:rPr lang="zh-CN" altLang="en-US" dirty="0"/>
                <a:t> </a:t>
              </a:r>
              <a:r>
                <a:rPr lang="zh-CN" altLang="en-US" sz="1400" dirty="0"/>
                <a:t/>
              </a:r>
              <a:br>
                <a:rPr lang="zh-CN" altLang="en-US" sz="1400" dirty="0"/>
              </a:br>
              <a:r>
                <a:rPr lang="zh-CN" altLang="en-US" dirty="0"/>
                <a:t>或者</a:t>
              </a:r>
              <a:r>
                <a:rPr lang="zh-CN" altLang="en-US" dirty="0" smtClean="0"/>
                <a:t>：</a:t>
              </a:r>
              <a:r>
                <a:rPr lang="zh-CN" altLang="en-US" dirty="0"/>
                <a:t> </a:t>
              </a:r>
              <a:br>
                <a:rPr lang="zh-CN" altLang="en-US" dirty="0"/>
              </a:br>
              <a:r>
                <a:rPr lang="en-US" altLang="zh-CN" b="1" dirty="0" smtClean="0"/>
                <a:t>server</a:t>
              </a:r>
              <a:r>
                <a:rPr lang="zh-CN" altLang="en-US" b="1" dirty="0"/>
                <a:t>选项里边输入 </a:t>
              </a:r>
              <a:r>
                <a:rPr lang="en-US" altLang="zh-CN" dirty="0">
                  <a:hlinkClick r:id="rId4"/>
                </a:rPr>
                <a:t>http://idea.imsxm.com</a:t>
              </a:r>
              <a:r>
                <a:rPr lang="en-US" altLang="zh-CN" dirty="0" smtClean="0">
                  <a:hlinkClick r:id="rId4"/>
                </a:rPr>
                <a:t>/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汉化技巧（复制粘贴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resources_cn.jar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放在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PyCharm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lib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文件里）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044" y="1532671"/>
            <a:ext cx="5601715" cy="3029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73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文本编辑器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4" y="1898430"/>
            <a:ext cx="5601715" cy="3029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" y="1223181"/>
            <a:ext cx="5972381" cy="47124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215" y="1740534"/>
            <a:ext cx="6367264" cy="49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文本编辑器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0" y="2219397"/>
            <a:ext cx="6238070" cy="2220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29" y="1356727"/>
            <a:ext cx="4676775" cy="3695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95" y="2528385"/>
            <a:ext cx="5981446" cy="37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71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文本编辑器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4" y="1444870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简单得使用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92687" y="2051129"/>
            <a:ext cx="5686413" cy="3323987"/>
            <a:chOff x="999449" y="2152643"/>
            <a:chExt cx="5686413" cy="332398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3239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主题设置与字体设置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2.</a:t>
              </a:r>
              <a:r>
                <a:rPr lang="zh-CN" altLang="en-US" dirty="0" smtClean="0"/>
                <a:t> </a:t>
              </a:r>
              <a:r>
                <a:rPr lang="en-US" altLang="zh-CN" sz="1400" dirty="0" err="1">
                  <a:latin typeface="+mn-ea"/>
                </a:rPr>
                <a:t>PyChram</a:t>
              </a:r>
              <a:r>
                <a:rPr lang="zh-CN" altLang="en-US" sz="1400" dirty="0">
                  <a:latin typeface="+mn-ea"/>
                </a:rPr>
                <a:t>字符集编码设置为</a:t>
              </a:r>
              <a:r>
                <a:rPr lang="en-US" altLang="zh-CN" sz="1400" dirty="0" smtClean="0">
                  <a:latin typeface="+mn-ea"/>
                </a:rPr>
                <a:t>UTF-8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latin typeface="+mn-ea"/>
                </a:rPr>
                <a:t>3.</a:t>
              </a:r>
              <a:r>
                <a:rPr lang="zh-CN" altLang="en-US" sz="1400" dirty="0">
                  <a:latin typeface="+mn-ea"/>
                </a:rPr>
                <a:t>修改文件</a:t>
              </a:r>
              <a:r>
                <a:rPr lang="zh-CN" altLang="en-US" sz="1400" dirty="0" smtClean="0">
                  <a:latin typeface="+mn-ea"/>
                </a:rPr>
                <a:t>模板</a:t>
              </a:r>
              <a:r>
                <a:rPr lang="zh-CN" altLang="en-US" sz="1400" dirty="0">
                  <a:latin typeface="+mn-ea"/>
                </a:rPr>
                <a:t>：</a:t>
              </a:r>
              <a:r>
                <a:rPr lang="en-US" altLang="zh-CN" sz="1400" dirty="0" smtClean="0">
                  <a:latin typeface="+mn-ea"/>
                </a:rPr>
                <a:t>#_*_coding:utf-8_*_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4.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已有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文件重命名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5.Python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模块安装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6.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在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PyCharm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中直接浏览目录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 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右击文件 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-&gt; show in explorer</a:t>
              </a:r>
            </a:p>
            <a:p>
              <a:pPr>
                <a:spcBef>
                  <a:spcPts val="1200"/>
                </a:spcBef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7.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版本切换：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Prgject:python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-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&gt;project interpreter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55" name="椭圆 54">
            <a:extLst>
              <a:ext uri="{FF2B5EF4-FFF2-40B4-BE49-F238E27FC236}">
                <a16:creationId xmlns:a16="http://schemas.microsoft.com/office/drawing/2014/main" id="{784602B4-2E89-4197-8382-9E82963922D9}"/>
              </a:ext>
            </a:extLst>
          </p:cNvPr>
          <p:cNvSpPr/>
          <p:nvPr/>
        </p:nvSpPr>
        <p:spPr bwMode="auto">
          <a:xfrm>
            <a:off x="1192687" y="3191049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0364" y="1844980"/>
            <a:ext cx="5445722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6.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常用快捷键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   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　　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选择要缩进的代码，按键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缩进（自动补全）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shift+tab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选择要缩进的代码，按键增加</a:t>
            </a:r>
          </a:p>
          <a:p>
            <a:pPr>
              <a:spcBef>
                <a:spcPts val="1200"/>
              </a:spcBef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ctrl+d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复制本行粘贴到下一行</a:t>
            </a:r>
          </a:p>
          <a:p>
            <a:pPr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ctrl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+?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ctrl+/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）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选择要添加注释的行，按键进行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添加或去除</a:t>
            </a:r>
          </a:p>
          <a:p>
            <a:pPr>
              <a:spcBef>
                <a:spcPts val="1200"/>
              </a:spcBef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双击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shift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　　　　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全局搜索</a:t>
            </a:r>
          </a:p>
          <a:p>
            <a:pPr>
              <a:spcBef>
                <a:spcPts val="1200"/>
              </a:spcBef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ctrl+F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　　　　　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查找</a:t>
            </a:r>
          </a:p>
          <a:p>
            <a:pPr>
              <a:spcBef>
                <a:spcPts val="1200"/>
              </a:spcBef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ctrl+R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　　　　　　　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#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查找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替换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Ctrl+Z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	#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撤回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alt+ctrl+s   </a:t>
            </a:r>
            <a:r>
              <a:rPr lang="zh-CN" altLang="en-US" sz="1400" dirty="0"/>
              <a:t>  　　    # 打开设置界面 </a:t>
            </a:r>
          </a:p>
          <a:p>
            <a:pPr>
              <a:spcBef>
                <a:spcPts val="1200"/>
              </a:spcBef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187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071858"/>
            <a:ext cx="432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第一个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程序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1" y="1458006"/>
            <a:ext cx="343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6263149" y="1430043"/>
            <a:ext cx="52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DEFA9-B1A3-4A20-88D7-5CCA6E9C7E9D}"/>
              </a:ext>
            </a:extLst>
          </p:cNvPr>
          <p:cNvGrpSpPr/>
          <p:nvPr/>
        </p:nvGrpSpPr>
        <p:grpSpPr>
          <a:xfrm>
            <a:off x="1044591" y="2090027"/>
            <a:ext cx="3762489" cy="307777"/>
            <a:chOff x="999449" y="2169353"/>
            <a:chExt cx="3762489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155A47-B33B-4348-A0D5-A572671CDAD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669E7AD-6EA7-4843-9688-6A1458545B68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打开编辑器，输入以下代码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，右击运行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6C527E3-36D6-4D35-B2B1-68D697226F47}"/>
              </a:ext>
            </a:extLst>
          </p:cNvPr>
          <p:cNvCxnSpPr>
            <a:cxnSpLocks/>
          </p:cNvCxnSpPr>
          <p:nvPr/>
        </p:nvCxnSpPr>
        <p:spPr>
          <a:xfrm>
            <a:off x="5679276" y="1739285"/>
            <a:ext cx="0" cy="42678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3890B56-EA73-407C-8C9E-460A71362821}"/>
              </a:ext>
            </a:extLst>
          </p:cNvPr>
          <p:cNvSpPr/>
          <p:nvPr/>
        </p:nvSpPr>
        <p:spPr>
          <a:xfrm>
            <a:off x="1044591" y="2699215"/>
            <a:ext cx="3207345" cy="613158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000" dirty="0">
                <a:latin typeface="Arial Black" panose="020B0A04020102020204" pitchFamily="34" charset="0"/>
                <a:ea typeface="Gill Sans"/>
                <a:cs typeface="Gill Sans"/>
                <a:sym typeface="Gill Sans"/>
              </a:rPr>
              <a:t>print(‘hello world!’)</a:t>
            </a:r>
            <a:endParaRPr lang="zh-CN" altLang="en-US" sz="20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565B00-4CA8-4957-97A9-3D5F2EF13080}"/>
              </a:ext>
            </a:extLst>
          </p:cNvPr>
          <p:cNvGrpSpPr/>
          <p:nvPr/>
        </p:nvGrpSpPr>
        <p:grpSpPr>
          <a:xfrm>
            <a:off x="6263149" y="2132222"/>
            <a:ext cx="3762489" cy="307777"/>
            <a:chOff x="999449" y="2169353"/>
            <a:chExt cx="3762489" cy="30777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931A2DC-A9E8-45FF-A2CF-2982C972C2A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9D6A9543-4C0C-48C6-8B90-0ED24D068B99}"/>
                </a:ext>
              </a:extLst>
            </p:cNvPr>
            <p:cNvSpPr txBox="1"/>
            <p:nvPr/>
          </p:nvSpPr>
          <p:spPr>
            <a:xfrm flipH="1">
              <a:off x="1303096" y="2169353"/>
              <a:ext cx="3458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打开编辑器，输入以下代码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，右击运行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B0D4677-CA15-4BAD-9975-B2AEFAB38442}"/>
              </a:ext>
            </a:extLst>
          </p:cNvPr>
          <p:cNvSpPr/>
          <p:nvPr/>
        </p:nvSpPr>
        <p:spPr>
          <a:xfrm>
            <a:off x="6551473" y="2598164"/>
            <a:ext cx="3314828" cy="1275054"/>
          </a:xfrm>
          <a:prstGeom prst="roundRect">
            <a:avLst>
              <a:gd name="adj" fmla="val 23454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lIns="22860" tIns="22860" rIns="22860" bIns="22860"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print('</a:t>
            </a:r>
            <a:r>
              <a:rPr lang="zh-CN" altLang="zh-CN" dirty="0">
                <a:latin typeface="Arial Black" panose="020B0A04020102020204" pitchFamily="34" charset="0"/>
              </a:rPr>
              <a:t>请输入你的姓名：</a:t>
            </a:r>
            <a:r>
              <a:rPr lang="en-US" altLang="zh-CN" dirty="0">
                <a:latin typeface="Arial Black" panose="020B0A04020102020204" pitchFamily="34" charset="0"/>
              </a:rPr>
              <a:t>')</a:t>
            </a:r>
            <a:endParaRPr lang="zh-CN" altLang="zh-CN" dirty="0">
              <a:latin typeface="Arial Black" panose="020B0A04020102020204" pitchFamily="34" charset="0"/>
            </a:endParaRPr>
          </a:p>
          <a:p>
            <a:r>
              <a:rPr lang="en-US" altLang="zh-CN" dirty="0">
                <a:latin typeface="Arial Black" panose="020B0A04020102020204" pitchFamily="34" charset="0"/>
              </a:rPr>
              <a:t>name=input()</a:t>
            </a:r>
            <a:endParaRPr lang="zh-CN" altLang="zh-CN" dirty="0">
              <a:latin typeface="Arial Black" panose="020B0A04020102020204" pitchFamily="34" charset="0"/>
            </a:endParaRPr>
          </a:p>
          <a:p>
            <a:r>
              <a:rPr lang="en-US" altLang="zh-CN" dirty="0">
                <a:latin typeface="Arial Black" panose="020B0A04020102020204" pitchFamily="34" charset="0"/>
              </a:rPr>
              <a:t>print('</a:t>
            </a:r>
            <a:r>
              <a:rPr lang="zh-CN" altLang="zh-CN" dirty="0">
                <a:latin typeface="Arial Black" panose="020B0A04020102020204" pitchFamily="34" charset="0"/>
              </a:rPr>
              <a:t>你的名字是：</a:t>
            </a:r>
            <a:r>
              <a:rPr lang="en-US" altLang="zh-CN" dirty="0">
                <a:latin typeface="Arial Black" panose="020B0A04020102020204" pitchFamily="34" charset="0"/>
              </a:rPr>
              <a:t>',name)</a:t>
            </a:r>
            <a:endParaRPr lang="zh-CN" altLang="en-US" sz="2800" dirty="0">
              <a:latin typeface="Arial Black" panose="020B0A04020102020204" pitchFamily="34" charset="0"/>
              <a:ea typeface="Gill Sans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4" y="3613784"/>
            <a:ext cx="4692790" cy="2520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42" y="4031383"/>
            <a:ext cx="4634391" cy="2378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2433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444361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       编写一个程序输出自己的姓名和年龄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530001" y="25865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要求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：</a:t>
            </a:r>
          </a:p>
        </p:txBody>
      </p:sp>
      <p:sp>
        <p:nvSpPr>
          <p:cNvPr id="315" name="矩形 314"/>
          <p:cNvSpPr/>
          <p:nvPr/>
        </p:nvSpPr>
        <p:spPr>
          <a:xfrm>
            <a:off x="5700619" y="2990693"/>
            <a:ext cx="4976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使用变量接收用户输入的姓名和年龄，然后输出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534184" y="34264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759375" y="3899232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697" y="5320064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7561007" cy="2407633"/>
            <a:chOff x="306849" y="3255318"/>
            <a:chExt cx="7561007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2" y="4390161"/>
              <a:ext cx="38589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扫盲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24189" cy="1092607"/>
            <a:chOff x="4849178" y="1625999"/>
            <a:chExt cx="5224189" cy="1092607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认识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</a:p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介绍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的一些基本知识，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的发展史，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的优缺点，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的应用场景，让大家有一个队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有一个基本的认识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923330"/>
            <a:chOff x="4849178" y="1625999"/>
            <a:chExt cx="5224189" cy="923330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搭建编程环境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介绍如何在计算机中安装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的解释器，用于编写代码的一些编辑工具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5224189" cy="754052"/>
            <a:chOff x="4849178" y="1625999"/>
            <a:chExt cx="5224189" cy="754052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第一个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Python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</a:t>
              </a:r>
            </a:p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微软雅黑" panose="020B0503020204020204" charset="-122"/>
                  <a:cs typeface="微软雅黑" panose="020B0503020204020204" charset="-122"/>
                </a:rPr>
                <a:t>在计算机中运行第一个程序，尝试输入和输出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071858"/>
            <a:ext cx="432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发展史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3" y="1413739"/>
            <a:ext cx="7773499" cy="17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的作者是著名的“龟叔”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Guido van Rossum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，他希望有一种语言，这种语言能够像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语言那样，能够全面调用计算机的功能接口，又可以像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shell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那样，可以轻松的编程。龟叔从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语言看到希望，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语言是由荷兰的数学和计算机研究所开发的。龟叔也参与到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语言的开发。由于一系列原因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ABC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并没有快速传播使用。因此，龟叔开始写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920333" y="3232564"/>
            <a:ext cx="777349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诞生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1989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年，龟叔为了打发无聊的圣诞节，开始编写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1991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年，第一个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编译器诞生。它是用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语言实现的，并能够调用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语言的库文件。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85116A19-BB7C-4769-A12A-C1637F80590A}"/>
              </a:ext>
            </a:extLst>
          </p:cNvPr>
          <p:cNvSpPr txBox="1"/>
          <p:nvPr/>
        </p:nvSpPr>
        <p:spPr>
          <a:xfrm flipH="1">
            <a:off x="938468" y="4391568"/>
            <a:ext cx="77734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从刚开始龟叔给它定位就是“优雅 ”，“明确”，“简单”，所以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程序看上去总是简单易懂。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现在在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TIOBE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的排行榜中呈上升趋势。很多大公司，包括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google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Yahoo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甚至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NASA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都大量的使用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每个语言都是混合体，都有它优秀的地方，但是也有缺陷。同时一个语言的好坏，往往还受制于硬件、平台、时代等等外部原因。以一个开放的心态来接受各个语言。说不定哪一天，你也可以像龟叔一样，混合出自己的语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What is Python?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97939" y="1284328"/>
            <a:ext cx="11178540" cy="5142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Python is a programming language that lets you work quickly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and integrate systems more effectively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）官       网：</a:t>
            </a:r>
            <a:r>
              <a:rPr lang="en-US" altLang="zh-CN" sz="2000" dirty="0" smtClean="0"/>
              <a:t>https://www.python.org/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）中文社区：</a:t>
            </a:r>
            <a:r>
              <a:rPr lang="en-US" altLang="zh-CN" sz="2000" dirty="0" smtClean="0"/>
              <a:t>http://www.pythontab.com/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30" y="4373217"/>
            <a:ext cx="4627880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What is Python?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1234440"/>
            <a:ext cx="4627880" cy="1651635"/>
          </a:xfrm>
          <a:prstGeom prst="rect">
            <a:avLst/>
          </a:prstGeom>
        </p:spPr>
      </p:pic>
      <p:sp>
        <p:nvSpPr>
          <p:cNvPr id="6" name="内容占位符 6"/>
          <p:cNvSpPr txBox="1">
            <a:spLocks/>
          </p:cNvSpPr>
          <p:nvPr/>
        </p:nvSpPr>
        <p:spPr>
          <a:xfrm>
            <a:off x="550863" y="1691856"/>
            <a:ext cx="11178429" cy="47236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400" dirty="0" smtClean="0"/>
              <a:t>面向对象的解释型语言</a:t>
            </a:r>
            <a:endParaRPr lang="zh-CN" altLang="en-US" sz="2000" dirty="0" smtClean="0"/>
          </a:p>
          <a:p>
            <a:pPr>
              <a:lnSpc>
                <a:spcPct val="170000"/>
              </a:lnSpc>
            </a:pPr>
            <a:r>
              <a:rPr lang="zh-CN" altLang="en-US" sz="2400" dirty="0" smtClean="0"/>
              <a:t>简单易学</a:t>
            </a:r>
          </a:p>
          <a:p>
            <a:pPr>
              <a:lnSpc>
                <a:spcPct val="170000"/>
              </a:lnSpc>
            </a:pPr>
            <a:r>
              <a:rPr lang="zh-CN" altLang="en-US" sz="2400" dirty="0" smtClean="0"/>
              <a:t>丰富的库</a:t>
            </a:r>
          </a:p>
          <a:p>
            <a:pPr>
              <a:lnSpc>
                <a:spcPct val="170000"/>
              </a:lnSpc>
            </a:pPr>
            <a:r>
              <a:rPr lang="zh-CN" altLang="en-US" sz="2400" dirty="0" smtClean="0"/>
              <a:t>强制使用制表符作为语句缩进</a:t>
            </a:r>
            <a:r>
              <a:rPr lang="en-US" altLang="zh-CN" sz="2400" dirty="0" smtClean="0"/>
              <a:t>(white space)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777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的优缺点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395762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1" name="文本框 6">
            <a:extLst>
              <a:ext uri="{FF2B5EF4-FFF2-40B4-BE49-F238E27FC236}">
                <a16:creationId xmlns:a16="http://schemas.microsoft.com/office/drawing/2014/main" id="{E8C38662-2161-4165-9414-C8D97767DE41}"/>
              </a:ext>
            </a:extLst>
          </p:cNvPr>
          <p:cNvSpPr txBox="1"/>
          <p:nvPr/>
        </p:nvSpPr>
        <p:spPr>
          <a:xfrm flipH="1">
            <a:off x="920331" y="1781562"/>
            <a:ext cx="77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14E8A63D-7B8D-4240-A655-76CDD48C7AE0}"/>
              </a:ext>
            </a:extLst>
          </p:cNvPr>
          <p:cNvSpPr txBox="1"/>
          <p:nvPr/>
        </p:nvSpPr>
        <p:spPr>
          <a:xfrm flipH="1">
            <a:off x="5189847" y="1809625"/>
            <a:ext cx="52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0878BA-D8E6-456B-8BB6-2954D89AF94A}"/>
              </a:ext>
            </a:extLst>
          </p:cNvPr>
          <p:cNvGrpSpPr/>
          <p:nvPr/>
        </p:nvGrpSpPr>
        <p:grpSpPr>
          <a:xfrm>
            <a:off x="1150484" y="2405859"/>
            <a:ext cx="2493048" cy="307777"/>
            <a:chOff x="999449" y="2152643"/>
            <a:chExt cx="2493048" cy="30777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0C8B94-02A8-4C63-8597-A575CC728C4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BCFE5D-13FD-44BF-A1D8-D74A99017408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18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简单、易学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5DEFA9-B1A3-4A20-88D7-5CCA6E9C7E9D}"/>
              </a:ext>
            </a:extLst>
          </p:cNvPr>
          <p:cNvGrpSpPr/>
          <p:nvPr/>
        </p:nvGrpSpPr>
        <p:grpSpPr>
          <a:xfrm>
            <a:off x="1150484" y="2938420"/>
            <a:ext cx="2746266" cy="307777"/>
            <a:chOff x="999449" y="2152643"/>
            <a:chExt cx="2746266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A155A47-B33B-4348-A0D5-A572671CDAD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669E7AD-6EA7-4843-9688-6A1458545B68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2442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免费、开源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5D64634-4C74-483E-BA85-2D5A224A559F}"/>
              </a:ext>
            </a:extLst>
          </p:cNvPr>
          <p:cNvGrpSpPr/>
          <p:nvPr/>
        </p:nvGrpSpPr>
        <p:grpSpPr>
          <a:xfrm>
            <a:off x="1150484" y="3470981"/>
            <a:ext cx="2746266" cy="307777"/>
            <a:chOff x="999449" y="2152643"/>
            <a:chExt cx="2746266" cy="307777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EE2553-8D6D-483D-8B3D-0C9C071C6BF6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E5046DBC-D6A0-4AFE-84AA-50F08B541FB1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44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可扩展性、可嵌入性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895322C-3BFB-4314-B077-6A9D92F0E0C2}"/>
              </a:ext>
            </a:extLst>
          </p:cNvPr>
          <p:cNvGrpSpPr/>
          <p:nvPr/>
        </p:nvGrpSpPr>
        <p:grpSpPr>
          <a:xfrm>
            <a:off x="1150484" y="4003542"/>
            <a:ext cx="3210500" cy="307777"/>
            <a:chOff x="999449" y="2152643"/>
            <a:chExt cx="3210500" cy="30777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5F9ADD-ADBE-488F-B916-23E01DC53B7D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6">
              <a:extLst>
                <a:ext uri="{FF2B5EF4-FFF2-40B4-BE49-F238E27FC236}">
                  <a16:creationId xmlns:a16="http://schemas.microsoft.com/office/drawing/2014/main" id="{81B2E9E4-6E33-432F-96F4-C222EC006A52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290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丰富的库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1A5F39D-6F03-4939-94CB-0C0E00DCE489}"/>
              </a:ext>
            </a:extLst>
          </p:cNvPr>
          <p:cNvGrpSpPr/>
          <p:nvPr/>
        </p:nvGrpSpPr>
        <p:grpSpPr>
          <a:xfrm>
            <a:off x="5443065" y="2381005"/>
            <a:ext cx="4409958" cy="307777"/>
            <a:chOff x="999449" y="2152643"/>
            <a:chExt cx="4409958" cy="30777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AE10F19-B60B-44C7-A047-E8AF4C686DD5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文本框 6">
              <a:extLst>
                <a:ext uri="{FF2B5EF4-FFF2-40B4-BE49-F238E27FC236}">
                  <a16:creationId xmlns:a16="http://schemas.microsoft.com/office/drawing/2014/main" id="{693DD3FA-2051-4008-8AEE-F5679719EA1A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410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运行速度慢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DD68E2-2A0B-4B18-B9BC-9D6DB16A0A27}"/>
              </a:ext>
            </a:extLst>
          </p:cNvPr>
          <p:cNvGrpSpPr/>
          <p:nvPr/>
        </p:nvGrpSpPr>
        <p:grpSpPr>
          <a:xfrm>
            <a:off x="5443065" y="3536697"/>
            <a:ext cx="4409958" cy="307777"/>
            <a:chOff x="999449" y="2152643"/>
            <a:chExt cx="4409958" cy="30777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D538635-1118-4CDA-9E22-F74241921905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0799A7F3-580B-4241-AEFD-F660A345C670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410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代码不能加密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C1F300-7FCB-4AE3-AAB9-A6A70E74F805}"/>
              </a:ext>
            </a:extLst>
          </p:cNvPr>
          <p:cNvGrpSpPr/>
          <p:nvPr/>
        </p:nvGrpSpPr>
        <p:grpSpPr>
          <a:xfrm>
            <a:off x="5443065" y="2980035"/>
            <a:ext cx="4409958" cy="307777"/>
            <a:chOff x="999449" y="2152643"/>
            <a:chExt cx="4409958" cy="30777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7C2B485-7E5B-44B8-A718-1A9D9AADD29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文本框 6">
              <a:extLst>
                <a:ext uri="{FF2B5EF4-FFF2-40B4-BE49-F238E27FC236}">
                  <a16:creationId xmlns:a16="http://schemas.microsoft.com/office/drawing/2014/main" id="{D8ABC7C0-25ED-43CA-A18B-A88A785B19D7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410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中文资料匮乏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DC862E-A49D-4E36-91A1-0FD28286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29" y="4698609"/>
            <a:ext cx="4714286" cy="1923810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6C527E3-36D6-4D35-B2B1-68D697226F47}"/>
              </a:ext>
            </a:extLst>
          </p:cNvPr>
          <p:cNvCxnSpPr>
            <a:cxnSpLocks/>
          </p:cNvCxnSpPr>
          <p:nvPr/>
        </p:nvCxnSpPr>
        <p:spPr>
          <a:xfrm>
            <a:off x="3992099" y="1781562"/>
            <a:ext cx="0" cy="25608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1005</Words>
  <Application>Microsoft Office PowerPoint</Application>
  <PresentationFormat>宽屏</PresentationFormat>
  <Paragraphs>163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Adobe 黑体 Std R</vt:lpstr>
      <vt:lpstr>Gill Sans</vt:lpstr>
      <vt:lpstr>Roboto Light</vt:lpstr>
      <vt:lpstr>方正正大黑简体</vt:lpstr>
      <vt:lpstr>宋体</vt:lpstr>
      <vt:lpstr>微软雅黑 Light</vt:lpstr>
      <vt:lpstr>Arial</vt:lpstr>
      <vt:lpstr>Arial Black</vt:lpstr>
      <vt:lpstr>Calibri</vt:lpstr>
      <vt:lpstr>Impact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474</cp:revision>
  <dcterms:created xsi:type="dcterms:W3CDTF">2015-09-11T13:14:00Z</dcterms:created>
  <dcterms:modified xsi:type="dcterms:W3CDTF">2017-11-02T07:00:57Z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