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26" r:id="rId2"/>
    <p:sldId id="327" r:id="rId3"/>
    <p:sldId id="325" r:id="rId4"/>
    <p:sldId id="320" r:id="rId5"/>
    <p:sldId id="357" r:id="rId6"/>
    <p:sldId id="321" r:id="rId7"/>
    <p:sldId id="388" r:id="rId8"/>
    <p:sldId id="391" r:id="rId9"/>
    <p:sldId id="384" r:id="rId10"/>
    <p:sldId id="385" r:id="rId11"/>
    <p:sldId id="401" r:id="rId12"/>
    <p:sldId id="356" r:id="rId13"/>
    <p:sldId id="392" r:id="rId14"/>
    <p:sldId id="393" r:id="rId15"/>
    <p:sldId id="398" r:id="rId16"/>
    <p:sldId id="387" r:id="rId17"/>
    <p:sldId id="402" r:id="rId18"/>
    <p:sldId id="403" r:id="rId19"/>
    <p:sldId id="389" r:id="rId20"/>
    <p:sldId id="390" r:id="rId21"/>
    <p:sldId id="366" r:id="rId22"/>
    <p:sldId id="365" r:id="rId23"/>
    <p:sldId id="375" r:id="rId24"/>
    <p:sldId id="377" r:id="rId25"/>
    <p:sldId id="379" r:id="rId26"/>
    <p:sldId id="380" r:id="rId27"/>
    <p:sldId id="381" r:id="rId28"/>
    <p:sldId id="378" r:id="rId29"/>
    <p:sldId id="399" r:id="rId30"/>
    <p:sldId id="400" r:id="rId31"/>
    <p:sldId id="404" r:id="rId32"/>
    <p:sldId id="405" r:id="rId33"/>
    <p:sldId id="266" r:id="rId34"/>
    <p:sldId id="394" r:id="rId35"/>
    <p:sldId id="395" r:id="rId36"/>
    <p:sldId id="396" r:id="rId37"/>
    <p:sldId id="397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orient="horz" pos="868">
          <p15:clr>
            <a:srgbClr val="A4A3A4"/>
          </p15:clr>
        </p15:guide>
        <p15:guide id="3" orient="horz" pos="381">
          <p15:clr>
            <a:srgbClr val="A4A3A4"/>
          </p15:clr>
        </p15:guide>
        <p15:guide id="4" orient="horz" pos="2206">
          <p15:clr>
            <a:srgbClr val="A4A3A4"/>
          </p15:clr>
        </p15:guide>
        <p15:guide id="5" pos="347">
          <p15:clr>
            <a:srgbClr val="A4A3A4"/>
          </p15:clr>
        </p15:guide>
        <p15:guide id="6" pos="7355">
          <p15:clr>
            <a:srgbClr val="A4A3A4"/>
          </p15:clr>
        </p15:guide>
        <p15:guide id="7" pos="3842">
          <p15:clr>
            <a:srgbClr val="A4A3A4"/>
          </p15:clr>
        </p15:guide>
        <p15:guide id="8" pos="349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4" autoAdjust="0"/>
    <p:restoredTop sz="94301" autoAdjust="0"/>
  </p:normalViewPr>
  <p:slideViewPr>
    <p:cSldViewPr snapToGrid="0" showGuides="1">
      <p:cViewPr>
        <p:scale>
          <a:sx n="75" d="100"/>
          <a:sy n="75" d="100"/>
        </p:scale>
        <p:origin x="528" y="18"/>
      </p:cViewPr>
      <p:guideLst>
        <p:guide orient="horz" pos="4065"/>
        <p:guide orient="horz" pos="868"/>
        <p:guide orient="horz" pos="381"/>
        <p:guide orient="horz" pos="2206"/>
        <p:guide pos="347"/>
        <p:guide pos="7355"/>
        <p:guide pos="3842"/>
        <p:guide pos="349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2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2017/11/16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1127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微软雅黑" panose="020B0503020204020204" charset="-122"/>
              </a:defRPr>
            </a:lvl1pPr>
          </a:lstStyle>
          <a:p>
            <a:fld id="{7427AE1C-C8CA-495D-A1C3-F4E19E455D4D}" type="datetimeFigureOut">
              <a:rPr lang="zh-CN" altLang="en-US" smtClean="0"/>
              <a:pPr/>
              <a:t>2017/11/16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微软雅黑" panose="020B0503020204020204" charset="-122"/>
              </a:defRPr>
            </a:lvl1pPr>
          </a:lstStyle>
          <a:p>
            <a:fld id="{572CFE39-E4F3-4BD9-A16E-9B3A0A705C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42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171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441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731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2017/11/16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11D0-9A6A-4745-A630-3246110313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D8C-2C4B-4342-80F1-9B8A0E6BA81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610" y="330197"/>
            <a:ext cx="871723" cy="294317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0" y="0"/>
            <a:ext cx="334610" cy="693329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6" name="矩形 25"/>
          <p:cNvSpPr/>
          <p:nvPr userDrawn="1"/>
        </p:nvSpPr>
        <p:spPr>
          <a:xfrm>
            <a:off x="12073441" y="189390"/>
            <a:ext cx="118558" cy="4319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7" name="文本框 26"/>
          <p:cNvSpPr txBox="1"/>
          <p:nvPr userDrawn="1"/>
        </p:nvSpPr>
        <p:spPr>
          <a:xfrm>
            <a:off x="10462541" y="165830"/>
            <a:ext cx="1569864" cy="276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IT</a:t>
            </a:r>
            <a:r>
              <a:rPr lang="zh-CN" altLang="en-US" sz="1200" dirty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在线教育领导品牌</a:t>
            </a: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9552834" y="405944"/>
            <a:ext cx="2479572" cy="215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EDUCATION TO CREATE A BRIGHT FUTURE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533470" y="1541373"/>
            <a:ext cx="11179884" cy="4722538"/>
          </a:xfrm>
        </p:spPr>
        <p:txBody>
          <a:bodyPr/>
          <a:lstStyle>
            <a:lvl1pPr>
              <a:lnSpc>
                <a:spcPts val="3199"/>
              </a:lnSpc>
              <a:buSzPct val="80000"/>
              <a:buFontTx/>
              <a:buBlip>
                <a:blip r:embed="rId3"/>
              </a:buBlip>
              <a:defRPr sz="2799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ts val="3199"/>
              </a:lnSpc>
              <a:buSzPct val="100000"/>
              <a:buFontTx/>
              <a:buBlip>
                <a:blip r:embed="rId4"/>
              </a:buBlip>
              <a:defRPr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ts val="3199"/>
              </a:lnSpc>
              <a:buClr>
                <a:schemeClr val="tx2"/>
              </a:buClr>
              <a:buSzPct val="85000"/>
              <a:buFontTx/>
              <a:buBlip>
                <a:blip r:embed="rId5"/>
              </a:buBlip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单击</a:t>
            </a:r>
            <a:r>
              <a:rPr lang="zh-CN" altLang="en-US" dirty="0"/>
              <a:t>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-24768" y="6478675"/>
            <a:ext cx="12119283" cy="421542"/>
            <a:chOff x="-40" y="10165"/>
            <a:chExt cx="19235" cy="664"/>
          </a:xfrm>
        </p:grpSpPr>
        <p:sp>
          <p:nvSpPr>
            <p:cNvPr id="10" name="矩形 9"/>
            <p:cNvSpPr/>
            <p:nvPr userDrawn="1"/>
          </p:nvSpPr>
          <p:spPr>
            <a:xfrm>
              <a:off x="3" y="10561"/>
              <a:ext cx="17507" cy="2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" name="流程图: 可选过程 10"/>
            <p:cNvSpPr/>
            <p:nvPr userDrawn="1"/>
          </p:nvSpPr>
          <p:spPr>
            <a:xfrm>
              <a:off x="17651" y="10165"/>
              <a:ext cx="1545" cy="641"/>
            </a:xfrm>
            <a:prstGeom prst="flowChartAlternateProces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-40" y="10486"/>
              <a:ext cx="17578" cy="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1558493" y="262195"/>
            <a:ext cx="8230671" cy="752301"/>
          </a:xfrm>
        </p:spPr>
        <p:txBody>
          <a:bodyPr/>
          <a:lstStyle>
            <a:lvl1pPr algn="ctr">
              <a:defRPr sz="2799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11196485" y="6449548"/>
            <a:ext cx="936235" cy="369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432915B-D1EE-487E-8AD7-1B72CA128E11}" type="slidenum">
              <a:rPr lang="en-US" altLang="zh-CN" sz="1800" smtClean="0"/>
              <a:t>‹#›</a:t>
            </a:fld>
            <a:r>
              <a:rPr lang="en-US" altLang="zh-CN" sz="1800"/>
              <a:t>/</a:t>
            </a:r>
            <a:r>
              <a:rPr lang="en-US" sz="1800"/>
              <a:t>65</a:t>
            </a:r>
          </a:p>
        </p:txBody>
      </p:sp>
    </p:spTree>
    <p:extLst>
      <p:ext uri="{BB962C8B-B14F-4D97-AF65-F5344CB8AC3E}">
        <p14:creationId xmlns:p14="http://schemas.microsoft.com/office/powerpoint/2010/main" val="1061419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+mj-ea"/>
          <a:cs typeface="微软雅黑" panose="020B050302020402020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95092" y="3464656"/>
            <a:ext cx="6032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accent3"/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Python</a:t>
            </a:r>
            <a:r>
              <a:rPr lang="zh-CN" altLang="en-US" sz="4000" dirty="0">
                <a:solidFill>
                  <a:schemeClr val="accent1"/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全栈</a:t>
            </a:r>
            <a:r>
              <a:rPr lang="zh-CN" altLang="en-US" sz="4000" dirty="0">
                <a:solidFill>
                  <a:srgbClr val="FF0000"/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开发</a:t>
            </a:r>
            <a:r>
              <a:rPr lang="zh-CN" altLang="en-US" sz="4000" dirty="0">
                <a:solidFill>
                  <a:schemeClr val="accent4"/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工程师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991201" y="4389033"/>
            <a:ext cx="2370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 flipH="1">
            <a:off x="1991201" y="5199920"/>
            <a:ext cx="2370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微软雅黑" panose="020B0503020204020204" charset="-122"/>
              </a:rPr>
              <a:t>上海育创网络科技有限公司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52649" y="5653486"/>
            <a:ext cx="1261885" cy="307777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主讲人：菜芽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35" name="矩形 3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42" name="矩形 41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  <p:sp>
        <p:nvSpPr>
          <p:cNvPr id="43" name="矩形 42"/>
          <p:cNvSpPr/>
          <p:nvPr>
            <p:custDataLst>
              <p:tags r:id="rId2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99724" y="4390562"/>
            <a:ext cx="1879726" cy="634874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6427694" y="-8975"/>
            <a:ext cx="5764306" cy="4665805"/>
            <a:chOff x="6427694" y="152395"/>
            <a:chExt cx="5764306" cy="4665805"/>
          </a:xfrm>
        </p:grpSpPr>
        <p:sp>
          <p:nvSpPr>
            <p:cNvPr id="46" name="等腰三角形 45"/>
            <p:cNvSpPr/>
            <p:nvPr/>
          </p:nvSpPr>
          <p:spPr>
            <a:xfrm rot="16200000" flipH="1">
              <a:off x="10563114" y="360844"/>
              <a:ext cx="1837335" cy="142043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7" name="等腰三角形 46"/>
            <p:cNvSpPr/>
            <p:nvPr/>
          </p:nvSpPr>
          <p:spPr>
            <a:xfrm rot="5400000" flipH="1">
              <a:off x="10563112" y="1303666"/>
              <a:ext cx="1837335" cy="142043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rot="16200000" flipH="1">
              <a:off x="10563114" y="2246487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9" name="等腰三角形 48"/>
            <p:cNvSpPr/>
            <p:nvPr/>
          </p:nvSpPr>
          <p:spPr>
            <a:xfrm rot="5400000" flipH="1">
              <a:off x="9114239" y="360847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0" name="等腰三角形 49"/>
            <p:cNvSpPr/>
            <p:nvPr/>
          </p:nvSpPr>
          <p:spPr>
            <a:xfrm rot="16200000" flipH="1">
              <a:off x="9122951" y="1303666"/>
              <a:ext cx="1837335" cy="142043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9639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1" name="等腰三角形 50"/>
            <p:cNvSpPr/>
            <p:nvPr/>
          </p:nvSpPr>
          <p:spPr>
            <a:xfrm rot="5400000" flipH="1">
              <a:off x="9120882" y="2246490"/>
              <a:ext cx="1837335" cy="142043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2" name="等腰三角形 51"/>
            <p:cNvSpPr/>
            <p:nvPr/>
          </p:nvSpPr>
          <p:spPr>
            <a:xfrm rot="16200000" flipH="1">
              <a:off x="7659407" y="360844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rot="16200000" flipH="1">
              <a:off x="9122668" y="318931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4" name="等腰三角形 53"/>
            <p:cNvSpPr/>
            <p:nvPr/>
          </p:nvSpPr>
          <p:spPr>
            <a:xfrm rot="5400000" flipH="1">
              <a:off x="7659407" y="130366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5" name="等腰三角形 54"/>
            <p:cNvSpPr/>
            <p:nvPr/>
          </p:nvSpPr>
          <p:spPr>
            <a:xfrm rot="16200000" flipH="1">
              <a:off x="6219245" y="1303664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492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5" y="467572"/>
            <a:ext cx="3904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with…open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65390" y="1247050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27" name="文本框 7">
            <a:extLst>
              <a:ext uri="{FF2B5EF4-FFF2-40B4-BE49-F238E27FC236}">
                <a16:creationId xmlns:a16="http://schemas.microsoft.com/office/drawing/2014/main" id="{C158D872-AA8B-4A85-8D36-F87E27878942}"/>
              </a:ext>
            </a:extLst>
          </p:cNvPr>
          <p:cNvSpPr txBox="1"/>
          <p:nvPr/>
        </p:nvSpPr>
        <p:spPr>
          <a:xfrm flipH="1">
            <a:off x="943801" y="3693643"/>
            <a:ext cx="10243178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dirty="0" smtClean="0"/>
              <a:t>    关键字</a:t>
            </a:r>
            <a:r>
              <a:rPr lang="en-US" altLang="zh-CN" dirty="0"/>
              <a:t>with</a:t>
            </a:r>
            <a:r>
              <a:rPr lang="zh-CN" altLang="en-US" dirty="0"/>
              <a:t>在不再需要访问文件后将其关闭</a:t>
            </a:r>
            <a:r>
              <a:rPr lang="zh-CN" altLang="en-US" dirty="0" smtClean="0"/>
              <a:t>。</a:t>
            </a:r>
            <a:r>
              <a:rPr lang="zh-CN" altLang="en-US" dirty="0"/>
              <a:t>这可让</a:t>
            </a:r>
            <a:r>
              <a:rPr lang="en-US" altLang="zh-CN" dirty="0"/>
              <a:t>Python</a:t>
            </a:r>
            <a:r>
              <a:rPr lang="zh-CN" altLang="en-US" dirty="0"/>
              <a:t>去确定：你只管打开文件，并在需要时使用它，</a:t>
            </a:r>
            <a:r>
              <a:rPr lang="en-US" altLang="zh-CN" dirty="0"/>
              <a:t>Python</a:t>
            </a:r>
            <a:r>
              <a:rPr lang="zh-CN" altLang="en-US" dirty="0"/>
              <a:t>自会在合适的时候自动将其关闭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ts val="4000"/>
              </a:lnSpc>
            </a:pPr>
            <a:r>
              <a:rPr lang="zh-CN" altLang="en-US" dirty="0" smtClean="0"/>
              <a:t>    也</a:t>
            </a:r>
            <a:r>
              <a:rPr lang="zh-CN" altLang="en-US" dirty="0"/>
              <a:t>可以调用</a:t>
            </a:r>
            <a:r>
              <a:rPr lang="en-US" altLang="zh-CN" dirty="0"/>
              <a:t>open()</a:t>
            </a:r>
            <a:r>
              <a:rPr lang="zh-CN" altLang="en-US" dirty="0"/>
              <a:t>和</a:t>
            </a:r>
            <a:r>
              <a:rPr lang="en-US" altLang="zh-CN" dirty="0"/>
              <a:t>close()</a:t>
            </a:r>
            <a:r>
              <a:rPr lang="zh-CN" altLang="en-US" dirty="0"/>
              <a:t>来打开和关闭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</a:t>
            </a:r>
            <a:r>
              <a:rPr lang="zh-CN" altLang="en-US" dirty="0"/>
              <a:t>这样做时，如果程序存</a:t>
            </a:r>
          </a:p>
          <a:p>
            <a:pPr>
              <a:lnSpc>
                <a:spcPts val="4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bug</a:t>
            </a:r>
            <a:r>
              <a:rPr lang="zh-CN" altLang="en-US" dirty="0"/>
              <a:t>，导致</a:t>
            </a:r>
            <a:r>
              <a:rPr lang="en-US" altLang="zh-CN" dirty="0"/>
              <a:t>close()</a:t>
            </a:r>
            <a:r>
              <a:rPr lang="zh-CN" altLang="en-US" dirty="0"/>
              <a:t>语句未执行，文件将不会关闭</a:t>
            </a:r>
            <a:r>
              <a:rPr lang="zh-CN" altLang="en-US" dirty="0" smtClean="0"/>
              <a:t>。</a:t>
            </a:r>
            <a:endParaRPr lang="zh-CN" altLang="en-US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5400000">
            <a:off x="1292742" y="1442724"/>
            <a:ext cx="249378" cy="2149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55"/>
          <p:cNvSpPr txBox="1"/>
          <p:nvPr/>
        </p:nvSpPr>
        <p:spPr>
          <a:xfrm flipH="1">
            <a:off x="1573228" y="1273215"/>
            <a:ext cx="4126023" cy="501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+mj-ea"/>
              </a:rPr>
              <a:t>with  open</a:t>
            </a:r>
            <a:r>
              <a:rPr lang="zh-CN" altLang="en-US" sz="2000" b="1" dirty="0" smtClean="0">
                <a:solidFill>
                  <a:srgbClr val="FF0000"/>
                </a:solidFill>
                <a:latin typeface="+mj-ea"/>
              </a:rPr>
              <a:t>与</a:t>
            </a:r>
            <a:r>
              <a:rPr lang="en-US" altLang="zh-CN" sz="2000" b="1" dirty="0" smtClean="0">
                <a:solidFill>
                  <a:srgbClr val="FF0000"/>
                </a:solidFill>
                <a:latin typeface="+mj-ea"/>
              </a:rPr>
              <a:t>open</a:t>
            </a:r>
            <a:r>
              <a:rPr lang="zh-CN" altLang="en-US" sz="2000" b="1" dirty="0" smtClean="0">
                <a:solidFill>
                  <a:srgbClr val="FF0000"/>
                </a:solidFill>
                <a:latin typeface="+mj-ea"/>
              </a:rPr>
              <a:t>的区别</a:t>
            </a:r>
            <a:endParaRPr lang="en-US" altLang="zh-CN" sz="2000" b="1" dirty="0">
              <a:solidFill>
                <a:srgbClr val="FF0000"/>
              </a:solidFill>
              <a:latin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228" y="1899259"/>
            <a:ext cx="5440770" cy="73450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062" y="2927598"/>
            <a:ext cx="5573334" cy="71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1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5" y="467572"/>
            <a:ext cx="3904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访问模式</a:t>
            </a:r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-1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65390" y="1247050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C9719F28-C1EC-4965-B1D8-05CDA2BC357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47711" y="1398633"/>
          <a:ext cx="9235358" cy="4316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641">
                  <a:extLst>
                    <a:ext uri="{9D8B030D-6E8A-4147-A177-3AD203B41FA5}">
                      <a16:colId xmlns:a16="http://schemas.microsoft.com/office/drawing/2014/main" val="1014442285"/>
                    </a:ext>
                  </a:extLst>
                </a:gridCol>
                <a:gridCol w="7849717">
                  <a:extLst>
                    <a:ext uri="{9D8B030D-6E8A-4147-A177-3AD203B41FA5}">
                      <a16:colId xmlns:a16="http://schemas.microsoft.com/office/drawing/2014/main" val="2744157810"/>
                    </a:ext>
                  </a:extLst>
                </a:gridCol>
              </a:tblGrid>
              <a:tr h="4737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访问模式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415017"/>
                  </a:ext>
                </a:extLst>
              </a:tr>
              <a:tr h="51259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</a:t>
                      </a:r>
                      <a:endParaRPr lang="zh-CN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600" kern="12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以只读方式打开文件。文件的指针将会放在文件的开头。这是默认模式。</a:t>
                      </a:r>
                      <a:endParaRPr lang="zh-CN" altLang="en-US" sz="1600" kern="12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226487"/>
                  </a:ext>
                </a:extLst>
              </a:tr>
              <a:tr h="64054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zh-CN" altLang="en-US" sz="18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打开一个文件只用于写入。如果该文件已存在则将其覆盖。如果该文件不存在，创建新文件。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789547"/>
                  </a:ext>
                </a:extLst>
              </a:tr>
              <a:tr h="84182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8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打开一个文件用于追加。如果该文件已存在，文件指针将会放在文件的结尾。也就是说，新的内容将会被写入到已有内容之后。如果该文件不存在，创建新文件进行写入。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973269"/>
                  </a:ext>
                </a:extLst>
              </a:tr>
              <a:tr h="55851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1800" b="1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rb</a:t>
                      </a:r>
                      <a:endParaRPr lang="zh-CN" altLang="en-US" sz="18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以二进制格式打开一个文件用于只读。文件指针将会放在文件的开头。这是默认模式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12568"/>
                  </a:ext>
                </a:extLst>
              </a:tr>
              <a:tr h="72693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1800" b="1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wb</a:t>
                      </a:r>
                      <a:endParaRPr lang="zh-CN" altLang="en-US" sz="18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以二进制格式打开一个文件只用于写入。如果该文件已存在则将其覆盖。如果该文件不存在，创建新文件。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796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89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5" y="329874"/>
            <a:ext cx="3904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访问模式</a:t>
            </a:r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-2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2" y="499080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65390" y="1247050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C9719F28-C1EC-4965-B1D8-05CDA2BC3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384449"/>
              </p:ext>
            </p:extLst>
          </p:nvPr>
        </p:nvGraphicFramePr>
        <p:xfrm>
          <a:off x="919360" y="1103568"/>
          <a:ext cx="10292059" cy="5107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666">
                  <a:extLst>
                    <a:ext uri="{9D8B030D-6E8A-4147-A177-3AD203B41FA5}">
                      <a16:colId xmlns:a16="http://schemas.microsoft.com/office/drawing/2014/main" val="1014442285"/>
                    </a:ext>
                  </a:extLst>
                </a:gridCol>
                <a:gridCol w="8992393">
                  <a:extLst>
                    <a:ext uri="{9D8B030D-6E8A-4147-A177-3AD203B41FA5}">
                      <a16:colId xmlns:a16="http://schemas.microsoft.com/office/drawing/2014/main" val="2744157810"/>
                    </a:ext>
                  </a:extLst>
                </a:gridCol>
              </a:tblGrid>
              <a:tr h="4737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访问模式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415017"/>
                  </a:ext>
                </a:extLst>
              </a:tr>
              <a:tr h="84275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ab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以二进制格式打开一个文件用于追加。如果该文件已存在，文件指针将会放在文件的结尾。也就是说，新的内容将会被写入到已有内容之后。如果该文件不存在，创建新文件进行写入。</a:t>
                      </a: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226487"/>
                  </a:ext>
                </a:extLst>
              </a:tr>
              <a:tr h="64054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r+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打开一个文件用于读写。文件指针将会放在文件的开头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先读再写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789547"/>
                  </a:ext>
                </a:extLst>
              </a:tr>
              <a:tr h="51625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w+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打开一个文件用于读写。如果该文件已存在则将其覆盖。如果该文件不存在，创建新文件。</a:t>
                      </a:r>
                      <a:endParaRPr lang="zh-CN" altLang="en-US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973269"/>
                  </a:ext>
                </a:extLst>
              </a:tr>
              <a:tr h="73309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a+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打开一个文件用于读写。如果该文件已存在，文件指针将会放在文件的结尾。文件打开时会是追加模式。如果该文件不存在，创建新文件用于读写。</a:t>
                      </a:r>
                      <a:endParaRPr lang="zh-CN" altLang="en-US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12568"/>
                  </a:ext>
                </a:extLst>
              </a:tr>
              <a:tr h="49196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1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rb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以二进制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格式打开一个文件只用于写入。如果该文件已存在则将其覆盖。如果该文件不存在，创建新文件。</a:t>
                      </a:r>
                      <a:endParaRPr lang="zh-CN" altLang="en-US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796532"/>
                  </a:ext>
                </a:extLst>
              </a:tr>
              <a:tr h="55589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1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wb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以二进制格式打开一个文件用于读写。如果该文件已存在则将其覆盖。如果该文件不存在，创建新文件。</a:t>
                      </a:r>
                      <a:endParaRPr lang="zh-CN" altLang="en-US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614902"/>
                  </a:ext>
                </a:extLst>
              </a:tr>
              <a:tr h="73771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ab+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以二进制格式打开一个文件用于追加。如果该文件已存在，文件指针将会放在文件的结尾。如果该文件不存在，创建新文件用于读写。</a:t>
                      </a:r>
                      <a:endParaRPr lang="zh-CN" altLang="en-US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254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0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>
            <a:extLst>
              <a:ext uri="{FF2B5EF4-FFF2-40B4-BE49-F238E27FC236}">
                <a16:creationId xmlns:a16="http://schemas.microsoft.com/office/drawing/2014/main" id="{5C47E851-91B7-4690-958B-3B9BE86E216A}"/>
              </a:ext>
            </a:extLst>
          </p:cNvPr>
          <p:cNvGrpSpPr/>
          <p:nvPr/>
        </p:nvGrpSpPr>
        <p:grpSpPr>
          <a:xfrm>
            <a:off x="5925887" y="0"/>
            <a:ext cx="6266113" cy="5071983"/>
            <a:chOff x="6427694" y="152395"/>
            <a:chExt cx="5764306" cy="4665805"/>
          </a:xfrm>
        </p:grpSpPr>
        <p:sp>
          <p:nvSpPr>
            <p:cNvPr id="93" name="等腰三角形 92">
              <a:extLst>
                <a:ext uri="{FF2B5EF4-FFF2-40B4-BE49-F238E27FC236}">
                  <a16:creationId xmlns:a16="http://schemas.microsoft.com/office/drawing/2014/main" id="{264BCCB7-D6A8-417E-ABBF-D90C6311FE6D}"/>
                </a:ext>
              </a:extLst>
            </p:cNvPr>
            <p:cNvSpPr/>
            <p:nvPr/>
          </p:nvSpPr>
          <p:spPr>
            <a:xfrm rot="16200000" flipH="1">
              <a:off x="10563114" y="360844"/>
              <a:ext cx="1837335" cy="142043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id="{183B2422-4536-4C4D-A7E3-6B705A323D50}"/>
                </a:ext>
              </a:extLst>
            </p:cNvPr>
            <p:cNvSpPr/>
            <p:nvPr/>
          </p:nvSpPr>
          <p:spPr>
            <a:xfrm rot="5400000" flipH="1">
              <a:off x="10563112" y="1303666"/>
              <a:ext cx="1837335" cy="142043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5" name="等腰三角形 94">
              <a:extLst>
                <a:ext uri="{FF2B5EF4-FFF2-40B4-BE49-F238E27FC236}">
                  <a16:creationId xmlns:a16="http://schemas.microsoft.com/office/drawing/2014/main" id="{AE8F2190-FAFE-475B-8E48-8D95DD73BEF2}"/>
                </a:ext>
              </a:extLst>
            </p:cNvPr>
            <p:cNvSpPr/>
            <p:nvPr/>
          </p:nvSpPr>
          <p:spPr>
            <a:xfrm rot="16200000" flipH="1">
              <a:off x="10563114" y="2246487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6" name="等腰三角形 95">
              <a:extLst>
                <a:ext uri="{FF2B5EF4-FFF2-40B4-BE49-F238E27FC236}">
                  <a16:creationId xmlns:a16="http://schemas.microsoft.com/office/drawing/2014/main" id="{E83E8407-FFC6-4DA2-80FD-717BEF3AD931}"/>
                </a:ext>
              </a:extLst>
            </p:cNvPr>
            <p:cNvSpPr/>
            <p:nvPr/>
          </p:nvSpPr>
          <p:spPr>
            <a:xfrm rot="5400000" flipH="1">
              <a:off x="9114239" y="360847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7" name="等腰三角形 96">
              <a:extLst>
                <a:ext uri="{FF2B5EF4-FFF2-40B4-BE49-F238E27FC236}">
                  <a16:creationId xmlns:a16="http://schemas.microsoft.com/office/drawing/2014/main" id="{17C2694A-4B73-472E-B758-6A4524A3F1A5}"/>
                </a:ext>
              </a:extLst>
            </p:cNvPr>
            <p:cNvSpPr/>
            <p:nvPr/>
          </p:nvSpPr>
          <p:spPr>
            <a:xfrm rot="16200000" flipH="1">
              <a:off x="9122951" y="1303666"/>
              <a:ext cx="1837335" cy="142043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9639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8" name="等腰三角形 97">
              <a:extLst>
                <a:ext uri="{FF2B5EF4-FFF2-40B4-BE49-F238E27FC236}">
                  <a16:creationId xmlns:a16="http://schemas.microsoft.com/office/drawing/2014/main" id="{CE937B27-D578-473C-B927-92202ADAD931}"/>
                </a:ext>
              </a:extLst>
            </p:cNvPr>
            <p:cNvSpPr/>
            <p:nvPr/>
          </p:nvSpPr>
          <p:spPr>
            <a:xfrm rot="5400000" flipH="1">
              <a:off x="9120882" y="2246490"/>
              <a:ext cx="1837335" cy="142043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9" name="等腰三角形 98">
              <a:extLst>
                <a:ext uri="{FF2B5EF4-FFF2-40B4-BE49-F238E27FC236}">
                  <a16:creationId xmlns:a16="http://schemas.microsoft.com/office/drawing/2014/main" id="{4129323B-1D8A-4D75-8A90-C9ED0B4E2509}"/>
                </a:ext>
              </a:extLst>
            </p:cNvPr>
            <p:cNvSpPr/>
            <p:nvPr/>
          </p:nvSpPr>
          <p:spPr>
            <a:xfrm rot="16200000" flipH="1">
              <a:off x="7659407" y="360844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0" name="等腰三角形 99">
              <a:extLst>
                <a:ext uri="{FF2B5EF4-FFF2-40B4-BE49-F238E27FC236}">
                  <a16:creationId xmlns:a16="http://schemas.microsoft.com/office/drawing/2014/main" id="{2ACCDBFC-3D4C-4E2D-8250-0979C81BAADF}"/>
                </a:ext>
              </a:extLst>
            </p:cNvPr>
            <p:cNvSpPr/>
            <p:nvPr/>
          </p:nvSpPr>
          <p:spPr>
            <a:xfrm rot="16200000" flipH="1">
              <a:off x="9122668" y="318931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1" name="等腰三角形 100">
              <a:extLst>
                <a:ext uri="{FF2B5EF4-FFF2-40B4-BE49-F238E27FC236}">
                  <a16:creationId xmlns:a16="http://schemas.microsoft.com/office/drawing/2014/main" id="{E32AC572-7EB2-4634-B9D9-89D114234437}"/>
                </a:ext>
              </a:extLst>
            </p:cNvPr>
            <p:cNvSpPr/>
            <p:nvPr/>
          </p:nvSpPr>
          <p:spPr>
            <a:xfrm rot="5400000" flipH="1">
              <a:off x="7659407" y="130366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2" name="等腰三角形 101">
              <a:extLst>
                <a:ext uri="{FF2B5EF4-FFF2-40B4-BE49-F238E27FC236}">
                  <a16:creationId xmlns:a16="http://schemas.microsoft.com/office/drawing/2014/main" id="{7F08D22C-DA4F-4AAA-A766-AA80C721CDD5}"/>
                </a:ext>
              </a:extLst>
            </p:cNvPr>
            <p:cNvSpPr/>
            <p:nvPr/>
          </p:nvSpPr>
          <p:spPr>
            <a:xfrm rot="16200000" flipH="1">
              <a:off x="6219245" y="1303664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096CE65-51C7-4A82-B165-B27A4099C33C}"/>
              </a:ext>
            </a:extLst>
          </p:cNvPr>
          <p:cNvSpPr txBox="1"/>
          <p:nvPr/>
        </p:nvSpPr>
        <p:spPr>
          <a:xfrm flipH="1">
            <a:off x="3849151" y="4342244"/>
            <a:ext cx="2969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4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文件的读写 </a:t>
            </a:r>
            <a:endParaRPr lang="en-US" altLang="zh-CN" sz="4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9CF1341-4CE9-42BE-8BD6-7F1031DC762F}"/>
              </a:ext>
            </a:extLst>
          </p:cNvPr>
          <p:cNvSpPr txBox="1"/>
          <p:nvPr/>
        </p:nvSpPr>
        <p:spPr>
          <a:xfrm>
            <a:off x="443426" y="3784477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02</a:t>
            </a:r>
            <a:endParaRPr lang="zh-CN" altLang="en-US" sz="12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5" name="等腰三角形 104">
            <a:extLst>
              <a:ext uri="{FF2B5EF4-FFF2-40B4-BE49-F238E27FC236}">
                <a16:creationId xmlns:a16="http://schemas.microsoft.com/office/drawing/2014/main" id="{B1E7F40D-E128-49D0-B4BA-3B4C1F491648}"/>
              </a:ext>
            </a:extLst>
          </p:cNvPr>
          <p:cNvSpPr/>
          <p:nvPr/>
        </p:nvSpPr>
        <p:spPr>
          <a:xfrm rot="5400000">
            <a:off x="2830434" y="4319077"/>
            <a:ext cx="998352" cy="860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6" name="图片 105">
            <a:extLst>
              <a:ext uri="{FF2B5EF4-FFF2-40B4-BE49-F238E27FC236}">
                <a16:creationId xmlns:a16="http://schemas.microsoft.com/office/drawing/2014/main" id="{92F90AE8-EBB6-482A-87A1-BF3F65B1B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444" y="294351"/>
            <a:ext cx="1520786" cy="51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673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5" y="467572"/>
            <a:ext cx="3904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文件读写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65390" y="1247050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134F20D-5328-49E1-B684-9A83D64A1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333263" y="4236861"/>
            <a:ext cx="2124388" cy="2332557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BC372E5D-C166-44E6-9A55-CAF51B6F287B}"/>
              </a:ext>
            </a:extLst>
          </p:cNvPr>
          <p:cNvGrpSpPr/>
          <p:nvPr/>
        </p:nvGrpSpPr>
        <p:grpSpPr>
          <a:xfrm>
            <a:off x="1050964" y="2522531"/>
            <a:ext cx="5589428" cy="307777"/>
            <a:chOff x="999449" y="2152643"/>
            <a:chExt cx="5589428" cy="307777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A1A5EB0A-7E1B-4D8C-ADD2-2D9DF0D00597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文本框 6">
              <a:extLst>
                <a:ext uri="{FF2B5EF4-FFF2-40B4-BE49-F238E27FC236}">
                  <a16:creationId xmlns:a16="http://schemas.microsoft.com/office/drawing/2014/main" id="{0F03D20C-B0B8-4BF7-9C3D-5D8FA1ED721B}"/>
                </a:ext>
              </a:extLst>
            </p:cNvPr>
            <p:cNvSpPr txBox="1"/>
            <p:nvPr/>
          </p:nvSpPr>
          <p:spPr>
            <a:xfrm flipH="1">
              <a:off x="1206110" y="2152643"/>
              <a:ext cx="5382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语法如下：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84E1B48-9303-4C8E-B46C-AB08C6646E2A}"/>
              </a:ext>
            </a:extLst>
          </p:cNvPr>
          <p:cNvSpPr/>
          <p:nvPr/>
        </p:nvSpPr>
        <p:spPr>
          <a:xfrm>
            <a:off x="2602968" y="2509246"/>
            <a:ext cx="3609276" cy="73067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" tIns="22860" rIns="22860" bIns="22860" rtlCol="0" anchor="ctr"/>
          <a:lstStyle/>
          <a:p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en-US" altLang="zh-CN" b="1" dirty="0" err="1" smtClean="0">
                <a:solidFill>
                  <a:schemeClr val="tx1"/>
                </a:solidFill>
              </a:rPr>
              <a:t>readlines</a:t>
            </a:r>
            <a:r>
              <a:rPr lang="en-US" altLang="zh-CN" b="1" dirty="0" smtClean="0">
                <a:solidFill>
                  <a:schemeClr val="tx1"/>
                </a:solidFill>
              </a:rPr>
              <a:t>()</a:t>
            </a:r>
            <a:endParaRPr lang="zh-CN" altLang="en-US" sz="400" dirty="0">
              <a:solidFill>
                <a:schemeClr val="tx1"/>
              </a:solidFill>
              <a:latin typeface="+mn-ea"/>
              <a:cs typeface="Gill Sans"/>
              <a:sym typeface="Gill Sans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3F392EA-C524-4661-9E73-31D81CB495B6}"/>
              </a:ext>
            </a:extLst>
          </p:cNvPr>
          <p:cNvGrpSpPr/>
          <p:nvPr/>
        </p:nvGrpSpPr>
        <p:grpSpPr>
          <a:xfrm>
            <a:off x="1050964" y="4020990"/>
            <a:ext cx="2856382" cy="307777"/>
            <a:chOff x="999449" y="2180354"/>
            <a:chExt cx="2856382" cy="307777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CB5DDF80-EB73-4BA0-A0C3-9BDFC15E813E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3" name="文本框 6">
              <a:extLst>
                <a:ext uri="{FF2B5EF4-FFF2-40B4-BE49-F238E27FC236}">
                  <a16:creationId xmlns:a16="http://schemas.microsoft.com/office/drawing/2014/main" id="{BEFE397C-5D29-4BD5-9B17-067A48DAF260}"/>
                </a:ext>
              </a:extLst>
            </p:cNvPr>
            <p:cNvSpPr txBox="1"/>
            <p:nvPr/>
          </p:nvSpPr>
          <p:spPr>
            <a:xfrm flipH="1">
              <a:off x="1219965" y="2180354"/>
              <a:ext cx="26358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示例：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4838" y="3763450"/>
            <a:ext cx="6318097" cy="295567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50964" y="1480447"/>
            <a:ext cx="91760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j-ea"/>
              </a:rPr>
              <a:t> </a:t>
            </a:r>
            <a:r>
              <a:rPr lang="en-US" altLang="zh-CN" b="1" dirty="0" err="1"/>
              <a:t>readlines</a:t>
            </a:r>
            <a:r>
              <a:rPr lang="zh-CN" altLang="en-US" b="1" dirty="0"/>
              <a:t>：可以按照行的方式把整个文件中的内容进行一次性读取，并且返回的是一个列表，其中每一行的数据为一个元素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490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43801" y="570366"/>
            <a:ext cx="3904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with</a:t>
            </a:r>
            <a:r>
              <a:rPr lang="zh-CN" altLang="en-US" sz="2800" b="1" dirty="0" smtClean="0"/>
              <a:t>逐</a:t>
            </a:r>
            <a:r>
              <a:rPr lang="zh-CN" altLang="en-US" sz="2800" b="1" dirty="0"/>
              <a:t>行读取</a:t>
            </a:r>
            <a:endParaRPr sz="2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65390" y="1247050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8" name="文本框 55"/>
          <p:cNvSpPr txBox="1"/>
          <p:nvPr/>
        </p:nvSpPr>
        <p:spPr>
          <a:xfrm flipH="1">
            <a:off x="1277011" y="1985712"/>
            <a:ext cx="763516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逐行</a:t>
            </a:r>
            <a:r>
              <a:rPr lang="zh-CN" altLang="en-US" dirty="0" smtClean="0"/>
              <a:t>读取</a:t>
            </a:r>
            <a:r>
              <a:rPr lang="en-US" altLang="zh-CN" dirty="0" smtClean="0"/>
              <a:t>python.txt</a:t>
            </a:r>
            <a:r>
              <a:rPr lang="zh-CN" altLang="en-US" dirty="0" smtClean="0"/>
              <a:t>文件里面的内容</a:t>
            </a:r>
            <a:r>
              <a:rPr lang="zh-CN" altLang="en-US" dirty="0"/>
              <a:t>逐行读取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 smtClean="0"/>
              <a:t>并打印总共有多少行</a:t>
            </a:r>
            <a:r>
              <a:rPr lang="en-US" altLang="zh-CN" dirty="0" smtClean="0"/>
              <a:t>?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b="1" dirty="0" smtClean="0">
                <a:latin typeface="+mj-ea"/>
              </a:rPr>
              <a:t>如果想在</a:t>
            </a:r>
            <a:r>
              <a:rPr lang="en-US" altLang="zh-CN" sz="2000" b="1" dirty="0" smtClean="0">
                <a:latin typeface="+mj-ea"/>
              </a:rPr>
              <a:t>with</a:t>
            </a:r>
            <a:r>
              <a:rPr lang="zh-CN" altLang="en-US" sz="2000" b="1" dirty="0" smtClean="0">
                <a:latin typeface="+mj-ea"/>
              </a:rPr>
              <a:t>代码块外访问文件</a:t>
            </a:r>
            <a:r>
              <a:rPr lang="en-US" altLang="zh-CN" sz="2000" b="1" dirty="0" smtClean="0">
                <a:latin typeface="+mj-ea"/>
              </a:rPr>
              <a:t>,</a:t>
            </a:r>
            <a:r>
              <a:rPr lang="zh-CN" altLang="en-US" sz="2000" b="1" dirty="0" smtClean="0">
                <a:latin typeface="+mj-ea"/>
              </a:rPr>
              <a:t>怎么办</a:t>
            </a:r>
            <a:r>
              <a:rPr lang="en-US" altLang="zh-CN" sz="2000" b="1" dirty="0" smtClean="0">
                <a:latin typeface="+mj-ea"/>
              </a:rPr>
              <a:t>?</a:t>
            </a:r>
            <a:endParaRPr lang="en-US" altLang="zh-CN" sz="2000" b="1" dirty="0">
              <a:latin typeface="+mj-ea"/>
            </a:endParaRPr>
          </a:p>
        </p:txBody>
      </p:sp>
      <p:sp>
        <p:nvSpPr>
          <p:cNvPr id="12" name="文本框 55"/>
          <p:cNvSpPr txBox="1"/>
          <p:nvPr/>
        </p:nvSpPr>
        <p:spPr>
          <a:xfrm flipH="1">
            <a:off x="1277010" y="3731916"/>
            <a:ext cx="7635167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00B050"/>
                </a:solidFill>
                <a:latin typeface="+mj-ea"/>
              </a:rPr>
              <a:t>如果想在</a:t>
            </a:r>
            <a:r>
              <a:rPr lang="en-US" altLang="zh-CN" b="1" dirty="0">
                <a:solidFill>
                  <a:srgbClr val="00B050"/>
                </a:solidFill>
                <a:latin typeface="+mj-ea"/>
              </a:rPr>
              <a:t>with</a:t>
            </a:r>
            <a:r>
              <a:rPr lang="zh-CN" altLang="en-US" b="1" dirty="0">
                <a:solidFill>
                  <a:srgbClr val="00B050"/>
                </a:solidFill>
                <a:latin typeface="+mj-ea"/>
              </a:rPr>
              <a:t>代码块外访问文件</a:t>
            </a:r>
            <a:r>
              <a:rPr lang="en-US" altLang="zh-CN" b="1" dirty="0">
                <a:solidFill>
                  <a:srgbClr val="00B050"/>
                </a:solidFill>
                <a:latin typeface="+mj-ea"/>
              </a:rPr>
              <a:t>,</a:t>
            </a:r>
            <a:r>
              <a:rPr lang="zh-CN" altLang="en-US" b="1" dirty="0">
                <a:solidFill>
                  <a:srgbClr val="00B050"/>
                </a:solidFill>
                <a:latin typeface="+mj-ea"/>
              </a:rPr>
              <a:t>怎么办</a:t>
            </a:r>
            <a:r>
              <a:rPr lang="en-US" altLang="zh-CN" b="1" dirty="0" smtClean="0">
                <a:solidFill>
                  <a:srgbClr val="00B050"/>
                </a:solidFill>
                <a:latin typeface="+mj-ea"/>
              </a:rPr>
              <a:t>?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1" dirty="0" smtClean="0">
                <a:solidFill>
                  <a:srgbClr val="00B050"/>
                </a:solidFill>
                <a:latin typeface="+mj-ea"/>
              </a:rPr>
              <a:t>(</a:t>
            </a:r>
            <a:r>
              <a:rPr lang="en-US" altLang="zh-CN" b="1" dirty="0" err="1">
                <a:solidFill>
                  <a:srgbClr val="00B050"/>
                </a:solidFill>
                <a:latin typeface="+mj-ea"/>
              </a:rPr>
              <a:t>readlines</a:t>
            </a:r>
            <a:r>
              <a:rPr lang="en-US" altLang="zh-CN" b="1" dirty="0">
                <a:solidFill>
                  <a:srgbClr val="00B050"/>
                </a:solidFill>
                <a:latin typeface="+mj-ea"/>
              </a:rPr>
              <a:t>()</a:t>
            </a:r>
            <a:r>
              <a:rPr lang="zh-CN" altLang="en-US" b="1" dirty="0">
                <a:solidFill>
                  <a:srgbClr val="00B050"/>
                </a:solidFill>
                <a:latin typeface="+mj-ea"/>
              </a:rPr>
              <a:t>从文件中读取每一行，并将其存储在一个列表中</a:t>
            </a:r>
            <a:r>
              <a:rPr lang="en-US" altLang="zh-CN" b="1" dirty="0" smtClean="0">
                <a:solidFill>
                  <a:srgbClr val="00B050"/>
                </a:solidFill>
                <a:latin typeface="+mj-ea"/>
              </a:rPr>
              <a:t>)</a:t>
            </a:r>
            <a:endParaRPr lang="en-US" altLang="zh-CN" b="1" dirty="0">
              <a:solidFill>
                <a:srgbClr val="00B050"/>
              </a:solidFill>
              <a:latin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0337" y="5270799"/>
            <a:ext cx="100697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注意 </a:t>
            </a:r>
            <a:r>
              <a:rPr lang="zh-CN" altLang="en-US" dirty="0">
                <a:latin typeface="FZKTJW--GB1-0"/>
                <a:ea typeface="黑体" panose="02010609060101010101" pitchFamily="49" charset="-122"/>
              </a:rPr>
              <a:t>读取文本文件时，</a:t>
            </a:r>
            <a:r>
              <a:rPr lang="en-US" altLang="zh-CN" dirty="0">
                <a:latin typeface="TimesNewRoman"/>
                <a:ea typeface="黑体" panose="02010609060101010101" pitchFamily="49" charset="-122"/>
              </a:rPr>
              <a:t>Python</a:t>
            </a:r>
            <a:r>
              <a:rPr lang="zh-CN" altLang="en-US" dirty="0">
                <a:latin typeface="FZKTJW--GB1-0"/>
                <a:ea typeface="黑体" panose="02010609060101010101" pitchFamily="49" charset="-122"/>
              </a:rPr>
              <a:t>将其中的所有文本都解读为字符串。如果你读取的是数字，并</a:t>
            </a:r>
          </a:p>
          <a:p>
            <a:r>
              <a:rPr lang="zh-CN" altLang="en-US" dirty="0">
                <a:latin typeface="FZKTJW--GB1-0"/>
                <a:ea typeface="黑体" panose="02010609060101010101" pitchFamily="49" charset="-122"/>
              </a:rPr>
              <a:t>要将其作为数值使用，就必须使用函数</a:t>
            </a:r>
            <a:r>
              <a:rPr lang="en-US" altLang="zh-CN" sz="1600" dirty="0" err="1">
                <a:latin typeface="TheSansMonoCondensed-"/>
                <a:ea typeface="黑体" panose="02010609060101010101" pitchFamily="49" charset="-122"/>
              </a:rPr>
              <a:t>int</a:t>
            </a:r>
            <a:r>
              <a:rPr lang="en-US" altLang="zh-CN" sz="1600" dirty="0">
                <a:latin typeface="TheSansMonoCondensed-"/>
                <a:ea typeface="黑体" panose="02010609060101010101" pitchFamily="49" charset="-122"/>
              </a:rPr>
              <a:t>()</a:t>
            </a:r>
            <a:r>
              <a:rPr lang="zh-CN" altLang="en-US" dirty="0">
                <a:latin typeface="FZKTJW--GB1-0"/>
                <a:ea typeface="黑体" panose="02010609060101010101" pitchFamily="49" charset="-122"/>
              </a:rPr>
              <a:t>将其转换为整数，或使用函数</a:t>
            </a:r>
            <a:r>
              <a:rPr lang="en-US" altLang="zh-CN" sz="1600" dirty="0">
                <a:latin typeface="TheSansMonoCondensed-"/>
                <a:ea typeface="黑体" panose="02010609060101010101" pitchFamily="49" charset="-122"/>
              </a:rPr>
              <a:t>float()</a:t>
            </a:r>
            <a:r>
              <a:rPr lang="zh-CN" altLang="en-US" dirty="0">
                <a:latin typeface="FZKTJW--GB1-0"/>
                <a:ea typeface="黑体" panose="02010609060101010101" pitchFamily="49" charset="-122"/>
              </a:rPr>
              <a:t>将其转</a:t>
            </a:r>
          </a:p>
          <a:p>
            <a:r>
              <a:rPr lang="zh-CN" altLang="en-US" dirty="0">
                <a:latin typeface="FZKTJW--GB1-0"/>
                <a:ea typeface="黑体" panose="02010609060101010101" pitchFamily="49" charset="-122"/>
              </a:rPr>
              <a:t>换为浮点数。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47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7" y="431970"/>
            <a:ext cx="3904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/>
              <a:t>写入文件</a:t>
            </a:r>
            <a:endParaRPr sz="4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65390" y="1247050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50862" y="1399968"/>
            <a:ext cx="100742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35599" y="5365022"/>
            <a:ext cx="1031447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注意 </a:t>
            </a:r>
            <a:r>
              <a:rPr lang="en-US" altLang="zh-CN" dirty="0">
                <a:latin typeface="+mn-ea"/>
              </a:rPr>
              <a:t>Python</a:t>
            </a:r>
            <a:r>
              <a:rPr lang="zh-CN" altLang="en-US" dirty="0">
                <a:latin typeface="+mn-ea"/>
              </a:rPr>
              <a:t>只能将字符串写入文本文件。要将数值数据存储到文本文件中，必须先使用函数</a:t>
            </a:r>
          </a:p>
          <a:p>
            <a:r>
              <a:rPr lang="en-US" altLang="zh-CN" sz="1600" dirty="0" err="1">
                <a:latin typeface="+mn-ea"/>
              </a:rPr>
              <a:t>str</a:t>
            </a:r>
            <a:r>
              <a:rPr lang="en-US" altLang="zh-CN" sz="1600" dirty="0">
                <a:latin typeface="+mn-ea"/>
              </a:rPr>
              <a:t>()</a:t>
            </a:r>
            <a:r>
              <a:rPr lang="zh-CN" altLang="en-US" dirty="0">
                <a:latin typeface="+mn-ea"/>
              </a:rPr>
              <a:t>将其转换为字符串格式。</a:t>
            </a:r>
          </a:p>
        </p:txBody>
      </p:sp>
      <p:sp>
        <p:nvSpPr>
          <p:cNvPr id="4" name="矩形 3"/>
          <p:cNvSpPr/>
          <p:nvPr/>
        </p:nvSpPr>
        <p:spPr>
          <a:xfrm>
            <a:off x="1029303" y="168241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TheSansMonoCondensed-"/>
              </a:rPr>
              <a:t>with open(filename, 'w') as </a:t>
            </a:r>
            <a:r>
              <a:rPr lang="en-US" altLang="zh-CN" dirty="0" err="1">
                <a:latin typeface="TheSansMonoCondensed-"/>
              </a:rPr>
              <a:t>file_object</a:t>
            </a:r>
            <a:r>
              <a:rPr lang="en-US" altLang="zh-CN" dirty="0">
                <a:latin typeface="TheSansMonoCondensed-"/>
              </a:rPr>
              <a:t>:</a:t>
            </a:r>
          </a:p>
          <a:p>
            <a:r>
              <a:rPr lang="en-US" altLang="zh-CN" dirty="0">
                <a:latin typeface="Wingdings2"/>
              </a:rPr>
              <a:t> </a:t>
            </a:r>
            <a:r>
              <a:rPr lang="en-US" altLang="zh-CN" dirty="0" err="1">
                <a:latin typeface="TheSansMonoCondensed-"/>
              </a:rPr>
              <a:t>file_object.write</a:t>
            </a:r>
            <a:r>
              <a:rPr lang="en-US" altLang="zh-CN" dirty="0">
                <a:latin typeface="TheSansMonoCondensed-"/>
              </a:rPr>
              <a:t>("I love programming.")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29303" y="2861233"/>
            <a:ext cx="8507457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b="1" dirty="0">
                <a:latin typeface="FZSSJW--GB1-0"/>
              </a:rPr>
              <a:t>如果你要写入的文件不存在，函数</a:t>
            </a:r>
            <a:r>
              <a:rPr lang="en-US" altLang="zh-CN" sz="1600" b="1" dirty="0">
                <a:latin typeface="TheSansMonoCondensed-"/>
              </a:rPr>
              <a:t>open()</a:t>
            </a:r>
            <a:r>
              <a:rPr lang="zh-CN" altLang="en-US" b="1" dirty="0">
                <a:latin typeface="FZSSJW--GB1-0"/>
              </a:rPr>
              <a:t>将自动创建它</a:t>
            </a:r>
            <a:r>
              <a:rPr lang="zh-CN" altLang="en-US" b="1" dirty="0" smtClean="0">
                <a:latin typeface="FZSSJW--GB1-0"/>
              </a:rPr>
              <a:t>。</a:t>
            </a:r>
            <a:endParaRPr lang="en-US" altLang="zh-CN" b="1" dirty="0" smtClean="0">
              <a:latin typeface="FZSSJW--GB1-0"/>
            </a:endParaRPr>
          </a:p>
          <a:p>
            <a:pPr>
              <a:lnSpc>
                <a:spcPts val="4000"/>
              </a:lnSpc>
            </a:pPr>
            <a:r>
              <a:rPr lang="zh-CN" altLang="en-US" b="1" dirty="0"/>
              <a:t>我们使用文件对象的方法</a:t>
            </a:r>
            <a:r>
              <a:rPr lang="en-US" altLang="zh-CN" b="1" dirty="0"/>
              <a:t>write()</a:t>
            </a:r>
            <a:r>
              <a:rPr lang="zh-CN" altLang="en-US" b="1" dirty="0"/>
              <a:t>将一个字符串写入</a:t>
            </a:r>
            <a:r>
              <a:rPr lang="zh-CN" altLang="en-US" b="1" dirty="0" smtClean="0"/>
              <a:t>文件</a:t>
            </a:r>
            <a:r>
              <a:rPr lang="en-US" altLang="zh-CN" b="1" dirty="0" smtClean="0"/>
              <a:t>.</a:t>
            </a:r>
            <a:r>
              <a:rPr lang="zh-CN" altLang="en-US" b="1" dirty="0" smtClean="0"/>
              <a:t>这个程序是没有</a:t>
            </a:r>
            <a:r>
              <a:rPr lang="zh-CN" altLang="en-US" b="1" dirty="0"/>
              <a:t>终端</a:t>
            </a:r>
            <a:r>
              <a:rPr lang="zh-CN" altLang="en-US" b="1" dirty="0" smtClean="0"/>
              <a:t>输出</a:t>
            </a:r>
            <a:endParaRPr lang="en-US" altLang="zh-CN" b="1" dirty="0" smtClean="0"/>
          </a:p>
          <a:p>
            <a:pPr>
              <a:lnSpc>
                <a:spcPts val="4000"/>
              </a:lnSpc>
            </a:pPr>
            <a:r>
              <a:rPr lang="zh-CN" altLang="en-US" b="1" dirty="0"/>
              <a:t>函数</a:t>
            </a:r>
            <a:r>
              <a:rPr lang="en-US" altLang="zh-CN" b="1" dirty="0"/>
              <a:t>write()</a:t>
            </a:r>
            <a:r>
              <a:rPr lang="zh-CN" altLang="en-US" b="1" dirty="0"/>
              <a:t>不会在你写入的文本末尾添加</a:t>
            </a:r>
            <a:r>
              <a:rPr lang="zh-CN" altLang="en-US" b="1" dirty="0" smtClean="0"/>
              <a:t>换行符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需要手动添加</a:t>
            </a:r>
            <a:r>
              <a:rPr lang="en-US" altLang="zh-CN" b="1" dirty="0" smtClean="0"/>
              <a:t>\n</a:t>
            </a:r>
            <a:endParaRPr lang="zh-CN" altLang="en-US" b="1" dirty="0"/>
          </a:p>
        </p:txBody>
      </p:sp>
      <p:sp>
        <p:nvSpPr>
          <p:cNvPr id="11" name="等腰三角形 10"/>
          <p:cNvSpPr/>
          <p:nvPr/>
        </p:nvSpPr>
        <p:spPr>
          <a:xfrm rot="5400000">
            <a:off x="733895" y="3180024"/>
            <a:ext cx="306195" cy="18473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等腰三角形 11"/>
          <p:cNvSpPr/>
          <p:nvPr/>
        </p:nvSpPr>
        <p:spPr>
          <a:xfrm rot="5400000">
            <a:off x="733895" y="3642523"/>
            <a:ext cx="306195" cy="18473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等腰三角形 12"/>
          <p:cNvSpPr/>
          <p:nvPr/>
        </p:nvSpPr>
        <p:spPr>
          <a:xfrm rot="5400000">
            <a:off x="733894" y="4100674"/>
            <a:ext cx="306195" cy="18473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424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5" y="467572"/>
            <a:ext cx="3904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itchFamily="2" charset="-122"/>
                <a:cs typeface="微软雅黑" panose="020B0503020204020204" charset="-122"/>
              </a:rPr>
              <a:t>常用函数</a:t>
            </a:r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itchFamily="2" charset="-122"/>
                <a:cs typeface="微软雅黑" panose="020B0503020204020204" charset="-122"/>
              </a:rPr>
              <a:t>1</a:t>
            </a:r>
            <a:endParaRPr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65390" y="1247050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C9719F28-C1EC-4965-B1D8-05CDA2BC357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47711" y="1434750"/>
          <a:ext cx="9235358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4892">
                  <a:extLst>
                    <a:ext uri="{9D8B030D-6E8A-4147-A177-3AD203B41FA5}">
                      <a16:colId xmlns:a16="http://schemas.microsoft.com/office/drawing/2014/main" val="1014442285"/>
                    </a:ext>
                  </a:extLst>
                </a:gridCol>
                <a:gridCol w="6600466">
                  <a:extLst>
                    <a:ext uri="{9D8B030D-6E8A-4147-A177-3AD203B41FA5}">
                      <a16:colId xmlns:a16="http://schemas.microsoft.com/office/drawing/2014/main" val="2744157810"/>
                    </a:ext>
                  </a:extLst>
                </a:gridCol>
              </a:tblGrid>
              <a:tr h="4737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函数名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415017"/>
                  </a:ext>
                </a:extLst>
              </a:tr>
              <a:tr h="46107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read(size)</a:t>
                      </a:r>
                      <a:endParaRPr lang="zh-CN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600" kern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size</a:t>
                      </a:r>
                      <a:r>
                        <a:rPr lang="zh-CN" altLang="en-US" sz="1600" kern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为读取的长度，打开模式有</a:t>
                      </a:r>
                      <a:r>
                        <a:rPr lang="en-US" altLang="zh-CN" sz="1600" kern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b(</a:t>
                      </a:r>
                      <a:r>
                        <a:rPr lang="zh-CN" altLang="en-US" sz="1600" kern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二进制</a:t>
                      </a:r>
                      <a:r>
                        <a:rPr lang="en-US" altLang="zh-CN" sz="1600" kern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lang="zh-CN" altLang="en-US" sz="1600" kern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就按</a:t>
                      </a:r>
                      <a:r>
                        <a:rPr lang="en-US" altLang="zh-CN" sz="1600" kern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byte</a:t>
                      </a:r>
                      <a:r>
                        <a:rPr lang="zh-CN" altLang="en-US" sz="1600" kern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为单位，无</a:t>
                      </a:r>
                      <a:r>
                        <a:rPr lang="en-US" altLang="zh-CN" sz="1600" kern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zh-CN" altLang="en-US" sz="1600" kern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就以字符为单位</a:t>
                      </a:r>
                      <a:endParaRPr lang="zh-CN" altLang="en-US" sz="1600" kern="12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226487"/>
                  </a:ext>
                </a:extLst>
              </a:tr>
              <a:tr h="6297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readline</a:t>
                      </a:r>
                      <a:r>
                        <a:rPr lang="en-US" altLang="zh-CN" sz="18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()/</a:t>
                      </a:r>
                      <a:r>
                        <a:rPr lang="en-US" altLang="zh-CN" sz="1800" b="1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readlines</a:t>
                      </a:r>
                      <a:r>
                        <a:rPr lang="en-US" altLang="zh-CN" sz="18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读取第一行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把文件每一行作为一个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的一个成员，并返回这个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789547"/>
                  </a:ext>
                </a:extLst>
              </a:tr>
              <a:tr h="42500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18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write()</a:t>
                      </a:r>
                      <a:endParaRPr lang="zh-CN" altLang="en-US" sz="18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把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写到文件中，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write()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并不会在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后加上一个换行符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973269"/>
                  </a:ext>
                </a:extLst>
              </a:tr>
              <a:tr h="55851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dirty="0" err="1" smtClean="0"/>
                        <a:t>writelines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seq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sz="18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把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的内容全部写到文件中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多行一次性写入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。这个函数也只是忠实地写入，不会在每行后面加上任何东西。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12568"/>
                  </a:ext>
                </a:extLst>
              </a:tr>
              <a:tr h="38439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dirty="0" smtClean="0"/>
                        <a:t>close()</a:t>
                      </a:r>
                      <a:endParaRPr lang="zh-CN" altLang="en-US" sz="18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关闭文件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796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8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5" y="467572"/>
            <a:ext cx="3904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itchFamily="2" charset="-122"/>
                <a:cs typeface="微软雅黑" panose="020B0503020204020204" charset="-122"/>
              </a:rPr>
              <a:t>常用函数</a:t>
            </a:r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itchFamily="2" charset="-122"/>
                <a:cs typeface="微软雅黑" panose="020B0503020204020204" charset="-122"/>
              </a:rPr>
              <a:t>2</a:t>
            </a:r>
            <a:endParaRPr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65390" y="1247050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C9719F28-C1EC-4965-B1D8-05CDA2BC3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449526"/>
              </p:ext>
            </p:extLst>
          </p:nvPr>
        </p:nvGraphicFramePr>
        <p:xfrm>
          <a:off x="317186" y="1159472"/>
          <a:ext cx="1168113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924">
                  <a:extLst>
                    <a:ext uri="{9D8B030D-6E8A-4147-A177-3AD203B41FA5}">
                      <a16:colId xmlns:a16="http://schemas.microsoft.com/office/drawing/2014/main" val="1014442285"/>
                    </a:ext>
                  </a:extLst>
                </a:gridCol>
                <a:gridCol w="9139214">
                  <a:extLst>
                    <a:ext uri="{9D8B030D-6E8A-4147-A177-3AD203B41FA5}">
                      <a16:colId xmlns:a16="http://schemas.microsoft.com/office/drawing/2014/main" val="2744157810"/>
                    </a:ext>
                  </a:extLst>
                </a:gridCol>
              </a:tblGrid>
              <a:tr h="3864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函数名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415017"/>
                  </a:ext>
                </a:extLst>
              </a:tr>
              <a:tr h="24465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flush()</a:t>
                      </a:r>
                      <a:endParaRPr lang="zh-CN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把缓冲区的内容写入硬盘</a:t>
                      </a:r>
                      <a:endParaRPr lang="zh-CN" altLang="en-US" sz="1600" kern="12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226487"/>
                  </a:ext>
                </a:extLst>
              </a:tr>
              <a:tr h="6297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tell()</a:t>
                      </a:r>
                      <a:endParaRPr lang="zh-CN" altLang="en-US" sz="1800" b="1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返回文件游标操作的当前位置，以文件的开头为原点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789547"/>
                  </a:ext>
                </a:extLst>
              </a:tr>
              <a:tr h="42500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18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write()</a:t>
                      </a:r>
                      <a:endParaRPr lang="zh-CN" altLang="en-US" sz="18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把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写到文件中，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write()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并不会在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后加上一个换行符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973269"/>
                  </a:ext>
                </a:extLst>
              </a:tr>
              <a:tr h="55851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dirty="0" smtClean="0"/>
                        <a:t>seek(offset[,whence]) </a:t>
                      </a:r>
                      <a:endParaRPr lang="zh-CN" altLang="en-US" sz="18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offset --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开始的偏移量，也就是代表需要移动偏移的字节数 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whence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：可选，默认值为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。给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offset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参数一个定义，表示要从哪个位置开始偏移；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代表从文件开头开始算起，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代表从当前位置开始算起，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代表从文件末尾算起。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12568"/>
                  </a:ext>
                </a:extLst>
              </a:tr>
              <a:tr h="38439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dirty="0" smtClean="0"/>
                        <a:t>truncate()</a:t>
                      </a:r>
                      <a:endParaRPr lang="zh-CN" altLang="en-US" sz="18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把文件裁成规定的大小，默认的是裁到当前文件操作标记的位置。如果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比文件的大小还要大，依据系统的不同可能是不改变文件，也可能是用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把文件补到相应的大小，也可能是以一些随机的内容加上去。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796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09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7" y="431970"/>
            <a:ext cx="3904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/>
              <a:t>练习题</a:t>
            </a:r>
            <a:endParaRPr sz="4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65390" y="1247050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20337" y="1139856"/>
            <a:ext cx="9653218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b="1" dirty="0" smtClean="0">
                <a:latin typeface="TimesNewRoman,Bold"/>
              </a:rPr>
              <a:t>1.</a:t>
            </a:r>
            <a:r>
              <a:rPr lang="zh-CN" altLang="en-US" dirty="0" smtClean="0">
                <a:latin typeface="FZKTJW--GB1-0"/>
              </a:rPr>
              <a:t>在</a:t>
            </a:r>
            <a:r>
              <a:rPr lang="zh-CN" altLang="en-US" dirty="0">
                <a:latin typeface="FZKTJW--GB1-0"/>
              </a:rPr>
              <a:t>文本编辑器中新建一个文件，写几句话来总结一下你</a:t>
            </a:r>
            <a:r>
              <a:rPr lang="zh-CN" altLang="en-US" dirty="0" smtClean="0">
                <a:latin typeface="FZKTJW--GB1-0"/>
              </a:rPr>
              <a:t>至此</a:t>
            </a:r>
            <a:r>
              <a:rPr lang="zh-CN" altLang="en-US" dirty="0">
                <a:latin typeface="FZKTJW--GB1-0"/>
              </a:rPr>
              <a:t>学到的</a:t>
            </a:r>
            <a:r>
              <a:rPr lang="en-US" altLang="zh-CN" dirty="0">
                <a:latin typeface="TimesNewRoman"/>
              </a:rPr>
              <a:t>Python </a:t>
            </a:r>
            <a:r>
              <a:rPr lang="zh-CN" altLang="en-US" dirty="0">
                <a:latin typeface="FZKTJW--GB1-0"/>
              </a:rPr>
              <a:t>知识，其中每一行都以“</a:t>
            </a:r>
            <a:r>
              <a:rPr lang="en-US" altLang="zh-CN" dirty="0">
                <a:latin typeface="TimesNewRoman"/>
              </a:rPr>
              <a:t>In Python you can</a:t>
            </a:r>
            <a:r>
              <a:rPr lang="en-US" altLang="zh-CN" dirty="0">
                <a:latin typeface="FZKTJW--GB1-0"/>
              </a:rPr>
              <a:t>”</a:t>
            </a:r>
            <a:r>
              <a:rPr lang="zh-CN" altLang="en-US" dirty="0">
                <a:latin typeface="FZKTJW--GB1-0"/>
              </a:rPr>
              <a:t>打头。将这个文件命名</a:t>
            </a:r>
            <a:r>
              <a:rPr lang="zh-CN" altLang="en-US" dirty="0" smtClean="0">
                <a:latin typeface="FZKTJW--GB1-0"/>
              </a:rPr>
              <a:t>为</a:t>
            </a:r>
            <a:r>
              <a:rPr lang="en-US" altLang="zh-CN" dirty="0" smtClean="0">
                <a:latin typeface="TimesNewRoman"/>
              </a:rPr>
              <a:t>learning_python.txt</a:t>
            </a:r>
            <a:r>
              <a:rPr lang="zh-CN" altLang="en-US" dirty="0">
                <a:latin typeface="FZKTJW--GB1-0"/>
              </a:rPr>
              <a:t>，并将其存储到为完成本章练习而编写的程序所在的目录中。编写</a:t>
            </a:r>
            <a:r>
              <a:rPr lang="zh-CN" altLang="en-US" dirty="0" smtClean="0">
                <a:latin typeface="FZKTJW--GB1-0"/>
              </a:rPr>
              <a:t>一个</a:t>
            </a:r>
            <a:r>
              <a:rPr lang="zh-CN" altLang="en-US" dirty="0">
                <a:latin typeface="FZKTJW--GB1-0"/>
              </a:rPr>
              <a:t>程序，它读取这个文件，并将你所写的内容打印三次：第一次打印时读取整个文件</a:t>
            </a:r>
            <a:r>
              <a:rPr lang="zh-CN" altLang="en-US" dirty="0" smtClean="0">
                <a:latin typeface="FZKTJW--GB1-0"/>
              </a:rPr>
              <a:t>；第二</a:t>
            </a:r>
            <a:r>
              <a:rPr lang="zh-CN" altLang="en-US" dirty="0">
                <a:latin typeface="FZKTJW--GB1-0"/>
              </a:rPr>
              <a:t>次打印时遍历文件对象；第三次打印时将各行存储在一个列表</a:t>
            </a:r>
            <a:r>
              <a:rPr lang="zh-CN" altLang="en-US" dirty="0" smtClean="0">
                <a:latin typeface="FZKTJW--GB1-0"/>
              </a:rPr>
              <a:t>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ts val="3000"/>
              </a:lnSpc>
            </a:pPr>
            <a:r>
              <a:rPr lang="en-US" altLang="zh-CN" b="1" dirty="0" smtClean="0"/>
              <a:t>2.</a:t>
            </a:r>
            <a:r>
              <a:rPr lang="zh-CN" altLang="en-US" dirty="0" smtClean="0"/>
              <a:t>下面</a:t>
            </a:r>
            <a:r>
              <a:rPr lang="zh-CN" altLang="en-US" dirty="0"/>
              <a:t>是一个简单的示例，演示了如何将句子中的</a:t>
            </a:r>
            <a:r>
              <a:rPr lang="en-US" altLang="zh-CN" dirty="0"/>
              <a:t>'dog'</a:t>
            </a:r>
            <a:r>
              <a:rPr lang="zh-CN" altLang="en-US" dirty="0"/>
              <a:t>替换为</a:t>
            </a:r>
            <a:r>
              <a:rPr lang="en-US" altLang="zh-CN" dirty="0"/>
              <a:t>'cat'</a:t>
            </a:r>
            <a:r>
              <a:rPr lang="zh-CN" altLang="en-US" dirty="0"/>
              <a:t>：</a:t>
            </a:r>
          </a:p>
          <a:p>
            <a:pPr>
              <a:lnSpc>
                <a:spcPts val="3000"/>
              </a:lnSpc>
            </a:pPr>
            <a:r>
              <a:rPr lang="en-US" altLang="zh-CN" dirty="0"/>
              <a:t>&gt;&gt;&gt; message = "I really like dogs."</a:t>
            </a:r>
          </a:p>
          <a:p>
            <a:pPr>
              <a:lnSpc>
                <a:spcPts val="3000"/>
              </a:lnSpc>
            </a:pPr>
            <a:r>
              <a:rPr lang="en-US" altLang="zh-CN" dirty="0"/>
              <a:t>&gt;&gt;&gt; </a:t>
            </a:r>
            <a:r>
              <a:rPr lang="en-US" altLang="zh-CN" dirty="0" err="1"/>
              <a:t>message.replace</a:t>
            </a:r>
            <a:r>
              <a:rPr lang="en-US" altLang="zh-CN" dirty="0"/>
              <a:t>('dog', 'cat')</a:t>
            </a:r>
          </a:p>
          <a:p>
            <a:pPr>
              <a:lnSpc>
                <a:spcPts val="3000"/>
              </a:lnSpc>
            </a:pPr>
            <a:r>
              <a:rPr lang="en-US" altLang="zh-CN" dirty="0"/>
              <a:t>'I really like cats.'</a:t>
            </a:r>
          </a:p>
          <a:p>
            <a:pPr>
              <a:lnSpc>
                <a:spcPts val="3000"/>
              </a:lnSpc>
            </a:pPr>
            <a:r>
              <a:rPr lang="zh-CN" altLang="en-US" dirty="0"/>
              <a:t>读取你刚创建的文件</a:t>
            </a:r>
            <a:r>
              <a:rPr lang="en-US" altLang="zh-CN" dirty="0"/>
              <a:t>learning_python.txt </a:t>
            </a:r>
            <a:r>
              <a:rPr lang="zh-CN" altLang="en-US" dirty="0"/>
              <a:t>中的每一行，将其中的</a:t>
            </a:r>
            <a:r>
              <a:rPr lang="en-US" altLang="zh-CN" dirty="0"/>
              <a:t>Python </a:t>
            </a:r>
            <a:r>
              <a:rPr lang="zh-CN" altLang="en-US" dirty="0"/>
              <a:t>都替换为另</a:t>
            </a:r>
          </a:p>
          <a:p>
            <a:pPr>
              <a:lnSpc>
                <a:spcPts val="3000"/>
              </a:lnSpc>
            </a:pPr>
            <a:r>
              <a:rPr lang="zh-CN" altLang="en-US" dirty="0"/>
              <a:t>一门语言的名称，如</a:t>
            </a:r>
            <a:r>
              <a:rPr lang="en-US" altLang="zh-CN" dirty="0"/>
              <a:t>C</a:t>
            </a:r>
            <a:r>
              <a:rPr lang="zh-CN" altLang="en-US" dirty="0"/>
              <a:t>。将修改后的各行都打印到屏幕上。</a:t>
            </a:r>
            <a:r>
              <a:rPr lang="zh-CN" altLang="en-US" dirty="0" smtClean="0">
                <a:latin typeface="FZKTJW--GB1-0"/>
              </a:rPr>
              <a:t>块</a:t>
            </a:r>
            <a:r>
              <a:rPr lang="zh-CN" altLang="en-US" dirty="0">
                <a:latin typeface="FZKTJW--GB1-0"/>
              </a:rPr>
              <a:t>外打印它们。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085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6427694" y="-8975"/>
            <a:ext cx="5764306" cy="4665805"/>
            <a:chOff x="6427694" y="152395"/>
            <a:chExt cx="5764306" cy="4665805"/>
          </a:xfrm>
        </p:grpSpPr>
        <p:sp>
          <p:nvSpPr>
            <p:cNvPr id="18" name="等腰三角形 17"/>
            <p:cNvSpPr/>
            <p:nvPr/>
          </p:nvSpPr>
          <p:spPr>
            <a:xfrm rot="16200000" flipH="1">
              <a:off x="10563114" y="360844"/>
              <a:ext cx="1837335" cy="142043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 rot="5400000" flipH="1">
              <a:off x="10563112" y="1303666"/>
              <a:ext cx="1837335" cy="142043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 flipH="1">
              <a:off x="10563114" y="2246487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 flipH="1">
              <a:off x="9114239" y="360847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16200000" flipH="1">
              <a:off x="9122951" y="1303666"/>
              <a:ext cx="1837335" cy="142043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9639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 rot="5400000" flipH="1">
              <a:off x="9120882" y="2246490"/>
              <a:ext cx="1837335" cy="142043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6200000" flipH="1">
              <a:off x="7659407" y="360844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16200000" flipH="1">
              <a:off x="9122668" y="318931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5400000" flipH="1">
              <a:off x="7659407" y="130366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16200000" flipH="1">
              <a:off x="6219245" y="1303664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9" name="图片 28" descr="北风logo黑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78617" y="-8975"/>
            <a:ext cx="1990511" cy="1244069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CAA63AD0-6A63-4383-BD56-0C454F874083}"/>
              </a:ext>
            </a:extLst>
          </p:cNvPr>
          <p:cNvGrpSpPr/>
          <p:nvPr/>
        </p:nvGrpSpPr>
        <p:grpSpPr>
          <a:xfrm>
            <a:off x="306849" y="3255318"/>
            <a:ext cx="8471390" cy="1965840"/>
            <a:chOff x="306849" y="3255318"/>
            <a:chExt cx="8471390" cy="1965840"/>
          </a:xfrm>
        </p:grpSpPr>
        <p:sp>
          <p:nvSpPr>
            <p:cNvPr id="46" name="文本框 9">
              <a:extLst>
                <a:ext uri="{FF2B5EF4-FFF2-40B4-BE49-F238E27FC236}">
                  <a16:creationId xmlns:a16="http://schemas.microsoft.com/office/drawing/2014/main" id="{4352DC2D-3462-49B0-B0B3-D16DC3302639}"/>
                </a:ext>
              </a:extLst>
            </p:cNvPr>
            <p:cNvSpPr txBox="1"/>
            <p:nvPr/>
          </p:nvSpPr>
          <p:spPr>
            <a:xfrm>
              <a:off x="816639" y="3255318"/>
              <a:ext cx="705121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>
                  <a:solidFill>
                    <a:schemeClr val="accent3"/>
                  </a:solidFill>
                  <a:latin typeface="方正正大黑简体" panose="02000000000000000000" charset="-122"/>
                  <a:ea typeface="方正正大黑简体" panose="02000000000000000000" charset="-122"/>
                  <a:cs typeface="微软雅黑" panose="020B0503020204020204" charset="-122"/>
                </a:rPr>
                <a:t>Python</a:t>
              </a:r>
              <a:r>
                <a:rPr lang="zh-CN" altLang="en-US" sz="6000" dirty="0">
                  <a:solidFill>
                    <a:schemeClr val="accent1"/>
                  </a:solidFill>
                  <a:latin typeface="方正正大黑简体" panose="02000000000000000000" charset="-122"/>
                  <a:ea typeface="方正正大黑简体" panose="02000000000000000000" charset="-122"/>
                  <a:cs typeface="微软雅黑" panose="020B0503020204020204" charset="-122"/>
                </a:rPr>
                <a:t>基础</a:t>
              </a:r>
              <a:r>
                <a:rPr lang="zh-CN" altLang="en-US" sz="6000" dirty="0">
                  <a:solidFill>
                    <a:srgbClr val="FF0000"/>
                  </a:solidFill>
                  <a:latin typeface="方正正大黑简体" panose="02000000000000000000" charset="-122"/>
                  <a:ea typeface="方正正大黑简体" panose="02000000000000000000" charset="-122"/>
                  <a:cs typeface="微软雅黑" panose="020B0503020204020204" charset="-122"/>
                </a:rPr>
                <a:t>编程</a:t>
              </a:r>
              <a:endParaRPr lang="zh-CN" altLang="en-US" sz="6000" dirty="0">
                <a:solidFill>
                  <a:schemeClr val="accent4"/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endParaRPr>
            </a:p>
          </p:txBody>
        </p:sp>
        <p:sp>
          <p:nvSpPr>
            <p:cNvPr id="48" name="文本框 19">
              <a:extLst>
                <a:ext uri="{FF2B5EF4-FFF2-40B4-BE49-F238E27FC236}">
                  <a16:creationId xmlns:a16="http://schemas.microsoft.com/office/drawing/2014/main" id="{E418FFA7-871E-41FC-A659-6C33169C7709}"/>
                </a:ext>
              </a:extLst>
            </p:cNvPr>
            <p:cNvSpPr txBox="1"/>
            <p:nvPr/>
          </p:nvSpPr>
          <p:spPr>
            <a:xfrm flipH="1">
              <a:off x="2977961" y="4390161"/>
              <a:ext cx="58002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4800" b="1" dirty="0">
                  <a:solidFill>
                    <a:srgbClr val="39639D"/>
                  </a:solidFill>
                  <a:latin typeface="微软雅黑" pitchFamily="34" charset="-122"/>
                  <a:ea typeface="微软雅黑" pitchFamily="34" charset="-122"/>
                </a:rPr>
                <a:t>文件和异常</a:t>
              </a:r>
              <a:endParaRPr lang="en-US" altLang="zh-CN" sz="4800" b="1" dirty="0">
                <a:solidFill>
                  <a:srgbClr val="39639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文本框 6">
              <a:extLst>
                <a:ext uri="{FF2B5EF4-FFF2-40B4-BE49-F238E27FC236}">
                  <a16:creationId xmlns:a16="http://schemas.microsoft.com/office/drawing/2014/main" id="{546CFFFB-FAC7-4BF7-B4D9-CF2F4786BFC4}"/>
                </a:ext>
              </a:extLst>
            </p:cNvPr>
            <p:cNvSpPr txBox="1"/>
            <p:nvPr/>
          </p:nvSpPr>
          <p:spPr>
            <a:xfrm>
              <a:off x="306849" y="4447233"/>
              <a:ext cx="2743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dirty="0">
                  <a:solidFill>
                    <a:srgbClr val="39639D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第</a:t>
              </a:r>
              <a:r>
                <a:rPr lang="en-US" altLang="zh-CN" sz="4400" dirty="0">
                  <a:solidFill>
                    <a:srgbClr val="39639D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9</a:t>
              </a:r>
              <a:r>
                <a:rPr lang="zh-CN" altLang="en-US" sz="4400" dirty="0">
                  <a:solidFill>
                    <a:srgbClr val="39639D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章</a:t>
              </a:r>
            </a:p>
          </p:txBody>
        </p:sp>
        <p:sp>
          <p:nvSpPr>
            <p:cNvPr id="50" name="等腰三角形 49">
              <a:extLst>
                <a:ext uri="{FF2B5EF4-FFF2-40B4-BE49-F238E27FC236}">
                  <a16:creationId xmlns:a16="http://schemas.microsoft.com/office/drawing/2014/main" id="{43C90AE0-F71F-4A98-8039-CE40E8A4CD0E}"/>
                </a:ext>
              </a:extLst>
            </p:cNvPr>
            <p:cNvSpPr/>
            <p:nvPr/>
          </p:nvSpPr>
          <p:spPr>
            <a:xfrm rot="5400000">
              <a:off x="2493892" y="4584405"/>
              <a:ext cx="504907" cy="435263"/>
            </a:xfrm>
            <a:prstGeom prst="triangle">
              <a:avLst/>
            </a:prstGeom>
            <a:solidFill>
              <a:srgbClr val="3963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9639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0332682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7" y="431970"/>
            <a:ext cx="3904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/>
              <a:t>练习题</a:t>
            </a:r>
            <a:endParaRPr sz="4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65390" y="1247050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20337" y="1717672"/>
            <a:ext cx="9653218" cy="3608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b="1" dirty="0" smtClean="0"/>
              <a:t>3.</a:t>
            </a:r>
            <a:r>
              <a:rPr lang="zh-CN" altLang="en-US" dirty="0" smtClean="0"/>
              <a:t>访客</a:t>
            </a:r>
            <a:r>
              <a:rPr lang="zh-CN" altLang="en-US" dirty="0"/>
              <a:t>：编写一个程序，提示用户输入其名字；用户作出响应后，将其名字写</a:t>
            </a:r>
          </a:p>
          <a:p>
            <a:pPr>
              <a:lnSpc>
                <a:spcPts val="4000"/>
              </a:lnSpc>
            </a:pPr>
            <a:r>
              <a:rPr lang="zh-CN" altLang="en-US" dirty="0"/>
              <a:t>入到文件</a:t>
            </a:r>
            <a:r>
              <a:rPr lang="en-US" altLang="zh-CN" dirty="0"/>
              <a:t>guest.txt </a:t>
            </a:r>
            <a:r>
              <a:rPr lang="zh-CN" altLang="en-US" dirty="0"/>
              <a:t>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ts val="4000"/>
              </a:lnSpc>
            </a:pPr>
            <a:r>
              <a:rPr lang="en-US" altLang="zh-CN" b="1" dirty="0" smtClean="0"/>
              <a:t>4.</a:t>
            </a:r>
            <a:r>
              <a:rPr lang="zh-CN" altLang="en-US" dirty="0" smtClean="0"/>
              <a:t>访客</a:t>
            </a:r>
            <a:r>
              <a:rPr lang="zh-CN" altLang="en-US" dirty="0"/>
              <a:t>名单：编写一个</a:t>
            </a:r>
            <a:r>
              <a:rPr lang="en-US" altLang="zh-CN" dirty="0"/>
              <a:t>while </a:t>
            </a:r>
            <a:r>
              <a:rPr lang="zh-CN" altLang="en-US" dirty="0"/>
              <a:t>循环，提示用户输入其名字。用户输入其名字后，</a:t>
            </a:r>
          </a:p>
          <a:p>
            <a:pPr>
              <a:lnSpc>
                <a:spcPts val="4000"/>
              </a:lnSpc>
            </a:pPr>
            <a:r>
              <a:rPr lang="zh-CN" altLang="en-US" dirty="0"/>
              <a:t>在屏幕上打印一句问候语，并将一条访问记录添加到文件</a:t>
            </a:r>
            <a:r>
              <a:rPr lang="en-US" altLang="zh-CN" dirty="0"/>
              <a:t>guest_book.txt </a:t>
            </a:r>
            <a:r>
              <a:rPr lang="zh-CN" altLang="en-US" dirty="0"/>
              <a:t>中。确保这个</a:t>
            </a:r>
          </a:p>
          <a:p>
            <a:pPr>
              <a:lnSpc>
                <a:spcPts val="4000"/>
              </a:lnSpc>
            </a:pPr>
            <a:r>
              <a:rPr lang="zh-CN" altLang="en-US" dirty="0"/>
              <a:t>文件中的每条记录都独占一行。</a:t>
            </a:r>
          </a:p>
          <a:p>
            <a:pPr>
              <a:lnSpc>
                <a:spcPts val="4000"/>
              </a:lnSpc>
            </a:pPr>
            <a:r>
              <a:rPr lang="en-US" altLang="zh-CN" b="1" dirty="0" smtClean="0"/>
              <a:t>5.</a:t>
            </a:r>
            <a:r>
              <a:rPr lang="zh-CN" altLang="en-US" dirty="0" smtClean="0"/>
              <a:t>关于</a:t>
            </a:r>
            <a:r>
              <a:rPr lang="zh-CN" altLang="en-US" dirty="0"/>
              <a:t>编程的调查：编写一个</a:t>
            </a:r>
            <a:r>
              <a:rPr lang="en-US" altLang="zh-CN" dirty="0"/>
              <a:t>while </a:t>
            </a:r>
            <a:r>
              <a:rPr lang="zh-CN" altLang="en-US" dirty="0"/>
              <a:t>循环，询问用户为何喜欢编程。每当用户输</a:t>
            </a:r>
          </a:p>
          <a:p>
            <a:pPr>
              <a:lnSpc>
                <a:spcPts val="4000"/>
              </a:lnSpc>
            </a:pPr>
            <a:r>
              <a:rPr lang="zh-CN" altLang="en-US" dirty="0"/>
              <a:t>入一个原因后，都将其添加到一个存储所有原因的文件中。</a:t>
            </a:r>
          </a:p>
        </p:txBody>
      </p:sp>
    </p:spTree>
    <p:extLst>
      <p:ext uri="{BB962C8B-B14F-4D97-AF65-F5344CB8AC3E}">
        <p14:creationId xmlns:p14="http://schemas.microsoft.com/office/powerpoint/2010/main" val="342219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>
            <a:extLst>
              <a:ext uri="{FF2B5EF4-FFF2-40B4-BE49-F238E27FC236}">
                <a16:creationId xmlns:a16="http://schemas.microsoft.com/office/drawing/2014/main" id="{5C47E851-91B7-4690-958B-3B9BE86E216A}"/>
              </a:ext>
            </a:extLst>
          </p:cNvPr>
          <p:cNvGrpSpPr/>
          <p:nvPr/>
        </p:nvGrpSpPr>
        <p:grpSpPr>
          <a:xfrm>
            <a:off x="5925887" y="0"/>
            <a:ext cx="6266113" cy="5071983"/>
            <a:chOff x="6427694" y="152395"/>
            <a:chExt cx="5764306" cy="4665805"/>
          </a:xfrm>
        </p:grpSpPr>
        <p:sp>
          <p:nvSpPr>
            <p:cNvPr id="93" name="等腰三角形 92">
              <a:extLst>
                <a:ext uri="{FF2B5EF4-FFF2-40B4-BE49-F238E27FC236}">
                  <a16:creationId xmlns:a16="http://schemas.microsoft.com/office/drawing/2014/main" id="{264BCCB7-D6A8-417E-ABBF-D90C6311FE6D}"/>
                </a:ext>
              </a:extLst>
            </p:cNvPr>
            <p:cNvSpPr/>
            <p:nvPr/>
          </p:nvSpPr>
          <p:spPr>
            <a:xfrm rot="16200000" flipH="1">
              <a:off x="10563114" y="360844"/>
              <a:ext cx="1837335" cy="142043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id="{183B2422-4536-4C4D-A7E3-6B705A323D50}"/>
                </a:ext>
              </a:extLst>
            </p:cNvPr>
            <p:cNvSpPr/>
            <p:nvPr/>
          </p:nvSpPr>
          <p:spPr>
            <a:xfrm rot="5400000" flipH="1">
              <a:off x="10563112" y="1303666"/>
              <a:ext cx="1837335" cy="142043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5" name="等腰三角形 94">
              <a:extLst>
                <a:ext uri="{FF2B5EF4-FFF2-40B4-BE49-F238E27FC236}">
                  <a16:creationId xmlns:a16="http://schemas.microsoft.com/office/drawing/2014/main" id="{AE8F2190-FAFE-475B-8E48-8D95DD73BEF2}"/>
                </a:ext>
              </a:extLst>
            </p:cNvPr>
            <p:cNvSpPr/>
            <p:nvPr/>
          </p:nvSpPr>
          <p:spPr>
            <a:xfrm rot="16200000" flipH="1">
              <a:off x="10563114" y="2246487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6" name="等腰三角形 95">
              <a:extLst>
                <a:ext uri="{FF2B5EF4-FFF2-40B4-BE49-F238E27FC236}">
                  <a16:creationId xmlns:a16="http://schemas.microsoft.com/office/drawing/2014/main" id="{E83E8407-FFC6-4DA2-80FD-717BEF3AD931}"/>
                </a:ext>
              </a:extLst>
            </p:cNvPr>
            <p:cNvSpPr/>
            <p:nvPr/>
          </p:nvSpPr>
          <p:spPr>
            <a:xfrm rot="5400000" flipH="1">
              <a:off x="9114239" y="360847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7" name="等腰三角形 96">
              <a:extLst>
                <a:ext uri="{FF2B5EF4-FFF2-40B4-BE49-F238E27FC236}">
                  <a16:creationId xmlns:a16="http://schemas.microsoft.com/office/drawing/2014/main" id="{17C2694A-4B73-472E-B758-6A4524A3F1A5}"/>
                </a:ext>
              </a:extLst>
            </p:cNvPr>
            <p:cNvSpPr/>
            <p:nvPr/>
          </p:nvSpPr>
          <p:spPr>
            <a:xfrm rot="16200000" flipH="1">
              <a:off x="9122951" y="1303666"/>
              <a:ext cx="1837335" cy="142043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9639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8" name="等腰三角形 97">
              <a:extLst>
                <a:ext uri="{FF2B5EF4-FFF2-40B4-BE49-F238E27FC236}">
                  <a16:creationId xmlns:a16="http://schemas.microsoft.com/office/drawing/2014/main" id="{CE937B27-D578-473C-B927-92202ADAD931}"/>
                </a:ext>
              </a:extLst>
            </p:cNvPr>
            <p:cNvSpPr/>
            <p:nvPr/>
          </p:nvSpPr>
          <p:spPr>
            <a:xfrm rot="5400000" flipH="1">
              <a:off x="9120882" y="2246490"/>
              <a:ext cx="1837335" cy="142043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9" name="等腰三角形 98">
              <a:extLst>
                <a:ext uri="{FF2B5EF4-FFF2-40B4-BE49-F238E27FC236}">
                  <a16:creationId xmlns:a16="http://schemas.microsoft.com/office/drawing/2014/main" id="{4129323B-1D8A-4D75-8A90-C9ED0B4E2509}"/>
                </a:ext>
              </a:extLst>
            </p:cNvPr>
            <p:cNvSpPr/>
            <p:nvPr/>
          </p:nvSpPr>
          <p:spPr>
            <a:xfrm rot="16200000" flipH="1">
              <a:off x="7659407" y="360844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0" name="等腰三角形 99">
              <a:extLst>
                <a:ext uri="{FF2B5EF4-FFF2-40B4-BE49-F238E27FC236}">
                  <a16:creationId xmlns:a16="http://schemas.microsoft.com/office/drawing/2014/main" id="{2ACCDBFC-3D4C-4E2D-8250-0979C81BAADF}"/>
                </a:ext>
              </a:extLst>
            </p:cNvPr>
            <p:cNvSpPr/>
            <p:nvPr/>
          </p:nvSpPr>
          <p:spPr>
            <a:xfrm rot="16200000" flipH="1">
              <a:off x="9122668" y="318931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1" name="等腰三角形 100">
              <a:extLst>
                <a:ext uri="{FF2B5EF4-FFF2-40B4-BE49-F238E27FC236}">
                  <a16:creationId xmlns:a16="http://schemas.microsoft.com/office/drawing/2014/main" id="{E32AC572-7EB2-4634-B9D9-89D114234437}"/>
                </a:ext>
              </a:extLst>
            </p:cNvPr>
            <p:cNvSpPr/>
            <p:nvPr/>
          </p:nvSpPr>
          <p:spPr>
            <a:xfrm rot="5400000" flipH="1">
              <a:off x="7659407" y="130366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2" name="等腰三角形 101">
              <a:extLst>
                <a:ext uri="{FF2B5EF4-FFF2-40B4-BE49-F238E27FC236}">
                  <a16:creationId xmlns:a16="http://schemas.microsoft.com/office/drawing/2014/main" id="{7F08D22C-DA4F-4AAA-A766-AA80C721CDD5}"/>
                </a:ext>
              </a:extLst>
            </p:cNvPr>
            <p:cNvSpPr/>
            <p:nvPr/>
          </p:nvSpPr>
          <p:spPr>
            <a:xfrm rot="16200000" flipH="1">
              <a:off x="6219245" y="1303664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096CE65-51C7-4A82-B165-B27A4099C33C}"/>
              </a:ext>
            </a:extLst>
          </p:cNvPr>
          <p:cNvSpPr txBox="1"/>
          <p:nvPr/>
        </p:nvSpPr>
        <p:spPr>
          <a:xfrm flipH="1">
            <a:off x="3849151" y="4342244"/>
            <a:ext cx="2969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40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异常</a:t>
            </a:r>
            <a:endParaRPr lang="en-US" altLang="zh-CN" sz="4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9CF1341-4CE9-42BE-8BD6-7F1031DC762F}"/>
              </a:ext>
            </a:extLst>
          </p:cNvPr>
          <p:cNvSpPr txBox="1"/>
          <p:nvPr/>
        </p:nvSpPr>
        <p:spPr>
          <a:xfrm>
            <a:off x="443426" y="3784477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03</a:t>
            </a:r>
            <a:endParaRPr lang="zh-CN" altLang="en-US" sz="12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5" name="等腰三角形 104">
            <a:extLst>
              <a:ext uri="{FF2B5EF4-FFF2-40B4-BE49-F238E27FC236}">
                <a16:creationId xmlns:a16="http://schemas.microsoft.com/office/drawing/2014/main" id="{B1E7F40D-E128-49D0-B4BA-3B4C1F491648}"/>
              </a:ext>
            </a:extLst>
          </p:cNvPr>
          <p:cNvSpPr/>
          <p:nvPr/>
        </p:nvSpPr>
        <p:spPr>
          <a:xfrm rot="5400000">
            <a:off x="2830434" y="4319077"/>
            <a:ext cx="998352" cy="860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6" name="图片 105">
            <a:extLst>
              <a:ext uri="{FF2B5EF4-FFF2-40B4-BE49-F238E27FC236}">
                <a16:creationId xmlns:a16="http://schemas.microsoft.com/office/drawing/2014/main" id="{92F90AE8-EBB6-482A-87A1-BF3F65B1B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444" y="294351"/>
            <a:ext cx="1520786" cy="51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698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5" y="467572"/>
            <a:ext cx="3904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itchFamily="2" charset="-122"/>
                <a:cs typeface="微软雅黑" panose="020B0503020204020204" charset="-122"/>
              </a:rPr>
              <a:t>认识异常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65390" y="1247050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16" name="内容占位符 3"/>
          <p:cNvSpPr txBox="1">
            <a:spLocks/>
          </p:cNvSpPr>
          <p:nvPr/>
        </p:nvSpPr>
        <p:spPr>
          <a:xfrm>
            <a:off x="920336" y="1506747"/>
            <a:ext cx="9548882" cy="5249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000"/>
              </a:lnSpc>
              <a:buNone/>
            </a:pPr>
            <a:r>
              <a:rPr lang="zh-CN" altLang="zh-CN" sz="1800" dirty="0" smtClean="0"/>
              <a:t>Python遇到</a:t>
            </a:r>
            <a:r>
              <a:rPr lang="zh-CN" altLang="zh-CN" sz="1800" dirty="0"/>
              <a:t>错误后，会引发异常。如果异常对象并未被处理或捕捉，则程序就会用所谓的回溯（Traceback，一种错误信息）来终止执行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1A5EB0A-7E1B-4D8C-ADD2-2D9DF0D00597}"/>
              </a:ext>
            </a:extLst>
          </p:cNvPr>
          <p:cNvSpPr/>
          <p:nvPr/>
        </p:nvSpPr>
        <p:spPr bwMode="auto">
          <a:xfrm>
            <a:off x="505064" y="1748279"/>
            <a:ext cx="179387" cy="17938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100">
              <a:solidFill>
                <a:srgbClr val="080808"/>
              </a:solidFill>
              <a:latin typeface="+mj-ea"/>
              <a:ea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098" y="3271306"/>
            <a:ext cx="9235358" cy="261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5" y="467572"/>
            <a:ext cx="3904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itchFamily="2" charset="-122"/>
                <a:cs typeface="微软雅黑" panose="020B0503020204020204" charset="-122"/>
              </a:rPr>
              <a:t>处理</a:t>
            </a:r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itchFamily="2" charset="-122"/>
                <a:cs typeface="微软雅黑" panose="020B0503020204020204" charset="-122"/>
              </a:rPr>
              <a:t>异常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65390" y="1247050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16" name="内容占位符 3"/>
          <p:cNvSpPr txBox="1">
            <a:spLocks/>
          </p:cNvSpPr>
          <p:nvPr/>
        </p:nvSpPr>
        <p:spPr>
          <a:xfrm>
            <a:off x="782880" y="1785426"/>
            <a:ext cx="6348530" cy="5249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异常是指在程序执行过程中发生的一个事件，会影响程序的正常运行，所以一般需要进行捕获异常并处理。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异常的捕获使用</a:t>
            </a:r>
            <a:r>
              <a:rPr lang="en-US" altLang="zh-CN" sz="2000" dirty="0" smtClean="0"/>
              <a:t>try/except/finally</a:t>
            </a:r>
            <a:r>
              <a:rPr lang="zh-CN" altLang="en-US" sz="2000" dirty="0" smtClean="0"/>
              <a:t>语句进行捕获操作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并告诉</a:t>
            </a:r>
            <a:r>
              <a:rPr lang="en-US" altLang="zh-CN" sz="2000" dirty="0" smtClean="0"/>
              <a:t>python</a:t>
            </a:r>
            <a:r>
              <a:rPr lang="zh-CN" altLang="en-US" sz="2000" dirty="0" smtClean="0"/>
              <a:t>发生异常时怎么办</a:t>
            </a:r>
            <a:r>
              <a:rPr lang="en-US" altLang="zh-CN" sz="2000" dirty="0" smtClean="0"/>
              <a:t>.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320926" y="1957094"/>
            <a:ext cx="4569424" cy="42463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/>
              <a:t>try:</a:t>
            </a:r>
          </a:p>
          <a:p>
            <a:pPr algn="l">
              <a:lnSpc>
                <a:spcPct val="150000"/>
              </a:lnSpc>
            </a:pPr>
            <a:r>
              <a:rPr lang="en-US" altLang="zh-CN" dirty="0"/>
              <a:t>    &lt;</a:t>
            </a:r>
            <a:r>
              <a:rPr lang="zh-CN" altLang="en-US" dirty="0"/>
              <a:t>语句</a:t>
            </a:r>
            <a:r>
              <a:rPr lang="en-US" altLang="zh-CN" dirty="0"/>
              <a:t>&gt;</a:t>
            </a:r>
          </a:p>
          <a:p>
            <a:pPr algn="l">
              <a:lnSpc>
                <a:spcPct val="150000"/>
              </a:lnSpc>
            </a:pPr>
            <a:r>
              <a:rPr lang="en-US" altLang="zh-CN" dirty="0"/>
              <a:t>except &lt;</a:t>
            </a:r>
            <a:r>
              <a:rPr lang="zh-CN" altLang="en-US" dirty="0"/>
              <a:t>异常类型</a:t>
            </a:r>
            <a:r>
              <a:rPr lang="en-US" altLang="zh-CN" dirty="0"/>
              <a:t>1&gt;[, </a:t>
            </a:r>
            <a:r>
              <a:rPr lang="zh-CN" altLang="en-US" dirty="0"/>
              <a:t>异常参数名</a:t>
            </a:r>
            <a:r>
              <a:rPr lang="en-US" altLang="zh-CN" dirty="0"/>
              <a:t>1]:</a:t>
            </a:r>
          </a:p>
          <a:p>
            <a:pPr algn="l">
              <a:lnSpc>
                <a:spcPct val="150000"/>
              </a:lnSpc>
            </a:pPr>
            <a:r>
              <a:rPr lang="zh-CN" altLang="en-US" dirty="0"/>
              <a:t>    </a:t>
            </a:r>
            <a:r>
              <a:rPr lang="en-US" altLang="zh-CN" dirty="0"/>
              <a:t>&lt;</a:t>
            </a:r>
            <a:r>
              <a:rPr lang="zh-CN" altLang="en-US" dirty="0"/>
              <a:t>异常处理代码</a:t>
            </a:r>
            <a:r>
              <a:rPr lang="en-US" altLang="zh-CN" dirty="0"/>
              <a:t>1&gt;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sym typeface="+mn-ea"/>
              </a:rPr>
              <a:t>except &lt;</a:t>
            </a:r>
            <a:r>
              <a:rPr lang="zh-CN" altLang="en-US" dirty="0">
                <a:sym typeface="+mn-ea"/>
              </a:rPr>
              <a:t>异常类型</a:t>
            </a:r>
            <a:r>
              <a:rPr lang="en-US" altLang="zh-CN" dirty="0">
                <a:sym typeface="+mn-ea"/>
              </a:rPr>
              <a:t>2&gt;[, </a:t>
            </a:r>
            <a:r>
              <a:rPr lang="zh-CN" altLang="en-US" dirty="0">
                <a:sym typeface="+mn-ea"/>
              </a:rPr>
              <a:t>异常参数名</a:t>
            </a:r>
            <a:r>
              <a:rPr lang="en-US" altLang="zh-CN" dirty="0">
                <a:sym typeface="+mn-ea"/>
              </a:rPr>
              <a:t>2]:</a:t>
            </a: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lang="zh-CN" altLang="en-US" dirty="0">
                <a:sym typeface="+mn-ea"/>
              </a:rPr>
              <a:t>    </a:t>
            </a: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异常处理代码</a:t>
            </a:r>
            <a:r>
              <a:rPr lang="en-US" altLang="zh-CN" dirty="0">
                <a:sym typeface="+mn-ea"/>
              </a:rPr>
              <a:t>2&gt;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sym typeface="+mn-ea"/>
              </a:rPr>
              <a:t>else: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sym typeface="+mn-ea"/>
              </a:rPr>
              <a:t>    &lt;</a:t>
            </a:r>
            <a:r>
              <a:rPr lang="zh-CN" altLang="en-US" dirty="0">
                <a:sym typeface="+mn-ea"/>
              </a:rPr>
              <a:t>没有异常时候的处理代码</a:t>
            </a:r>
            <a:r>
              <a:rPr lang="en-US" altLang="zh-CN" dirty="0">
                <a:sym typeface="+mn-ea"/>
              </a:rPr>
              <a:t>&gt;</a:t>
            </a:r>
            <a:endParaRPr lang="zh-CN" altLang="en-US" dirty="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ym typeface="+mn-ea"/>
              </a:rPr>
              <a:t>finally: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sym typeface="+mn-ea"/>
              </a:rPr>
              <a:t>    &lt;</a:t>
            </a:r>
            <a:r>
              <a:rPr lang="zh-CN" altLang="en-US" dirty="0">
                <a:sym typeface="+mn-ea"/>
              </a:rPr>
              <a:t>不管是否有异常，最终执行的代码块</a:t>
            </a:r>
            <a:r>
              <a:rPr lang="en-US" altLang="zh-CN" dirty="0">
                <a:sym typeface="+mn-ea"/>
              </a:rPr>
              <a:t>&gt;</a:t>
            </a:r>
            <a:endParaRPr lang="en-US" altLang="zh-CN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1A5EB0A-7E1B-4D8C-ADD2-2D9DF0D00597}"/>
              </a:ext>
            </a:extLst>
          </p:cNvPr>
          <p:cNvSpPr/>
          <p:nvPr/>
        </p:nvSpPr>
        <p:spPr bwMode="auto">
          <a:xfrm>
            <a:off x="413977" y="3027809"/>
            <a:ext cx="179387" cy="17938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100">
              <a:solidFill>
                <a:srgbClr val="080808"/>
              </a:solidFill>
              <a:latin typeface="+mj-ea"/>
              <a:ea typeface="+mj-ea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1A5EB0A-7E1B-4D8C-ADD2-2D9DF0D00597}"/>
              </a:ext>
            </a:extLst>
          </p:cNvPr>
          <p:cNvSpPr/>
          <p:nvPr/>
        </p:nvSpPr>
        <p:spPr bwMode="auto">
          <a:xfrm>
            <a:off x="413977" y="1926728"/>
            <a:ext cx="179387" cy="17938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100">
              <a:solidFill>
                <a:srgbClr val="080808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150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7" y="496704"/>
            <a:ext cx="5841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itchFamily="2" charset="-122"/>
                <a:cs typeface="微软雅黑" panose="020B0503020204020204" charset="-122"/>
              </a:rPr>
              <a:t>怎么简单处理文件异常</a:t>
            </a: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itchFamily="2" charset="-122"/>
                <a:cs typeface="微软雅黑" panose="020B0503020204020204" charset="-122"/>
              </a:rPr>
              <a:t>?</a:t>
            </a:r>
            <a:endParaRPr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65390" y="1247050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008" y="3175968"/>
            <a:ext cx="8775682" cy="241886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203014" y="1276755"/>
            <a:ext cx="912967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800" baseline="-25000" dirty="0" smtClean="0">
                <a:solidFill>
                  <a:srgbClr val="000000"/>
                </a:solidFill>
                <a:latin typeface="+mn-ea"/>
              </a:rPr>
              <a:t>       </a:t>
            </a:r>
            <a:r>
              <a:rPr lang="zh-CN" altLang="en-US" sz="2400" baseline="-25000" dirty="0" smtClean="0">
                <a:solidFill>
                  <a:srgbClr val="000000"/>
                </a:solidFill>
                <a:latin typeface="+mn-ea"/>
              </a:rPr>
              <a:t>我们</a:t>
            </a:r>
            <a:r>
              <a:rPr lang="zh-CN" altLang="en-US" sz="2400" baseline="-25000" dirty="0">
                <a:solidFill>
                  <a:srgbClr val="000000"/>
                </a:solidFill>
                <a:latin typeface="+mn-ea"/>
              </a:rPr>
              <a:t>将导致错误的代码</a:t>
            </a:r>
            <a:r>
              <a:rPr lang="zh-CN" altLang="en-US" sz="2400" baseline="-25000" dirty="0" smtClean="0">
                <a:solidFill>
                  <a:srgbClr val="000000"/>
                </a:solidFill>
                <a:latin typeface="+mn-ea"/>
              </a:rPr>
              <a:t>行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+mn-ea"/>
              </a:rPr>
              <a:t>open</a:t>
            </a:r>
            <a:r>
              <a:rPr lang="zh-CN" altLang="en-US" sz="2400" baseline="-25000" dirty="0" smtClean="0">
                <a:solidFill>
                  <a:srgbClr val="000000"/>
                </a:solidFill>
                <a:latin typeface="+mn-ea"/>
              </a:rPr>
              <a:t>放</a:t>
            </a:r>
            <a:r>
              <a:rPr lang="zh-CN" altLang="en-US" sz="2400" baseline="-25000" dirty="0">
                <a:solidFill>
                  <a:srgbClr val="000000"/>
                </a:solidFill>
                <a:latin typeface="+mn-ea"/>
              </a:rPr>
              <a:t>在了一</a:t>
            </a:r>
            <a:r>
              <a:rPr lang="zh-CN" altLang="en-US" sz="2400" baseline="-25000" dirty="0" smtClean="0">
                <a:solidFill>
                  <a:srgbClr val="000000"/>
                </a:solidFill>
                <a:latin typeface="+mn-ea"/>
              </a:rPr>
              <a:t>个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+mn-ea"/>
              </a:rPr>
              <a:t>try</a:t>
            </a:r>
            <a:r>
              <a:rPr lang="zh-CN" altLang="en-US" sz="2400" baseline="-25000" dirty="0" smtClean="0">
                <a:solidFill>
                  <a:srgbClr val="000000"/>
                </a:solidFill>
                <a:latin typeface="+mn-ea"/>
              </a:rPr>
              <a:t>代码</a:t>
            </a:r>
            <a:r>
              <a:rPr lang="zh-CN" altLang="en-US" sz="2400" baseline="-25000" dirty="0">
                <a:solidFill>
                  <a:srgbClr val="000000"/>
                </a:solidFill>
                <a:latin typeface="+mn-ea"/>
              </a:rPr>
              <a:t>块中。</a:t>
            </a:r>
            <a:r>
              <a:rPr lang="zh-CN" altLang="en-US" sz="2400" b="1" baseline="-25000" dirty="0" smtClean="0">
                <a:latin typeface="+mn-ea"/>
              </a:rPr>
              <a:t>如果</a:t>
            </a:r>
            <a:r>
              <a:rPr lang="en-US" altLang="zh-CN" sz="2400" b="1" baseline="-25000" dirty="0" smtClean="0">
                <a:latin typeface="+mn-ea"/>
              </a:rPr>
              <a:t>try</a:t>
            </a:r>
            <a:r>
              <a:rPr lang="zh-CN" altLang="en-US" sz="2400" b="1" baseline="-25000" dirty="0" smtClean="0">
                <a:latin typeface="+mn-ea"/>
              </a:rPr>
              <a:t>代码</a:t>
            </a:r>
            <a:r>
              <a:rPr lang="zh-CN" altLang="en-US" sz="2400" b="1" baseline="-25000" dirty="0">
                <a:latin typeface="+mn-ea"/>
              </a:rPr>
              <a:t>块中的代码</a:t>
            </a:r>
            <a:r>
              <a:rPr lang="zh-CN" altLang="en-US" sz="2400" b="1" baseline="-25000" dirty="0" smtClean="0">
                <a:latin typeface="+mn-ea"/>
              </a:rPr>
              <a:t>运行起来</a:t>
            </a:r>
            <a:r>
              <a:rPr lang="zh-CN" altLang="en-US" sz="2400" b="1" baseline="-25000" dirty="0">
                <a:latin typeface="+mn-ea"/>
              </a:rPr>
              <a:t>没有</a:t>
            </a:r>
            <a:r>
              <a:rPr lang="zh-CN" altLang="en-US" sz="2400" b="1" baseline="-25000" dirty="0" smtClean="0">
                <a:latin typeface="+mn-ea"/>
              </a:rPr>
              <a:t>问题</a:t>
            </a:r>
            <a:r>
              <a:rPr lang="en-US" altLang="zh-CN" sz="2400" b="1" baseline="-25000" dirty="0" smtClean="0">
                <a:latin typeface="+mn-ea"/>
              </a:rPr>
              <a:t>,python</a:t>
            </a:r>
            <a:r>
              <a:rPr lang="zh-CN" altLang="en-US" sz="2400" b="1" baseline="-25000" dirty="0" smtClean="0">
                <a:latin typeface="+mn-ea"/>
              </a:rPr>
              <a:t>将跳</a:t>
            </a:r>
            <a:r>
              <a:rPr lang="en-US" altLang="zh-CN" sz="2400" b="1" baseline="-25000" dirty="0" smtClean="0">
                <a:latin typeface="+mn-ea"/>
              </a:rPr>
              <a:t>except</a:t>
            </a:r>
            <a:r>
              <a:rPr lang="zh-CN" altLang="en-US" sz="2400" b="1" baseline="-25000" dirty="0" smtClean="0">
                <a:latin typeface="+mn-ea"/>
              </a:rPr>
              <a:t>代码</a:t>
            </a:r>
            <a:r>
              <a:rPr lang="zh-CN" altLang="en-US" sz="2400" b="1" baseline="-25000" dirty="0">
                <a:latin typeface="+mn-ea"/>
              </a:rPr>
              <a:t>块；</a:t>
            </a:r>
            <a:r>
              <a:rPr lang="zh-CN" altLang="en-US" sz="2400" b="1" baseline="-25000" dirty="0" smtClean="0">
                <a:solidFill>
                  <a:srgbClr val="00B050"/>
                </a:solidFill>
                <a:latin typeface="+mn-ea"/>
              </a:rPr>
              <a:t>如果</a:t>
            </a:r>
            <a:r>
              <a:rPr lang="en-US" altLang="zh-CN" sz="2400" b="1" baseline="-25000" dirty="0" smtClean="0">
                <a:solidFill>
                  <a:srgbClr val="00B050"/>
                </a:solidFill>
                <a:latin typeface="+mn-ea"/>
              </a:rPr>
              <a:t>try</a:t>
            </a:r>
            <a:r>
              <a:rPr lang="zh-CN" altLang="en-US" sz="2400" b="1" baseline="-25000" dirty="0" smtClean="0">
                <a:solidFill>
                  <a:srgbClr val="00B050"/>
                </a:solidFill>
                <a:latin typeface="+mn-ea"/>
              </a:rPr>
              <a:t>代码</a:t>
            </a:r>
            <a:r>
              <a:rPr lang="zh-CN" altLang="en-US" sz="2400" b="1" baseline="-25000" dirty="0">
                <a:solidFill>
                  <a:srgbClr val="00B050"/>
                </a:solidFill>
                <a:latin typeface="+mn-ea"/>
              </a:rPr>
              <a:t>块中的代码导致了错误</a:t>
            </a:r>
            <a:r>
              <a:rPr lang="zh-CN" altLang="en-US" sz="2400" b="1" baseline="-25000" dirty="0" smtClean="0">
                <a:solidFill>
                  <a:srgbClr val="00B050"/>
                </a:solidFill>
                <a:latin typeface="+mn-ea"/>
              </a:rPr>
              <a:t>，</a:t>
            </a:r>
            <a:r>
              <a:rPr lang="en-US" altLang="zh-CN" sz="2400" b="1" baseline="-25000" dirty="0" smtClean="0">
                <a:solidFill>
                  <a:srgbClr val="00B050"/>
                </a:solidFill>
                <a:latin typeface="+mn-ea"/>
              </a:rPr>
              <a:t>python</a:t>
            </a:r>
            <a:r>
              <a:rPr lang="zh-CN" altLang="en-US" sz="2400" b="1" baseline="-25000" dirty="0" smtClean="0">
                <a:solidFill>
                  <a:srgbClr val="00B050"/>
                </a:solidFill>
                <a:latin typeface="+mn-ea"/>
              </a:rPr>
              <a:t>将查找这样的</a:t>
            </a:r>
            <a:r>
              <a:rPr lang="en-US" altLang="zh-CN" sz="2400" b="1" baseline="-25000" dirty="0" smtClean="0">
                <a:solidFill>
                  <a:srgbClr val="00B050"/>
                </a:solidFill>
                <a:latin typeface="+mn-ea"/>
              </a:rPr>
              <a:t>except</a:t>
            </a:r>
            <a:r>
              <a:rPr lang="zh-CN" altLang="en-US" sz="2400" b="1" baseline="-25000" dirty="0" smtClean="0">
                <a:solidFill>
                  <a:srgbClr val="00B050"/>
                </a:solidFill>
                <a:latin typeface="+mn-ea"/>
              </a:rPr>
              <a:t>代码</a:t>
            </a:r>
            <a:r>
              <a:rPr lang="zh-CN" altLang="en-US" sz="2400" b="1" baseline="-25000" dirty="0">
                <a:solidFill>
                  <a:srgbClr val="00B050"/>
                </a:solidFill>
                <a:latin typeface="+mn-ea"/>
              </a:rPr>
              <a:t>块，并运行其中的代码，即其中指定的错误与引发的错误相同</a:t>
            </a:r>
            <a:r>
              <a:rPr lang="zh-CN" altLang="en-US" sz="2400" baseline="-25000" dirty="0">
                <a:solidFill>
                  <a:srgbClr val="000000"/>
                </a:solidFill>
                <a:latin typeface="+mn-ea"/>
              </a:rPr>
              <a:t>。</a:t>
            </a:r>
            <a:endParaRPr lang="zh-CN" altLang="en-US" sz="240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596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异常处理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58" y="1403797"/>
            <a:ext cx="10919426" cy="4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70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异常处理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963940497"/>
              </p:ext>
            </p:extLst>
          </p:nvPr>
        </p:nvGraphicFramePr>
        <p:xfrm>
          <a:off x="507604" y="1014496"/>
          <a:ext cx="11176587" cy="52448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279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6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45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503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异常名称</a:t>
                      </a: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描述</a:t>
                      </a: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异常名称</a:t>
                      </a: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描述</a:t>
                      </a:r>
                    </a:p>
                  </a:txBody>
                  <a:tcPr marL="91419" marR="91419" marT="45709" marB="4570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0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AssertionError</a:t>
                      </a: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/>
                        <a:t>断言语句失败</a:t>
                      </a: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Warning</a:t>
                      </a: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警告的基类</a:t>
                      </a:r>
                    </a:p>
                  </a:txBody>
                  <a:tcPr marL="91419" marR="91419" marT="45709" marB="4570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6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/>
                        <a:t>AttributeError</a:t>
                      </a: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对象没有这个属性</a:t>
                      </a: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/>
                        <a:t>DeprecationWarning</a:t>
                      </a: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关于被弃用的特征的警告</a:t>
                      </a:r>
                    </a:p>
                  </a:txBody>
                  <a:tcPr marL="91419" marR="91419" marT="45709" marB="4570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8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/>
                        <a:t>EOFError</a:t>
                      </a: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没有内建输入,到达EOF 标记</a:t>
                      </a: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/>
                        <a:t>FutureWarning</a:t>
                      </a: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关于构造将来语义会有改变的警告</a:t>
                      </a:r>
                    </a:p>
                  </a:txBody>
                  <a:tcPr marL="91419" marR="91419" marT="45709" marB="4570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6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EnvironmentError</a:t>
                      </a: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操作系统错误的基类</a:t>
                      </a: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ImportError</a:t>
                      </a: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导入模块/对象失败</a:t>
                      </a:r>
                    </a:p>
                  </a:txBody>
                  <a:tcPr marL="91419" marR="91419" marT="45709" marB="4570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0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IOError</a:t>
                      </a: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输入/输出操作失败</a:t>
                      </a: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LookupError</a:t>
                      </a: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无效数据查询的基类</a:t>
                      </a:r>
                    </a:p>
                  </a:txBody>
                  <a:tcPr marL="91419" marR="91419" marT="45709" marB="4570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6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OSError</a:t>
                      </a: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操作系统错误</a:t>
                      </a: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/>
                        <a:t>IndexError</a:t>
                      </a: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序列中没有此索引(index)</a:t>
                      </a:r>
                    </a:p>
                  </a:txBody>
                  <a:tcPr marL="91419" marR="91419" marT="45709" marB="4570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50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/>
                        <a:t>WindowsError</a:t>
                      </a: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系统调用失败</a:t>
                      </a: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KeyError</a:t>
                      </a: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/>
                        <a:t>映射中没有这个键</a:t>
                      </a:r>
                    </a:p>
                  </a:txBody>
                  <a:tcPr marL="91419" marR="91419" marT="45709" marB="4570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056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/>
                        <a:t>RuntimeError</a:t>
                      </a: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一般的运行时错误</a:t>
                      </a: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MemoryError</a:t>
                      </a: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内存溢出错误(对于Python 解释器不是致命的)</a:t>
                      </a:r>
                    </a:p>
                  </a:txBody>
                  <a:tcPr marL="91419" marR="91419" marT="45709" marB="4570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008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OverflowWarning</a:t>
                      </a: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旧的关于自动提升为长整型(long)的警告</a:t>
                      </a: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NameError</a:t>
                      </a: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/>
                        <a:t>未声明/初始化对象 (没有属性)</a:t>
                      </a:r>
                    </a:p>
                  </a:txBody>
                  <a:tcPr marL="91419" marR="91419" marT="45709" marB="45709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790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异常处理</a:t>
            </a:r>
            <a:r>
              <a:rPr lang="en-US" altLang="zh-CN" dirty="0" smtClean="0"/>
              <a:t>-3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275996472"/>
              </p:ext>
            </p:extLst>
          </p:nvPr>
        </p:nvGraphicFramePr>
        <p:xfrm>
          <a:off x="424438" y="1161938"/>
          <a:ext cx="11176587" cy="3345528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793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9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8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14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异常名称</a:t>
                      </a: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描述</a:t>
                      </a: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异常名称</a:t>
                      </a: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描述</a:t>
                      </a:r>
                    </a:p>
                  </a:txBody>
                  <a:tcPr marL="91419" marR="91419" marT="45709" marB="4570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0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/>
                        <a:t>OverflowError</a:t>
                      </a: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数值运算超出最大限制</a:t>
                      </a: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/>
                        <a:t>UnicodeEncodeError</a:t>
                      </a: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Unicode 编码时错误</a:t>
                      </a:r>
                    </a:p>
                  </a:txBody>
                  <a:tcPr marL="91419" marR="91419" marT="45709" marB="4570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0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/>
                        <a:t>SyntaxWarning</a:t>
                      </a: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可疑的语法的警告</a:t>
                      </a: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/>
                        <a:t>UserWarning</a:t>
                      </a: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用户代码生成的警告</a:t>
                      </a:r>
                    </a:p>
                  </a:txBody>
                  <a:tcPr marL="91419" marR="91419" marT="45709" marB="4570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8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/>
                        <a:t>ZeroDivisionError</a:t>
                      </a: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当除运算或模零在所有数值类型运算时引发</a:t>
                      </a:r>
                      <a:endParaRPr lang="zh-CN" altLang="en-US" sz="2000" dirty="0"/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/>
                        <a:t>UnicodeTranslateError</a:t>
                      </a: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Unicode 转换时错误</a:t>
                      </a:r>
                    </a:p>
                  </a:txBody>
                  <a:tcPr marL="91419" marR="91419" marT="45709" marB="4570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8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/>
                        <a:t>PendingDeprecationWarning</a:t>
                      </a: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/>
                        <a:t>关于特性将会被废弃的警告</a:t>
                      </a: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/>
                        <a:t>UnboundLocalError</a:t>
                      </a: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访问未初始化的本地变量</a:t>
                      </a:r>
                    </a:p>
                  </a:txBody>
                  <a:tcPr marL="91419" marR="91419" marT="45709" marB="4570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33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/>
                        <a:t>RuntimeWarning</a:t>
                      </a: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当生成的错误不属于任何类别时引发</a:t>
                      </a:r>
                      <a:endParaRPr lang="zh-CN" altLang="en-US" sz="2000" dirty="0"/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ReferenceError</a:t>
                      </a: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/>
                        <a:t>弱引用试图访问已经垃圾回收了的对象</a:t>
                      </a:r>
                    </a:p>
                  </a:txBody>
                  <a:tcPr marL="91419" marR="91419" marT="45709" marB="4570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843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7" y="529128"/>
            <a:ext cx="5841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小练习</a:t>
            </a:r>
            <a:endParaRPr sz="2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65390" y="1247050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203014" y="1276755"/>
            <a:ext cx="9129676" cy="2657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800" baseline="-25000" dirty="0" smtClean="0"/>
              <a:t>    发生错误</a:t>
            </a:r>
            <a:r>
              <a:rPr lang="zh-CN" altLang="en-US" sz="2800" baseline="-25000" dirty="0"/>
              <a:t>时，如果程序</a:t>
            </a:r>
            <a:r>
              <a:rPr lang="zh-CN" altLang="en-US" sz="2800" baseline="-25000" dirty="0" smtClean="0"/>
              <a:t>还有工作没有</a:t>
            </a:r>
            <a:r>
              <a:rPr lang="zh-CN" altLang="en-US" sz="2800" baseline="-25000" dirty="0"/>
              <a:t>完成，妥善地处理错误就尤其重要。这种情况经常会</a:t>
            </a:r>
            <a:r>
              <a:rPr lang="zh-CN" altLang="en-US" sz="2800" baseline="-25000" dirty="0" smtClean="0"/>
              <a:t>出现</a:t>
            </a:r>
            <a:r>
              <a:rPr lang="zh-CN" altLang="en-US" sz="2800" baseline="-25000" dirty="0"/>
              <a:t>在要求用户提供输入的程序中；如果程序能够妥善地</a:t>
            </a:r>
            <a:r>
              <a:rPr lang="zh-CN" altLang="en-US" sz="2800" baseline="-25000" dirty="0" smtClean="0"/>
              <a:t>处理无效输入</a:t>
            </a:r>
            <a:r>
              <a:rPr lang="zh-CN" altLang="en-US" sz="2800" baseline="-25000" dirty="0"/>
              <a:t>，就能</a:t>
            </a:r>
            <a:r>
              <a:rPr lang="zh-CN" altLang="en-US" sz="2800" baseline="-25000" dirty="0" smtClean="0"/>
              <a:t>再提示用户</a:t>
            </a:r>
            <a:r>
              <a:rPr lang="zh-CN" altLang="en-US" sz="2800" baseline="-25000" dirty="0"/>
              <a:t>提供</a:t>
            </a:r>
            <a:r>
              <a:rPr lang="zh-CN" altLang="en-US" sz="2800" baseline="-25000" dirty="0" smtClean="0"/>
              <a:t>有效</a:t>
            </a:r>
            <a:r>
              <a:rPr lang="zh-CN" altLang="en-US" sz="2800" baseline="-25000" dirty="0" smtClean="0"/>
              <a:t>输入，</a:t>
            </a:r>
            <a:r>
              <a:rPr lang="zh-CN" altLang="en-US" sz="2800" baseline="-25000" dirty="0"/>
              <a:t>而不至于崩溃。</a:t>
            </a:r>
            <a:endParaRPr lang="zh-CN" altLang="en-US" sz="2800" dirty="0"/>
          </a:p>
          <a:p>
            <a:pPr>
              <a:lnSpc>
                <a:spcPts val="4000"/>
              </a:lnSpc>
            </a:pPr>
            <a:r>
              <a:rPr lang="zh-CN" altLang="en-US" sz="2800" dirty="0" smtClean="0"/>
              <a:t>   </a:t>
            </a:r>
            <a:r>
              <a:rPr lang="zh-CN" altLang="en-US" sz="3600" b="1" baseline="-25000" dirty="0" smtClean="0">
                <a:solidFill>
                  <a:srgbClr val="FF0000"/>
                </a:solidFill>
              </a:rPr>
              <a:t>创建</a:t>
            </a:r>
            <a:r>
              <a:rPr lang="zh-CN" altLang="en-US" sz="3600" b="1" baseline="-25000" dirty="0">
                <a:solidFill>
                  <a:srgbClr val="FF0000"/>
                </a:solidFill>
              </a:rPr>
              <a:t>一个只执行除法运算的简单</a:t>
            </a:r>
            <a:r>
              <a:rPr lang="zh-CN" altLang="en-US" sz="3600" b="1" baseline="-25000" dirty="0" smtClean="0">
                <a:solidFill>
                  <a:srgbClr val="FF0000"/>
                </a:solidFill>
              </a:rPr>
              <a:t>计算器</a:t>
            </a:r>
            <a:r>
              <a:rPr lang="en-US" altLang="zh-CN" sz="3600" b="1" baseline="-25000" dirty="0" smtClean="0">
                <a:solidFill>
                  <a:srgbClr val="FF0000"/>
                </a:solidFill>
              </a:rPr>
              <a:t>?</a:t>
            </a:r>
          </a:p>
          <a:p>
            <a:pPr>
              <a:lnSpc>
                <a:spcPts val="4000"/>
              </a:lnSpc>
            </a:pPr>
            <a:r>
              <a:rPr lang="en-US" altLang="zh-CN" sz="3200" b="1" baseline="-25000" dirty="0" smtClean="0"/>
              <a:t> </a:t>
            </a:r>
            <a:r>
              <a:rPr lang="en-US" altLang="zh-CN" sz="3200" b="1" dirty="0" smtClean="0"/>
              <a:t>  </a:t>
            </a:r>
            <a:r>
              <a:rPr lang="zh-CN" altLang="en-US" sz="3200" b="1" baseline="-25000" dirty="0" smtClean="0"/>
              <a:t>当被除数是</a:t>
            </a:r>
            <a:r>
              <a:rPr lang="en-US" altLang="zh-CN" sz="3200" b="1" baseline="-25000" dirty="0" smtClean="0"/>
              <a:t>0</a:t>
            </a:r>
            <a:r>
              <a:rPr lang="zh-CN" altLang="en-US" sz="3200" b="1" baseline="-25000" dirty="0" smtClean="0"/>
              <a:t>时我们怎么处理呢</a:t>
            </a:r>
            <a:r>
              <a:rPr lang="en-US" altLang="zh-CN" sz="3200" b="1" baseline="-25000" dirty="0" smtClean="0"/>
              <a:t>?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3891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7" y="526409"/>
            <a:ext cx="4955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itchFamily="2" charset="-122"/>
                <a:cs typeface="微软雅黑" panose="020B0503020204020204" charset="-122"/>
              </a:rPr>
              <a:t>练习题</a:t>
            </a:r>
            <a:endParaRPr sz="1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65390" y="1247050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84143" y="1720344"/>
            <a:ext cx="10562494" cy="3683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TimesNewRoman,Bold"/>
              </a:rPr>
              <a:t>1 </a:t>
            </a:r>
            <a:r>
              <a:rPr lang="zh-CN" altLang="en-US" dirty="0">
                <a:solidFill>
                  <a:srgbClr val="000000"/>
                </a:solidFill>
                <a:latin typeface="FZKTJW--GB1-0"/>
              </a:rPr>
              <a:t>加法运算：提示用户提供数值输入时，常出现的一个问题是，用户提供的</a:t>
            </a:r>
            <a:r>
              <a:rPr lang="zh-CN" altLang="en-US" dirty="0" smtClean="0">
                <a:solidFill>
                  <a:srgbClr val="000000"/>
                </a:solidFill>
                <a:latin typeface="FZKTJW--GB1-0"/>
              </a:rPr>
              <a:t>是文本</a:t>
            </a:r>
            <a:r>
              <a:rPr lang="zh-CN" altLang="en-US" dirty="0">
                <a:solidFill>
                  <a:srgbClr val="000000"/>
                </a:solidFill>
                <a:latin typeface="FZKTJW--GB1-0"/>
              </a:rPr>
              <a:t>而不是数字。在这种情况下，当你尝试将输入转换为整数时，将引发</a:t>
            </a:r>
            <a:r>
              <a:rPr lang="en-US" altLang="zh-CN" sz="1600" dirty="0" err="1">
                <a:solidFill>
                  <a:srgbClr val="000000"/>
                </a:solidFill>
                <a:latin typeface="TheSansMonoCondensed-"/>
              </a:rPr>
              <a:t>TypeError</a:t>
            </a:r>
            <a:r>
              <a:rPr lang="en-US" altLang="zh-CN" sz="1600" dirty="0">
                <a:solidFill>
                  <a:srgbClr val="000000"/>
                </a:solidFill>
                <a:latin typeface="TheSansMonoCondensed-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FZKTJW--GB1-0"/>
              </a:rPr>
              <a:t>异常</a:t>
            </a:r>
            <a:r>
              <a:rPr lang="zh-CN" altLang="en-US" dirty="0">
                <a:solidFill>
                  <a:srgbClr val="000000"/>
                </a:solidFill>
                <a:latin typeface="FZKTJW--GB1-0"/>
              </a:rPr>
              <a:t>。编写一个程序，提示用户输入两个数字，再将它们相加并打印结果。在用户输入</a:t>
            </a:r>
            <a:r>
              <a:rPr lang="zh-CN" altLang="en-US" dirty="0" smtClean="0">
                <a:solidFill>
                  <a:srgbClr val="000000"/>
                </a:solidFill>
                <a:latin typeface="FZKTJW--GB1-0"/>
              </a:rPr>
              <a:t>的任何</a:t>
            </a:r>
            <a:r>
              <a:rPr lang="zh-CN" altLang="en-US" dirty="0">
                <a:solidFill>
                  <a:srgbClr val="000000"/>
                </a:solidFill>
                <a:latin typeface="FZKTJW--GB1-0"/>
              </a:rPr>
              <a:t>一个值不是数字时都捕获</a:t>
            </a:r>
            <a:r>
              <a:rPr lang="en-US" altLang="zh-CN" sz="1600" dirty="0" err="1">
                <a:solidFill>
                  <a:srgbClr val="000000"/>
                </a:solidFill>
                <a:latin typeface="TheSansMonoCondensed-"/>
              </a:rPr>
              <a:t>TypeError</a:t>
            </a:r>
            <a:r>
              <a:rPr lang="en-US" altLang="zh-CN" sz="1600" dirty="0">
                <a:solidFill>
                  <a:srgbClr val="000000"/>
                </a:solidFill>
                <a:latin typeface="TheSansMonoCondensed-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FZKTJW--GB1-0"/>
              </a:rPr>
              <a:t>异常，并打印一条友好的错误消息。对你</a:t>
            </a:r>
            <a:r>
              <a:rPr lang="zh-CN" altLang="en-US" dirty="0" smtClean="0">
                <a:solidFill>
                  <a:srgbClr val="000000"/>
                </a:solidFill>
                <a:latin typeface="FZKTJW--GB1-0"/>
              </a:rPr>
              <a:t>编写的</a:t>
            </a:r>
            <a:r>
              <a:rPr lang="zh-CN" altLang="en-US" dirty="0">
                <a:solidFill>
                  <a:srgbClr val="000000"/>
                </a:solidFill>
                <a:latin typeface="FZKTJW--GB1-0"/>
              </a:rPr>
              <a:t>程序进行测试：先输入两个数字，再输入一些文本而不是数字</a:t>
            </a:r>
            <a:r>
              <a:rPr lang="zh-CN" altLang="en-US" dirty="0" smtClean="0">
                <a:solidFill>
                  <a:srgbClr val="000000"/>
                </a:solidFill>
                <a:latin typeface="FZKTJW--GB1-0"/>
              </a:rPr>
              <a:t>。</a:t>
            </a:r>
            <a:endParaRPr lang="en-US" altLang="zh-CN" dirty="0" smtClean="0">
              <a:solidFill>
                <a:srgbClr val="000000"/>
              </a:solidFill>
              <a:latin typeface="FZKTJW--GB1-0"/>
            </a:endParaRPr>
          </a:p>
          <a:p>
            <a:pPr>
              <a:lnSpc>
                <a:spcPts val="4000"/>
              </a:lnSpc>
            </a:pPr>
            <a:endParaRPr lang="zh-CN" altLang="en-US" dirty="0">
              <a:solidFill>
                <a:srgbClr val="000000"/>
              </a:solidFill>
              <a:latin typeface="FZKTJW--GB1-0"/>
            </a:endParaRPr>
          </a:p>
          <a:p>
            <a:pPr>
              <a:lnSpc>
                <a:spcPts val="4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TimesNewRoman,Bold"/>
              </a:rPr>
              <a:t>2 </a:t>
            </a:r>
            <a:r>
              <a:rPr lang="zh-CN" altLang="en-US" dirty="0">
                <a:solidFill>
                  <a:srgbClr val="000000"/>
                </a:solidFill>
                <a:latin typeface="FZKTJW--GB1-0"/>
              </a:rPr>
              <a:t>加法计算器：</a:t>
            </a:r>
            <a:r>
              <a:rPr lang="zh-CN" altLang="en-US" dirty="0" smtClean="0">
                <a:solidFill>
                  <a:srgbClr val="000000"/>
                </a:solidFill>
                <a:latin typeface="FZKTJW--GB1-0"/>
              </a:rPr>
              <a:t>将编写</a:t>
            </a:r>
            <a:r>
              <a:rPr lang="zh-CN" altLang="en-US" dirty="0">
                <a:solidFill>
                  <a:srgbClr val="000000"/>
                </a:solidFill>
                <a:latin typeface="FZKTJW--GB1-0"/>
              </a:rPr>
              <a:t>的代码放在一个</a:t>
            </a:r>
            <a:r>
              <a:rPr lang="en-US" altLang="zh-CN" sz="1600" dirty="0">
                <a:solidFill>
                  <a:srgbClr val="000000"/>
                </a:solidFill>
                <a:latin typeface="TheSansMonoCondensed-"/>
              </a:rPr>
              <a:t>while </a:t>
            </a:r>
            <a:r>
              <a:rPr lang="zh-CN" altLang="en-US" dirty="0">
                <a:solidFill>
                  <a:srgbClr val="000000"/>
                </a:solidFill>
                <a:latin typeface="FZKTJW--GB1-0"/>
              </a:rPr>
              <a:t>循环中，</a:t>
            </a:r>
            <a:r>
              <a:rPr lang="zh-CN" altLang="en-US" dirty="0" smtClean="0">
                <a:solidFill>
                  <a:srgbClr val="000000"/>
                </a:solidFill>
                <a:latin typeface="FZKTJW--GB1-0"/>
              </a:rPr>
              <a:t>让用户</a:t>
            </a:r>
            <a:r>
              <a:rPr lang="zh-CN" altLang="en-US" dirty="0">
                <a:solidFill>
                  <a:srgbClr val="000000"/>
                </a:solidFill>
                <a:latin typeface="FZKTJW--GB1-0"/>
              </a:rPr>
              <a:t>犯错（输入的是文本而不是数字）后能够继续输入数字</a:t>
            </a:r>
            <a:r>
              <a:rPr lang="zh-CN" altLang="en-US" dirty="0" smtClean="0">
                <a:solidFill>
                  <a:srgbClr val="000000"/>
                </a:solidFill>
                <a:latin typeface="FZKTJW--GB1-0"/>
              </a:rPr>
              <a:t>。</a:t>
            </a:r>
            <a:endParaRPr lang="zh-CN" altLang="en-US" dirty="0">
              <a:solidFill>
                <a:srgbClr val="000000"/>
              </a:solidFill>
              <a:latin typeface="FZKTJW--GB1-0"/>
            </a:endParaRPr>
          </a:p>
        </p:txBody>
      </p:sp>
    </p:spTree>
    <p:extLst>
      <p:ext uri="{BB962C8B-B14F-4D97-AF65-F5344CB8AC3E}">
        <p14:creationId xmlns:p14="http://schemas.microsoft.com/office/powerpoint/2010/main" val="51622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42208" y="1283715"/>
            <a:ext cx="5224189" cy="707886"/>
            <a:chOff x="4849178" y="1625999"/>
            <a:chExt cx="5224189" cy="707886"/>
          </a:xfrm>
        </p:grpSpPr>
        <p:sp>
          <p:nvSpPr>
            <p:cNvPr id="3" name="等腰三角形 2"/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文本框 54"/>
            <p:cNvSpPr txBox="1"/>
            <p:nvPr/>
          </p:nvSpPr>
          <p:spPr>
            <a:xfrm>
              <a:off x="4849178" y="1625999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01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" name="文本框 55"/>
            <p:cNvSpPr txBox="1"/>
            <p:nvPr/>
          </p:nvSpPr>
          <p:spPr>
            <a:xfrm flipH="1">
              <a:off x="5947344" y="1702943"/>
              <a:ext cx="4126023" cy="46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文件的操作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242208" y="2248243"/>
            <a:ext cx="5224189" cy="707886"/>
            <a:chOff x="4849178" y="1625999"/>
            <a:chExt cx="5224189" cy="707886"/>
          </a:xfrm>
        </p:grpSpPr>
        <p:sp>
          <p:nvSpPr>
            <p:cNvPr id="9" name="等腰三角形 8"/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" name="文本框 83"/>
            <p:cNvSpPr txBox="1"/>
            <p:nvPr/>
          </p:nvSpPr>
          <p:spPr>
            <a:xfrm>
              <a:off x="4849178" y="1625999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02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1" name="文本框 84"/>
            <p:cNvSpPr txBox="1"/>
            <p:nvPr/>
          </p:nvSpPr>
          <p:spPr>
            <a:xfrm flipH="1">
              <a:off x="5947344" y="1702943"/>
              <a:ext cx="4126023" cy="46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文件的读取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242208" y="3212771"/>
            <a:ext cx="5224189" cy="707886"/>
            <a:chOff x="4849178" y="1625999"/>
            <a:chExt cx="5224189" cy="707886"/>
          </a:xfrm>
        </p:grpSpPr>
        <p:sp>
          <p:nvSpPr>
            <p:cNvPr id="13" name="等腰三角形 12"/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" name="文本框 87"/>
            <p:cNvSpPr txBox="1"/>
            <p:nvPr/>
          </p:nvSpPr>
          <p:spPr>
            <a:xfrm>
              <a:off x="4849178" y="1625999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03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5" name="文本框 88"/>
            <p:cNvSpPr txBox="1"/>
            <p:nvPr/>
          </p:nvSpPr>
          <p:spPr>
            <a:xfrm flipH="1">
              <a:off x="5947344" y="1702943"/>
              <a:ext cx="4126023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异常</a:t>
              </a:r>
            </a:p>
          </p:txBody>
        </p:sp>
      </p:grpSp>
      <p:sp>
        <p:nvSpPr>
          <p:cNvPr id="25" name="文本框 33"/>
          <p:cNvSpPr txBox="1"/>
          <p:nvPr/>
        </p:nvSpPr>
        <p:spPr>
          <a:xfrm flipH="1">
            <a:off x="920336" y="467572"/>
            <a:ext cx="2978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本章目录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" name="等腰三角形 25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F6CFB8E5-BBB1-4AF5-A225-4A645A3247EA}"/>
              </a:ext>
            </a:extLst>
          </p:cNvPr>
          <p:cNvGrpSpPr>
            <a:grpSpLocks/>
          </p:cNvGrpSpPr>
          <p:nvPr/>
        </p:nvGrpSpPr>
        <p:grpSpPr bwMode="auto">
          <a:xfrm>
            <a:off x="1596442" y="2462278"/>
            <a:ext cx="705682" cy="705682"/>
            <a:chOff x="1695226" y="3321784"/>
            <a:chExt cx="1250759" cy="1250759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74EFCF5C-C7A5-425A-A307-CE51254B2294}"/>
                </a:ext>
              </a:extLst>
            </p:cNvPr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8116EB6E-1C7D-4110-B34B-7B3676B944C3}"/>
                </a:ext>
              </a:extLst>
            </p:cNvPr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C4BF7FF-3BFA-4ADC-926B-889ED1E1F188}"/>
              </a:ext>
            </a:extLst>
          </p:cNvPr>
          <p:cNvGrpSpPr>
            <a:grpSpLocks/>
          </p:cNvGrpSpPr>
          <p:nvPr/>
        </p:nvGrpSpPr>
        <p:grpSpPr bwMode="auto">
          <a:xfrm>
            <a:off x="1119371" y="3802128"/>
            <a:ext cx="478074" cy="479115"/>
            <a:chOff x="1695226" y="3321784"/>
            <a:chExt cx="1250759" cy="1250759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7DB216E0-1AC8-4BAB-BFC4-849982ECBC53}"/>
                </a:ext>
              </a:extLst>
            </p:cNvPr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19CE7E4C-C9DE-46F7-9BA0-E440A163F8C9}"/>
                </a:ext>
              </a:extLst>
            </p:cNvPr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E2EB95A-FDA0-482B-B7D3-6AFF49E05297}"/>
              </a:ext>
            </a:extLst>
          </p:cNvPr>
          <p:cNvGrpSpPr>
            <a:grpSpLocks/>
          </p:cNvGrpSpPr>
          <p:nvPr/>
        </p:nvGrpSpPr>
        <p:grpSpPr bwMode="auto">
          <a:xfrm>
            <a:off x="1974583" y="3819600"/>
            <a:ext cx="479115" cy="479115"/>
            <a:chOff x="1695226" y="3321784"/>
            <a:chExt cx="1250759" cy="1250759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29FF8AF3-ACC2-467A-9ECF-82F02A982B31}"/>
                </a:ext>
              </a:extLst>
            </p:cNvPr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96EB812A-01CE-4357-A32F-A2B246B03909}"/>
                </a:ext>
              </a:extLst>
            </p:cNvPr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ADC8F183-6301-4E0F-8717-F2424D84B708}"/>
              </a:ext>
            </a:extLst>
          </p:cNvPr>
          <p:cNvGrpSpPr>
            <a:grpSpLocks/>
          </p:cNvGrpSpPr>
          <p:nvPr/>
        </p:nvGrpSpPr>
        <p:grpSpPr bwMode="auto">
          <a:xfrm>
            <a:off x="2953764" y="2816291"/>
            <a:ext cx="391813" cy="391813"/>
            <a:chOff x="1695226" y="3321784"/>
            <a:chExt cx="1250759" cy="1250759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B35CBA88-148F-4696-A06A-1A0C5BFF561A}"/>
                </a:ext>
              </a:extLst>
            </p:cNvPr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8B805144-7DBD-40CC-A6F2-250F2BB44780}"/>
                </a:ext>
              </a:extLst>
            </p:cNvPr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8" name="椭圆 57">
            <a:extLst>
              <a:ext uri="{FF2B5EF4-FFF2-40B4-BE49-F238E27FC236}">
                <a16:creationId xmlns:a16="http://schemas.microsoft.com/office/drawing/2014/main" id="{EAF34623-ED39-425A-8E24-EABF013048A2}"/>
              </a:ext>
            </a:extLst>
          </p:cNvPr>
          <p:cNvSpPr/>
          <p:nvPr/>
        </p:nvSpPr>
        <p:spPr>
          <a:xfrm>
            <a:off x="2596574" y="3319534"/>
            <a:ext cx="179798" cy="17979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1DB98F89-F4CE-496E-BBD7-C083F5811EE9}"/>
              </a:ext>
            </a:extLst>
          </p:cNvPr>
          <p:cNvGrpSpPr/>
          <p:nvPr/>
        </p:nvGrpSpPr>
        <p:grpSpPr>
          <a:xfrm>
            <a:off x="1242826" y="4633272"/>
            <a:ext cx="143882" cy="143882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0" name="同心圆 169">
              <a:extLst>
                <a:ext uri="{FF2B5EF4-FFF2-40B4-BE49-F238E27FC236}">
                  <a16:creationId xmlns:a16="http://schemas.microsoft.com/office/drawing/2014/main" id="{064D95BB-9510-4CB1-AF98-D9A26A3FE120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BB6B5113-1D64-409B-8EAF-115513890605}"/>
                </a:ext>
              </a:extLst>
            </p:cNvPr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0748E50C-2958-4BA3-8FB5-5870CC57B08F}"/>
              </a:ext>
            </a:extLst>
          </p:cNvPr>
          <p:cNvGrpSpPr/>
          <p:nvPr/>
        </p:nvGrpSpPr>
        <p:grpSpPr>
          <a:xfrm>
            <a:off x="1012121" y="3056915"/>
            <a:ext cx="188494" cy="188494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3" name="同心圆 172">
              <a:extLst>
                <a:ext uri="{FF2B5EF4-FFF2-40B4-BE49-F238E27FC236}">
                  <a16:creationId xmlns:a16="http://schemas.microsoft.com/office/drawing/2014/main" id="{5E8D2C3D-4FB4-44E8-9AA1-2373AA047EBB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00AEEB15-C255-40B8-A2B6-1FE74434ADDA}"/>
                </a:ext>
              </a:extLst>
            </p:cNvPr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5" name="椭圆 64">
            <a:extLst>
              <a:ext uri="{FF2B5EF4-FFF2-40B4-BE49-F238E27FC236}">
                <a16:creationId xmlns:a16="http://schemas.microsoft.com/office/drawing/2014/main" id="{F9AECAA2-629F-4C0F-A711-C1BCDB1D2A79}"/>
              </a:ext>
            </a:extLst>
          </p:cNvPr>
          <p:cNvSpPr/>
          <p:nvPr/>
        </p:nvSpPr>
        <p:spPr>
          <a:xfrm>
            <a:off x="2525136" y="2068166"/>
            <a:ext cx="179798" cy="179798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D97838A9-3CCF-4D5D-B890-C3973BF59D8A}"/>
              </a:ext>
            </a:extLst>
          </p:cNvPr>
          <p:cNvSpPr/>
          <p:nvPr/>
        </p:nvSpPr>
        <p:spPr>
          <a:xfrm>
            <a:off x="2882326" y="4462542"/>
            <a:ext cx="90418" cy="9041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EF8626CE-B913-41B0-9A75-30FC8C2E23C8}"/>
              </a:ext>
            </a:extLst>
          </p:cNvPr>
          <p:cNvSpPr/>
          <p:nvPr/>
        </p:nvSpPr>
        <p:spPr>
          <a:xfrm>
            <a:off x="1767875" y="1824094"/>
            <a:ext cx="179798" cy="17979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969C1623-2C0B-42FA-802E-23EAA52E8CEC}"/>
              </a:ext>
            </a:extLst>
          </p:cNvPr>
          <p:cNvSpPr/>
          <p:nvPr/>
        </p:nvSpPr>
        <p:spPr>
          <a:xfrm>
            <a:off x="2276210" y="3643378"/>
            <a:ext cx="90418" cy="9041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663A9D0-5C5A-4197-8EDD-FF02F0F82E98}"/>
              </a:ext>
            </a:extLst>
          </p:cNvPr>
          <p:cNvCxnSpPr>
            <a:cxnSpLocks/>
          </p:cNvCxnSpPr>
          <p:nvPr/>
        </p:nvCxnSpPr>
        <p:spPr>
          <a:xfrm>
            <a:off x="3992099" y="1536937"/>
            <a:ext cx="0" cy="398283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4" name="图片 43">
            <a:extLst>
              <a:ext uri="{FF2B5EF4-FFF2-40B4-BE49-F238E27FC236}">
                <a16:creationId xmlns:a16="http://schemas.microsoft.com/office/drawing/2014/main" id="{1592FBAC-7634-4DF3-BD6C-671BE8723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7" y="526409"/>
            <a:ext cx="4955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itchFamily="2" charset="-122"/>
                <a:cs typeface="微软雅黑" panose="020B0503020204020204" charset="-122"/>
              </a:rPr>
              <a:t>练习题</a:t>
            </a:r>
            <a:endParaRPr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65390" y="1247050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20337" y="1616381"/>
            <a:ext cx="10756142" cy="2657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TimesNewRoman,Bold"/>
              </a:rPr>
              <a:t>3 </a:t>
            </a:r>
            <a:r>
              <a:rPr lang="zh-CN" altLang="en-US" dirty="0">
                <a:solidFill>
                  <a:srgbClr val="000000"/>
                </a:solidFill>
                <a:latin typeface="FZKTJW--GB1-0"/>
              </a:rPr>
              <a:t>猫和狗：</a:t>
            </a:r>
            <a:r>
              <a:rPr lang="zh-CN" altLang="en-US" dirty="0" smtClean="0">
                <a:solidFill>
                  <a:srgbClr val="000000"/>
                </a:solidFill>
                <a:latin typeface="FZKTJW--GB1-0"/>
              </a:rPr>
              <a:t>创建两个</a:t>
            </a:r>
            <a:r>
              <a:rPr lang="zh-CN" altLang="en-US" dirty="0">
                <a:solidFill>
                  <a:srgbClr val="000000"/>
                </a:solidFill>
                <a:latin typeface="FZKTJW--GB1-0"/>
              </a:rPr>
              <a:t>文件</a:t>
            </a:r>
            <a:r>
              <a:rPr lang="en-US" altLang="zh-CN" dirty="0">
                <a:solidFill>
                  <a:srgbClr val="000000"/>
                </a:solidFill>
                <a:latin typeface="TimesNewRoman"/>
              </a:rPr>
              <a:t>cats.txt </a:t>
            </a:r>
            <a:r>
              <a:rPr lang="zh-CN" altLang="en-US" dirty="0">
                <a:solidFill>
                  <a:srgbClr val="000000"/>
                </a:solidFill>
                <a:latin typeface="FZKTJW--GB1-0"/>
              </a:rPr>
              <a:t>和</a:t>
            </a:r>
            <a:r>
              <a:rPr lang="en-US" altLang="zh-CN" dirty="0">
                <a:solidFill>
                  <a:srgbClr val="000000"/>
                </a:solidFill>
                <a:latin typeface="TimesNewRoman"/>
              </a:rPr>
              <a:t>dogs.txt</a:t>
            </a:r>
            <a:r>
              <a:rPr lang="zh-CN" altLang="en-US" dirty="0">
                <a:solidFill>
                  <a:srgbClr val="000000"/>
                </a:solidFill>
                <a:latin typeface="FZKTJW--GB1-0"/>
              </a:rPr>
              <a:t>，在第一个文件中至少存储三只猫</a:t>
            </a:r>
            <a:r>
              <a:rPr lang="zh-CN" altLang="en-US" dirty="0" smtClean="0">
                <a:solidFill>
                  <a:srgbClr val="000000"/>
                </a:solidFill>
                <a:latin typeface="FZKTJW--GB1-0"/>
              </a:rPr>
              <a:t>的名字</a:t>
            </a:r>
            <a:r>
              <a:rPr lang="zh-CN" altLang="en-US" dirty="0">
                <a:solidFill>
                  <a:srgbClr val="000000"/>
                </a:solidFill>
                <a:latin typeface="FZKTJW--GB1-0"/>
              </a:rPr>
              <a:t>，在第二个文件中至少存储三条狗的名字。编写一个程序，尝试读取这些文件，</a:t>
            </a:r>
            <a:r>
              <a:rPr lang="zh-CN" altLang="en-US" dirty="0" smtClean="0">
                <a:solidFill>
                  <a:srgbClr val="000000"/>
                </a:solidFill>
                <a:latin typeface="FZKTJW--GB1-0"/>
              </a:rPr>
              <a:t>并将</a:t>
            </a:r>
            <a:r>
              <a:rPr lang="zh-CN" altLang="en-US" dirty="0">
                <a:solidFill>
                  <a:srgbClr val="000000"/>
                </a:solidFill>
                <a:latin typeface="FZKTJW--GB1-0"/>
              </a:rPr>
              <a:t>其内容打印到屏幕上。将这些代码放在一个</a:t>
            </a:r>
            <a:r>
              <a:rPr lang="en-US" altLang="zh-CN" sz="1600" dirty="0">
                <a:solidFill>
                  <a:srgbClr val="000000"/>
                </a:solidFill>
                <a:latin typeface="TheSansMonoCondensed-"/>
              </a:rPr>
              <a:t>try-except </a:t>
            </a:r>
            <a:r>
              <a:rPr lang="zh-CN" altLang="en-US" dirty="0">
                <a:solidFill>
                  <a:srgbClr val="000000"/>
                </a:solidFill>
                <a:latin typeface="FZKTJW--GB1-0"/>
              </a:rPr>
              <a:t>代码块中，以便在文件不</a:t>
            </a:r>
            <a:r>
              <a:rPr lang="zh-CN" altLang="en-US" dirty="0" smtClean="0">
                <a:solidFill>
                  <a:srgbClr val="000000"/>
                </a:solidFill>
                <a:latin typeface="FZKTJW--GB1-0"/>
              </a:rPr>
              <a:t>存在</a:t>
            </a:r>
            <a:r>
              <a:rPr lang="zh-CN" altLang="en-US" dirty="0">
                <a:solidFill>
                  <a:srgbClr val="000000"/>
                </a:solidFill>
                <a:latin typeface="FZKTJW--GB1-0"/>
              </a:rPr>
              <a:t>时捕获</a:t>
            </a:r>
            <a:r>
              <a:rPr lang="en-US" altLang="zh-CN" sz="1600" dirty="0" err="1">
                <a:solidFill>
                  <a:srgbClr val="000000"/>
                </a:solidFill>
                <a:latin typeface="TheSansMonoCondensed-"/>
              </a:rPr>
              <a:t>FileNotFound</a:t>
            </a:r>
            <a:r>
              <a:rPr lang="en-US" altLang="zh-CN" sz="1600" dirty="0">
                <a:solidFill>
                  <a:srgbClr val="000000"/>
                </a:solidFill>
                <a:latin typeface="TheSansMonoCondensed-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FZKTJW--GB1-0"/>
              </a:rPr>
              <a:t>错误，并打印一条友好的消息</a:t>
            </a:r>
            <a:r>
              <a:rPr lang="zh-CN" altLang="en-US" dirty="0" smtClean="0">
                <a:solidFill>
                  <a:srgbClr val="000000"/>
                </a:solidFill>
                <a:latin typeface="FZKTJW--GB1-0"/>
              </a:rPr>
              <a:t>。</a:t>
            </a:r>
            <a:endParaRPr lang="en-US" altLang="zh-CN" dirty="0" smtClean="0">
              <a:solidFill>
                <a:srgbClr val="000000"/>
              </a:solidFill>
              <a:latin typeface="FZKTJW--GB1-0"/>
            </a:endParaRPr>
          </a:p>
          <a:p>
            <a:pPr>
              <a:lnSpc>
                <a:spcPts val="4000"/>
              </a:lnSpc>
            </a:pPr>
            <a:endParaRPr lang="zh-CN" altLang="en-US" dirty="0">
              <a:solidFill>
                <a:srgbClr val="000000"/>
              </a:solidFill>
              <a:latin typeface="FZKTJW--GB1-0"/>
            </a:endParaRPr>
          </a:p>
          <a:p>
            <a:pPr>
              <a:lnSpc>
                <a:spcPts val="4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TimesNewRoman,Bold"/>
              </a:rPr>
              <a:t>4 </a:t>
            </a:r>
            <a:r>
              <a:rPr lang="zh-CN" altLang="en-US" dirty="0">
                <a:solidFill>
                  <a:srgbClr val="000000"/>
                </a:solidFill>
                <a:latin typeface="FZKTJW--GB1-0"/>
              </a:rPr>
              <a:t>沉默的猫和狗：修改你在</a:t>
            </a:r>
            <a:r>
              <a:rPr lang="zh-CN" altLang="en-US" dirty="0" smtClean="0">
                <a:solidFill>
                  <a:srgbClr val="000000"/>
                </a:solidFill>
                <a:latin typeface="FZKTJW--GB1-0"/>
              </a:rPr>
              <a:t>练习</a:t>
            </a:r>
            <a:r>
              <a:rPr lang="en-US" altLang="zh-CN" dirty="0" smtClean="0">
                <a:solidFill>
                  <a:srgbClr val="000000"/>
                </a:solidFill>
                <a:latin typeface="TimesNewRoman"/>
              </a:rPr>
              <a:t>3</a:t>
            </a:r>
            <a:r>
              <a:rPr lang="zh-CN" altLang="en-US" dirty="0" smtClean="0">
                <a:solidFill>
                  <a:srgbClr val="000000"/>
                </a:solidFill>
                <a:latin typeface="FZKTJW--GB1-0"/>
              </a:rPr>
              <a:t>中</a:t>
            </a:r>
            <a:r>
              <a:rPr lang="zh-CN" altLang="en-US" dirty="0">
                <a:solidFill>
                  <a:srgbClr val="000000"/>
                </a:solidFill>
                <a:latin typeface="FZKTJW--GB1-0"/>
              </a:rPr>
              <a:t>编写的</a:t>
            </a:r>
            <a:r>
              <a:rPr lang="en-US" altLang="zh-CN" sz="1600" dirty="0" smtClean="0">
                <a:solidFill>
                  <a:srgbClr val="000000"/>
                </a:solidFill>
                <a:latin typeface="TheSansMonoCondensed-"/>
              </a:rPr>
              <a:t>except</a:t>
            </a:r>
            <a:r>
              <a:rPr lang="zh-CN" altLang="en-US" dirty="0" smtClean="0">
                <a:solidFill>
                  <a:srgbClr val="000000"/>
                </a:solidFill>
                <a:latin typeface="FZKTJW--GB1-0"/>
              </a:rPr>
              <a:t>代码</a:t>
            </a:r>
            <a:r>
              <a:rPr lang="zh-CN" altLang="en-US" dirty="0">
                <a:solidFill>
                  <a:srgbClr val="000000"/>
                </a:solidFill>
                <a:latin typeface="FZKTJW--GB1-0"/>
              </a:rPr>
              <a:t>块，让程序在文件</a:t>
            </a:r>
            <a:r>
              <a:rPr lang="zh-CN" altLang="en-US" dirty="0" smtClean="0">
                <a:solidFill>
                  <a:srgbClr val="000000"/>
                </a:solidFill>
                <a:latin typeface="FZKTJW--GB1-0"/>
              </a:rPr>
              <a:t>不存在</a:t>
            </a:r>
            <a:r>
              <a:rPr lang="zh-CN" altLang="en-US" dirty="0">
                <a:solidFill>
                  <a:srgbClr val="000000"/>
                </a:solidFill>
                <a:latin typeface="FZKTJW--GB1-0"/>
              </a:rPr>
              <a:t>时一言不发。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38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7" y="529128"/>
            <a:ext cx="5841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总结</a:t>
            </a:r>
            <a:endParaRPr sz="2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65390" y="1247050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203013" y="1276755"/>
            <a:ext cx="10014485" cy="3683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3200" b="1" baseline="-25000" dirty="0" smtClean="0"/>
              <a:t>try</a:t>
            </a:r>
            <a:r>
              <a:rPr lang="zh-CN" altLang="en-US" sz="3200" b="1" baseline="-25000" dirty="0"/>
              <a:t>语句按照如下方式</a:t>
            </a:r>
            <a:r>
              <a:rPr lang="zh-CN" altLang="en-US" sz="3200" b="1" baseline="-25000" dirty="0" smtClean="0"/>
              <a:t>工作</a:t>
            </a:r>
            <a:r>
              <a:rPr lang="en-US" altLang="zh-CN" sz="3200" b="1" baseline="-25000" dirty="0" smtClean="0"/>
              <a:t>:</a:t>
            </a:r>
          </a:p>
          <a:p>
            <a:pPr>
              <a:lnSpc>
                <a:spcPts val="4000"/>
              </a:lnSpc>
            </a:pPr>
            <a:r>
              <a:rPr lang="en-US" altLang="zh-CN" sz="2800" baseline="-25000" dirty="0"/>
              <a:t> </a:t>
            </a:r>
            <a:r>
              <a:rPr lang="en-US" altLang="zh-CN" sz="2800" dirty="0" smtClean="0"/>
              <a:t>  </a:t>
            </a:r>
            <a:r>
              <a:rPr lang="en-US" altLang="zh-CN" sz="2000" dirty="0" smtClean="0"/>
              <a:t>1</a:t>
            </a:r>
            <a:r>
              <a:rPr lang="en-US" altLang="zh-CN" sz="2800" dirty="0" smtClean="0"/>
              <a:t>.</a:t>
            </a:r>
            <a:r>
              <a:rPr lang="zh-CN" altLang="en-US" sz="2800" baseline="-25000" dirty="0" smtClean="0"/>
              <a:t>首先</a:t>
            </a:r>
            <a:r>
              <a:rPr lang="zh-CN" altLang="en-US" sz="2800" baseline="-25000" dirty="0"/>
              <a:t>，执行</a:t>
            </a:r>
            <a:r>
              <a:rPr lang="en-US" altLang="zh-CN" sz="2800" baseline="-25000" dirty="0"/>
              <a:t>try</a:t>
            </a:r>
            <a:r>
              <a:rPr lang="zh-CN" altLang="en-US" sz="2800" baseline="-25000" dirty="0"/>
              <a:t>子句（在关键字</a:t>
            </a:r>
            <a:r>
              <a:rPr lang="en-US" altLang="zh-CN" sz="2800" baseline="-25000" dirty="0"/>
              <a:t>try</a:t>
            </a:r>
            <a:r>
              <a:rPr lang="zh-CN" altLang="en-US" sz="2800" baseline="-25000" dirty="0"/>
              <a:t>和关键字</a:t>
            </a:r>
            <a:r>
              <a:rPr lang="en-US" altLang="zh-CN" sz="2800" baseline="-25000" dirty="0"/>
              <a:t>except</a:t>
            </a:r>
            <a:r>
              <a:rPr lang="zh-CN" altLang="en-US" sz="2800" baseline="-25000" dirty="0"/>
              <a:t>之间的语句） </a:t>
            </a:r>
            <a:endParaRPr lang="en-US" altLang="zh-CN" sz="2800" baseline="-25000" dirty="0" smtClean="0"/>
          </a:p>
          <a:p>
            <a:pPr>
              <a:lnSpc>
                <a:spcPts val="4000"/>
              </a:lnSpc>
            </a:pPr>
            <a:r>
              <a:rPr lang="zh-CN" altLang="en-US" sz="2800" baseline="-25000" dirty="0" smtClean="0"/>
              <a:t>    </a:t>
            </a:r>
            <a:r>
              <a:rPr lang="en-US" altLang="zh-CN" sz="2800" baseline="-25000" dirty="0" smtClean="0"/>
              <a:t>2.</a:t>
            </a:r>
            <a:r>
              <a:rPr lang="zh-CN" altLang="en-US" sz="2800" baseline="-25000" dirty="0" smtClean="0"/>
              <a:t>如果</a:t>
            </a:r>
            <a:r>
              <a:rPr lang="zh-CN" altLang="en-US" sz="2800" baseline="-25000" dirty="0"/>
              <a:t>没有异常发生，忽略</a:t>
            </a:r>
            <a:r>
              <a:rPr lang="en-US" altLang="zh-CN" sz="2800" baseline="-25000" dirty="0"/>
              <a:t>except</a:t>
            </a:r>
            <a:r>
              <a:rPr lang="zh-CN" altLang="en-US" sz="2800" baseline="-25000" dirty="0"/>
              <a:t>子句，</a:t>
            </a:r>
            <a:r>
              <a:rPr lang="en-US" altLang="zh-CN" sz="2800" baseline="-25000" dirty="0"/>
              <a:t>try</a:t>
            </a:r>
            <a:r>
              <a:rPr lang="zh-CN" altLang="en-US" sz="2800" baseline="-25000" dirty="0"/>
              <a:t>子句执行后结束。 </a:t>
            </a:r>
            <a:endParaRPr lang="en-US" altLang="zh-CN" sz="2800" baseline="-25000" dirty="0" smtClean="0"/>
          </a:p>
          <a:p>
            <a:pPr>
              <a:lnSpc>
                <a:spcPts val="4000"/>
              </a:lnSpc>
            </a:pPr>
            <a:r>
              <a:rPr lang="zh-CN" altLang="en-US" sz="2800" baseline="-25000" dirty="0" smtClean="0"/>
              <a:t>    </a:t>
            </a:r>
            <a:r>
              <a:rPr lang="en-US" altLang="zh-CN" sz="2800" baseline="-25000" dirty="0" smtClean="0"/>
              <a:t>3.</a:t>
            </a:r>
            <a:r>
              <a:rPr lang="zh-CN" altLang="en-US" sz="2800" baseline="-25000" dirty="0" smtClean="0"/>
              <a:t>如果</a:t>
            </a:r>
            <a:r>
              <a:rPr lang="zh-CN" altLang="en-US" sz="2800" baseline="-25000" dirty="0"/>
              <a:t>在执行</a:t>
            </a:r>
            <a:r>
              <a:rPr lang="en-US" altLang="zh-CN" sz="2800" baseline="-25000" dirty="0"/>
              <a:t>try</a:t>
            </a:r>
            <a:r>
              <a:rPr lang="zh-CN" altLang="en-US" sz="2800" baseline="-25000" dirty="0"/>
              <a:t>子句的过程中发生了异常，那么</a:t>
            </a:r>
            <a:r>
              <a:rPr lang="en-US" altLang="zh-CN" sz="2800" baseline="-25000" dirty="0"/>
              <a:t>try</a:t>
            </a:r>
            <a:r>
              <a:rPr lang="zh-CN" altLang="en-US" sz="2800" baseline="-25000" dirty="0"/>
              <a:t>子句余下的部分将被忽略。如果异常的类型和 </a:t>
            </a:r>
            <a:r>
              <a:rPr lang="en-US" altLang="zh-CN" sz="2800" baseline="-25000" dirty="0"/>
              <a:t>except </a:t>
            </a:r>
            <a:r>
              <a:rPr lang="zh-CN" altLang="en-US" sz="2800" baseline="-25000" dirty="0"/>
              <a:t>之后的名称相符，那么对应的</a:t>
            </a:r>
            <a:r>
              <a:rPr lang="en-US" altLang="zh-CN" sz="2800" baseline="-25000" dirty="0"/>
              <a:t>except</a:t>
            </a:r>
            <a:r>
              <a:rPr lang="zh-CN" altLang="en-US" sz="2800" baseline="-25000" dirty="0"/>
              <a:t>子句将被执行。最后执行 </a:t>
            </a:r>
            <a:r>
              <a:rPr lang="en-US" altLang="zh-CN" sz="2800" baseline="-25000" dirty="0"/>
              <a:t>try </a:t>
            </a:r>
            <a:r>
              <a:rPr lang="zh-CN" altLang="en-US" sz="2800" baseline="-25000" dirty="0"/>
              <a:t>语句之后的代码。 </a:t>
            </a:r>
            <a:endParaRPr lang="en-US" altLang="zh-CN" sz="2800" baseline="-25000" dirty="0" smtClean="0"/>
          </a:p>
          <a:p>
            <a:pPr>
              <a:lnSpc>
                <a:spcPts val="4000"/>
              </a:lnSpc>
            </a:pPr>
            <a:r>
              <a:rPr lang="zh-CN" altLang="en-US" sz="2800" baseline="-25000" dirty="0" smtClean="0"/>
              <a:t>    </a:t>
            </a:r>
            <a:r>
              <a:rPr lang="en-US" altLang="zh-CN" sz="2800" baseline="-25000" dirty="0" smtClean="0"/>
              <a:t>4.</a:t>
            </a:r>
            <a:r>
              <a:rPr lang="zh-CN" altLang="en-US" sz="2800" baseline="-25000" dirty="0" smtClean="0"/>
              <a:t>如果</a:t>
            </a:r>
            <a:r>
              <a:rPr lang="zh-CN" altLang="en-US" sz="2800" baseline="-25000" dirty="0"/>
              <a:t>一个异常没有与任何的</a:t>
            </a:r>
            <a:r>
              <a:rPr lang="en-US" altLang="zh-CN" sz="2800" baseline="-25000" dirty="0"/>
              <a:t>except</a:t>
            </a:r>
            <a:r>
              <a:rPr lang="zh-CN" altLang="en-US" sz="2800" baseline="-25000" dirty="0"/>
              <a:t>匹配，那么这个异常将会传递给上层的</a:t>
            </a:r>
            <a:r>
              <a:rPr lang="en-US" altLang="zh-CN" sz="2800" baseline="-25000" dirty="0"/>
              <a:t>try</a:t>
            </a:r>
            <a:r>
              <a:rPr lang="zh-CN" altLang="en-US" sz="2800" baseline="-25000" dirty="0"/>
              <a:t>中</a:t>
            </a:r>
            <a:r>
              <a:rPr lang="zh-CN" altLang="en-US" sz="2800" baseline="-25000" dirty="0" smtClean="0"/>
              <a:t>。 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8342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7" y="529128"/>
            <a:ext cx="5841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总结</a:t>
            </a:r>
            <a:endParaRPr sz="2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65390" y="1247050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50512" y="1863036"/>
            <a:ext cx="10014485" cy="2657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3200" baseline="-25000" dirty="0" smtClean="0"/>
              <a:t>    </a:t>
            </a:r>
            <a:r>
              <a:rPr lang="en-US" altLang="zh-CN" sz="3200" baseline="-25000" dirty="0" smtClean="0"/>
              <a:t>5.</a:t>
            </a:r>
            <a:r>
              <a:rPr lang="zh-CN" altLang="en-US" sz="3200" baseline="-25000" dirty="0" smtClean="0"/>
              <a:t>一</a:t>
            </a:r>
            <a:r>
              <a:rPr lang="zh-CN" altLang="en-US" sz="3200" baseline="-25000" dirty="0"/>
              <a:t>个 </a:t>
            </a:r>
            <a:r>
              <a:rPr lang="en-US" altLang="zh-CN" sz="3200" baseline="-25000" dirty="0"/>
              <a:t>try </a:t>
            </a:r>
            <a:r>
              <a:rPr lang="zh-CN" altLang="en-US" sz="3200" baseline="-25000" dirty="0"/>
              <a:t>语句可能包含多个</a:t>
            </a:r>
            <a:r>
              <a:rPr lang="en-US" altLang="zh-CN" sz="3200" baseline="-25000" dirty="0"/>
              <a:t>except</a:t>
            </a:r>
            <a:r>
              <a:rPr lang="zh-CN" altLang="en-US" sz="3200" baseline="-25000" dirty="0"/>
              <a:t>子句，分别来处理不同的特定的异常</a:t>
            </a:r>
            <a:r>
              <a:rPr lang="zh-CN" altLang="en-US" sz="3200" baseline="-25000" dirty="0" smtClean="0"/>
              <a:t>。</a:t>
            </a:r>
            <a:endParaRPr lang="en-US" altLang="zh-CN" sz="3200" baseline="-25000" dirty="0" smtClean="0"/>
          </a:p>
          <a:p>
            <a:pPr>
              <a:lnSpc>
                <a:spcPts val="4000"/>
              </a:lnSpc>
            </a:pPr>
            <a:r>
              <a:rPr lang="zh-CN" altLang="en-US" sz="3200" baseline="-25000" dirty="0" smtClean="0"/>
              <a:t>    </a:t>
            </a:r>
            <a:r>
              <a:rPr lang="en-US" altLang="zh-CN" sz="3200" baseline="-25000" dirty="0" smtClean="0"/>
              <a:t>6.</a:t>
            </a:r>
            <a:r>
              <a:rPr lang="zh-CN" altLang="en-US" sz="3200" baseline="-25000" dirty="0" smtClean="0"/>
              <a:t>多</a:t>
            </a:r>
            <a:r>
              <a:rPr lang="zh-CN" altLang="en-US" sz="3200" baseline="-25000" dirty="0"/>
              <a:t>只有一个分支会被执行。 处理程序将只针对对应的</a:t>
            </a:r>
            <a:r>
              <a:rPr lang="en-US" altLang="zh-CN" sz="3200" baseline="-25000" dirty="0"/>
              <a:t>try</a:t>
            </a:r>
            <a:r>
              <a:rPr lang="zh-CN" altLang="en-US" sz="3200" baseline="-25000" dirty="0"/>
              <a:t>子句中的异常进行处理，而不是其他的 </a:t>
            </a:r>
            <a:r>
              <a:rPr lang="en-US" altLang="zh-CN" sz="3200" baseline="-25000" dirty="0"/>
              <a:t>try </a:t>
            </a:r>
            <a:r>
              <a:rPr lang="zh-CN" altLang="en-US" sz="3200" baseline="-25000" dirty="0"/>
              <a:t>的处理程序中的异常。 </a:t>
            </a:r>
            <a:endParaRPr lang="en-US" altLang="zh-CN" sz="3200" baseline="-25000" dirty="0" smtClean="0"/>
          </a:p>
          <a:p>
            <a:pPr>
              <a:lnSpc>
                <a:spcPts val="4000"/>
              </a:lnSpc>
            </a:pPr>
            <a:r>
              <a:rPr lang="en-US" altLang="zh-CN" sz="3200" baseline="-25000" dirty="0"/>
              <a:t> </a:t>
            </a:r>
            <a:r>
              <a:rPr lang="en-US" altLang="zh-CN" sz="3200" baseline="-25000" dirty="0" smtClean="0"/>
              <a:t>   7.</a:t>
            </a:r>
            <a:r>
              <a:rPr lang="zh-CN" altLang="en-US" sz="3200" baseline="-25000" dirty="0" smtClean="0"/>
              <a:t>一</a:t>
            </a:r>
            <a:r>
              <a:rPr lang="zh-CN" altLang="en-US" sz="3200" baseline="-25000" dirty="0"/>
              <a:t>个</a:t>
            </a:r>
            <a:r>
              <a:rPr lang="en-US" altLang="zh-CN" sz="3200" baseline="-25000" dirty="0"/>
              <a:t>except</a:t>
            </a:r>
            <a:r>
              <a:rPr lang="zh-CN" altLang="en-US" sz="3200" baseline="-25000" dirty="0"/>
              <a:t>子句可以同时处理多个异常，这些异常将被放在一个括号里成为一个</a:t>
            </a:r>
            <a:r>
              <a:rPr lang="zh-CN" altLang="en-US" sz="3200" baseline="-25000" dirty="0" smtClean="0"/>
              <a:t>元组</a:t>
            </a:r>
            <a:r>
              <a:rPr lang="en-US" altLang="zh-CN" sz="3200" baseline="-25000" dirty="0" smtClean="0"/>
              <a:t>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5536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2"/>
            <a:ext cx="4818451" cy="3501288"/>
            <a:chOff x="0" y="-2"/>
            <a:chExt cx="4818451" cy="3501288"/>
          </a:xfrm>
        </p:grpSpPr>
        <p:sp>
          <p:nvSpPr>
            <p:cNvPr id="4" name="等腰三角形 3"/>
            <p:cNvSpPr/>
            <p:nvPr/>
          </p:nvSpPr>
          <p:spPr>
            <a:xfrm rot="5400000">
              <a:off x="-95087" y="95085"/>
              <a:ext cx="1378763" cy="118858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6200000">
              <a:off x="-95085" y="802592"/>
              <a:ext cx="1378763" cy="118858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-95087" y="1510099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16200000">
              <a:off x="1117298" y="95087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5400000">
              <a:off x="1110008" y="802592"/>
              <a:ext cx="1378763" cy="118858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16200000">
              <a:off x="1111740" y="1510101"/>
              <a:ext cx="1378763" cy="1188589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2329680" y="95085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1110245" y="2217610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16200000">
              <a:off x="2329680" y="802591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3534775" y="802591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35" name="矩形 3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772204" y="3236801"/>
            <a:ext cx="5243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r>
              <a:rPr lang="en-US" altLang="zh-CN" sz="60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</a:t>
            </a:r>
            <a:r>
              <a:rPr lang="en-US" altLang="zh-CN" sz="6000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en-US" altLang="zh-CN" sz="6000" dirty="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en-US" altLang="zh-CN" sz="6000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lang="en-US" altLang="zh-CN" sz="60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 sz="60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！</a:t>
            </a:r>
            <a:endParaRPr lang="en-US" altLang="zh-CN" sz="6000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4815558" y="3168752"/>
            <a:ext cx="6799393" cy="2480199"/>
            <a:chOff x="18175157" y="1470759"/>
            <a:chExt cx="6799393" cy="2480199"/>
          </a:xfrm>
        </p:grpSpPr>
        <p:sp>
          <p:nvSpPr>
            <p:cNvPr id="34" name="文本框 9"/>
            <p:cNvSpPr txBox="1"/>
            <p:nvPr/>
          </p:nvSpPr>
          <p:spPr>
            <a:xfrm>
              <a:off x="18175157" y="1470759"/>
              <a:ext cx="5473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3600" dirty="0">
                <a:solidFill>
                  <a:schemeClr val="accent4"/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endParaRPr>
            </a:p>
          </p:txBody>
        </p:sp>
        <p:sp>
          <p:nvSpPr>
            <p:cNvPr id="42" name="文本框 10"/>
            <p:cNvSpPr txBox="1"/>
            <p:nvPr/>
          </p:nvSpPr>
          <p:spPr>
            <a:xfrm>
              <a:off x="18187988" y="2395136"/>
              <a:ext cx="67865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3" name="文本框 11"/>
            <p:cNvSpPr txBox="1"/>
            <p:nvPr/>
          </p:nvSpPr>
          <p:spPr>
            <a:xfrm flipH="1">
              <a:off x="19848191" y="3232979"/>
              <a:ext cx="2455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微软雅黑" panose="020B0503020204020204" charset="-122"/>
                </a:rPr>
                <a:t>上海育创网络科技有限公司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微软雅黑" panose="020B050302020402020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0370321" y="3643181"/>
              <a:ext cx="1261884" cy="307777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主讲人：菜芽</a:t>
              </a:r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86993" y="4359914"/>
            <a:ext cx="1520786" cy="5136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42677" y="334848"/>
            <a:ext cx="3904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文件夹得操作</a:t>
            </a:r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-1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43646" y="473277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65390" y="1247050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27" name="文本框 7">
            <a:extLst>
              <a:ext uri="{FF2B5EF4-FFF2-40B4-BE49-F238E27FC236}">
                <a16:creationId xmlns:a16="http://schemas.microsoft.com/office/drawing/2014/main" id="{C158D872-AA8B-4A85-8D36-F87E27878942}"/>
              </a:ext>
            </a:extLst>
          </p:cNvPr>
          <p:cNvSpPr txBox="1"/>
          <p:nvPr/>
        </p:nvSpPr>
        <p:spPr>
          <a:xfrm flipH="1">
            <a:off x="573205" y="1249013"/>
            <a:ext cx="10009813" cy="875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zh-CN" dirty="0"/>
              <a:t>python编程时，经常和文件、目录打交道，这是就离不了os模块。os模块包含普遍的操作系统功能，与具体的平台无关。</a:t>
            </a:r>
            <a:endParaRPr lang="zh-CN" altLang="en-US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134F20D-5328-49E1-B684-9A83D64A1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067612" y="1985712"/>
            <a:ext cx="2124388" cy="2332557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9719F28-C1EC-4965-B1D8-05CDA2BC357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27218" y="2289112"/>
          <a:ext cx="8928475" cy="4047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277">
                  <a:extLst>
                    <a:ext uri="{9D8B030D-6E8A-4147-A177-3AD203B41FA5}">
                      <a16:colId xmlns:a16="http://schemas.microsoft.com/office/drawing/2014/main" val="1014442285"/>
                    </a:ext>
                  </a:extLst>
                </a:gridCol>
                <a:gridCol w="7028198">
                  <a:extLst>
                    <a:ext uri="{9D8B030D-6E8A-4147-A177-3AD203B41FA5}">
                      <a16:colId xmlns:a16="http://schemas.microsoft.com/office/drawing/2014/main" val="2744157810"/>
                    </a:ext>
                  </a:extLst>
                </a:gridCol>
              </a:tblGrid>
              <a:tr h="4911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访问模式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415017"/>
                  </a:ext>
                </a:extLst>
              </a:tr>
              <a:tr h="53310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os.getcwd()</a:t>
                      </a:r>
                      <a:endParaRPr lang="zh-CN" altLang="en-US" sz="16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得到当前工作的目录。</a:t>
                      </a:r>
                      <a:endParaRPr lang="zh-CN" alt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226487"/>
                  </a:ext>
                </a:extLst>
              </a:tr>
              <a:tr h="67635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os.listdir()</a:t>
                      </a:r>
                      <a:endParaRPr lang="zh-CN" altLang="en-US" sz="16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指定所有目录下所有的文件和目录名。以列表的形式全部列举出来，其中没有区分目录和文件。  </a:t>
                      </a:r>
                      <a:endParaRPr lang="zh-CN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3789547"/>
                  </a:ext>
                </a:extLst>
              </a:tr>
              <a:tr h="49958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os.remove()</a:t>
                      </a:r>
                      <a:endParaRPr lang="zh-CN" altLang="en-US" sz="16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删除指定文件</a:t>
                      </a:r>
                      <a:endParaRPr lang="zh-CN" altLang="en-US" sz="16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973269"/>
                  </a:ext>
                </a:extLst>
              </a:tr>
              <a:tr h="53066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os.rmdir()</a:t>
                      </a:r>
                      <a:endParaRPr lang="zh-CN" altLang="en-US" sz="16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删除指定目录</a:t>
                      </a:r>
                      <a:endParaRPr lang="zh-CN" altLang="en-US" sz="14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012568"/>
                  </a:ext>
                </a:extLst>
              </a:tr>
              <a:tr h="94824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os.mkdir()</a:t>
                      </a:r>
                      <a:endParaRPr lang="zh-CN" altLang="en-US" sz="16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创建目录注意：这样只能建立一层，要想递归建立可用：</a:t>
                      </a: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os.makedirs()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2796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1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42677" y="334848"/>
            <a:ext cx="3904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文件夹得操作</a:t>
            </a:r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-2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43646" y="473277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65390" y="1247050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134F20D-5328-49E1-B684-9A83D64A1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067612" y="1985712"/>
            <a:ext cx="2124388" cy="2332557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9719F28-C1EC-4965-B1D8-05CDA2BC357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39137" y="1616381"/>
          <a:ext cx="8928475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277">
                  <a:extLst>
                    <a:ext uri="{9D8B030D-6E8A-4147-A177-3AD203B41FA5}">
                      <a16:colId xmlns:a16="http://schemas.microsoft.com/office/drawing/2014/main" val="1014442285"/>
                    </a:ext>
                  </a:extLst>
                </a:gridCol>
                <a:gridCol w="7028198">
                  <a:extLst>
                    <a:ext uri="{9D8B030D-6E8A-4147-A177-3AD203B41FA5}">
                      <a16:colId xmlns:a16="http://schemas.microsoft.com/office/drawing/2014/main" val="2744157810"/>
                    </a:ext>
                  </a:extLst>
                </a:gridCol>
              </a:tblGrid>
              <a:tr h="4911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访问模式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415017"/>
                  </a:ext>
                </a:extLst>
              </a:tr>
              <a:tr h="53310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os.path.isfile()</a:t>
                      </a:r>
                      <a:endParaRPr lang="zh-CN" altLang="en-US" sz="16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判断指定对象是否为文件。是返回True,否则False</a:t>
                      </a:r>
                      <a:endParaRPr lang="zh-CN" alt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226487"/>
                  </a:ext>
                </a:extLst>
              </a:tr>
              <a:tr h="48905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os.path.isdir()</a:t>
                      </a:r>
                      <a:endParaRPr lang="zh-CN" altLang="en-US" sz="16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判断指定对象是否为目录。是True,否则False。</a:t>
                      </a:r>
                      <a:endParaRPr lang="zh-CN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3789547"/>
                  </a:ext>
                </a:extLst>
              </a:tr>
              <a:tr h="49958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os.path.exists()</a:t>
                      </a:r>
                      <a:endParaRPr lang="zh-CN" altLang="en-US" sz="16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检验指定的对象是否存在。是True,否则False.</a:t>
                      </a:r>
                      <a:endParaRPr lang="zh-CN" altLang="en-US" sz="16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973269"/>
                  </a:ext>
                </a:extLst>
              </a:tr>
              <a:tr h="53066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os.path.split()</a:t>
                      </a:r>
                      <a:endParaRPr lang="zh-CN" altLang="en-US" sz="16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返回路径的目录和文件名</a:t>
                      </a:r>
                      <a:endParaRPr lang="zh-CN" altLang="en-US" sz="14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012568"/>
                  </a:ext>
                </a:extLst>
              </a:tr>
              <a:tr h="42976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os.system()</a:t>
                      </a:r>
                      <a:endParaRPr lang="zh-CN" altLang="en-US" sz="16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执行shell命令。os.system('cmd') #启动dos</a:t>
                      </a:r>
                      <a:endParaRPr lang="zh-CN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2796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73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42677" y="334848"/>
            <a:ext cx="3904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文件夹得操作</a:t>
            </a:r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-3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43646" y="473277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65390" y="1247050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134F20D-5328-49E1-B684-9A83D64A1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001298" y="4747551"/>
            <a:ext cx="1675181" cy="1839332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9719F28-C1EC-4965-B1D8-05CDA2BC357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39137" y="1616381"/>
          <a:ext cx="8928475" cy="242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491">
                  <a:extLst>
                    <a:ext uri="{9D8B030D-6E8A-4147-A177-3AD203B41FA5}">
                      <a16:colId xmlns:a16="http://schemas.microsoft.com/office/drawing/2014/main" val="1014442285"/>
                    </a:ext>
                  </a:extLst>
                </a:gridCol>
                <a:gridCol w="6731984">
                  <a:extLst>
                    <a:ext uri="{9D8B030D-6E8A-4147-A177-3AD203B41FA5}">
                      <a16:colId xmlns:a16="http://schemas.microsoft.com/office/drawing/2014/main" val="2744157810"/>
                    </a:ext>
                  </a:extLst>
                </a:gridCol>
              </a:tblGrid>
              <a:tr h="4911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访问模式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415017"/>
                  </a:ext>
                </a:extLst>
              </a:tr>
              <a:tr h="39207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os.chdir()</a:t>
                      </a:r>
                      <a:endParaRPr lang="zh-CN" altLang="en-US" sz="16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改变目录到指定目录</a:t>
                      </a:r>
                      <a:endParaRPr lang="zh-CN" alt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226487"/>
                  </a:ext>
                </a:extLst>
              </a:tr>
              <a:tr h="48905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os.path.getsize()</a:t>
                      </a:r>
                      <a:endParaRPr lang="zh-CN" altLang="en-US" sz="16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获得文件的大小，如果为目录，返回0 </a:t>
                      </a:r>
                      <a:endParaRPr lang="zh-CN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3789547"/>
                  </a:ext>
                </a:extLst>
              </a:tr>
              <a:tr h="49958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os.path.abspath()</a:t>
                      </a:r>
                      <a:endParaRPr lang="zh-CN" altLang="en-US" sz="16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获得绝对路径.</a:t>
                      </a:r>
                      <a:endParaRPr lang="zh-CN" altLang="en-US" sz="16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973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61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5" y="467572"/>
            <a:ext cx="3904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b="1" dirty="0"/>
              <a:t>常见的DOS命令讲解</a:t>
            </a:r>
            <a:endParaRPr sz="3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65390" y="1247050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134F20D-5328-49E1-B684-9A83D64A1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067612" y="1985712"/>
            <a:ext cx="2124388" cy="2332557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701624" y="1429556"/>
          <a:ext cx="8365988" cy="46750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65835">
                  <a:extLst>
                    <a:ext uri="{9D8B030D-6E8A-4147-A177-3AD203B41FA5}">
                      <a16:colId xmlns:a16="http://schemas.microsoft.com/office/drawing/2014/main" val="4208360060"/>
                    </a:ext>
                  </a:extLst>
                </a:gridCol>
                <a:gridCol w="4800153">
                  <a:extLst>
                    <a:ext uri="{9D8B030D-6E8A-4147-A177-3AD203B41FA5}">
                      <a16:colId xmlns:a16="http://schemas.microsoft.com/office/drawing/2014/main" val="2907272888"/>
                    </a:ext>
                  </a:extLst>
                </a:gridCol>
              </a:tblGrid>
              <a:tr h="423876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+mn-ea"/>
                          <a:ea typeface="+mn-ea"/>
                        </a:rPr>
                        <a:t>d: +回车</a:t>
                      </a:r>
                      <a:endParaRPr lang="zh-CN" sz="18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+mn-ea"/>
                          <a:ea typeface="+mn-ea"/>
                        </a:rPr>
                        <a:t>盘符切换</a:t>
                      </a:r>
                      <a:endParaRPr lang="zh-CN" sz="18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2435054"/>
                  </a:ext>
                </a:extLst>
              </a:tr>
              <a:tr h="316803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dir（directory）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+mn-ea"/>
                          <a:ea typeface="+mn-ea"/>
                        </a:rPr>
                        <a:t>列出当前目录下的文件以及文件夹</a:t>
                      </a:r>
                      <a:endParaRPr lang="zh-CN" sz="18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1698488"/>
                  </a:ext>
                </a:extLst>
              </a:tr>
              <a:tr h="316803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cd（change directory）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+mn-ea"/>
                          <a:ea typeface="+mn-ea"/>
                        </a:rPr>
                        <a:t>显示指定目录</a:t>
                      </a:r>
                      <a:endParaRPr lang="zh-CN" sz="18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1904438"/>
                  </a:ext>
                </a:extLst>
              </a:tr>
              <a:tr h="315319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cd..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+mn-ea"/>
                          <a:ea typeface="+mn-ea"/>
                        </a:rPr>
                        <a:t>退回到上一级目录</a:t>
                      </a:r>
                      <a:endParaRPr lang="zh-CN" sz="18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6528370"/>
                  </a:ext>
                </a:extLst>
              </a:tr>
              <a:tr h="315319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cd\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+mn-ea"/>
                          <a:ea typeface="+mn-ea"/>
                        </a:rPr>
                        <a:t>退回到根目录</a:t>
                      </a:r>
                      <a:endParaRPr lang="zh-CN" sz="18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1637328"/>
                  </a:ext>
                </a:extLst>
              </a:tr>
              <a:tr h="315319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cls ( clear screen )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+mn-ea"/>
                          <a:ea typeface="+mn-ea"/>
                        </a:rPr>
                        <a:t>清屏</a:t>
                      </a:r>
                      <a:endParaRPr lang="zh-CN" sz="18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964976"/>
                  </a:ext>
                </a:extLst>
              </a:tr>
              <a:tr h="315319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Exit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+mn-ea"/>
                          <a:ea typeface="+mn-ea"/>
                        </a:rPr>
                        <a:t>退出dos命令行</a:t>
                      </a:r>
                      <a:endParaRPr lang="zh-CN" sz="18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5728024"/>
                  </a:ext>
                </a:extLst>
              </a:tr>
              <a:tr h="316803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md（make directory）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+mn-ea"/>
                          <a:ea typeface="+mn-ea"/>
                        </a:rPr>
                        <a:t>创建目录</a:t>
                      </a:r>
                      <a:endParaRPr lang="zh-CN" sz="18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9513722"/>
                  </a:ext>
                </a:extLst>
              </a:tr>
              <a:tr h="316803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rd（remove directory）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+mn-ea"/>
                          <a:ea typeface="+mn-ea"/>
                        </a:rPr>
                        <a:t>删除目录</a:t>
                      </a:r>
                      <a:endParaRPr lang="zh-CN" sz="18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8559145"/>
                  </a:ext>
                </a:extLst>
              </a:tr>
              <a:tr h="400641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del（delete）*.txt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+mn-ea"/>
                          <a:ea typeface="+mn-ea"/>
                        </a:rPr>
                        <a:t>删除文件,删除一堆后缀名一样的文件*.txt</a:t>
                      </a:r>
                      <a:endParaRPr lang="zh-CN" sz="18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763281"/>
                  </a:ext>
                </a:extLst>
              </a:tr>
              <a:tr h="315319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notepad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+mn-ea"/>
                          <a:ea typeface="+mn-ea"/>
                        </a:rPr>
                        <a:t>创建文件</a:t>
                      </a:r>
                      <a:endParaRPr lang="zh-CN" sz="18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7084462"/>
                  </a:ext>
                </a:extLst>
              </a:tr>
              <a:tr h="316803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rd + /s +文件夹名称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+mn-ea"/>
                          <a:ea typeface="+mn-ea"/>
                        </a:rPr>
                        <a:t>删除带内容的文件，询问是否删除</a:t>
                      </a:r>
                      <a:endParaRPr lang="zh-CN" sz="18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673645"/>
                  </a:ext>
                </a:extLst>
              </a:tr>
              <a:tr h="689901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rd + /q + /s+文件夹名称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+mn-ea"/>
                          <a:ea typeface="+mn-ea"/>
                        </a:rPr>
                        <a:t>删除带内容的文件，直接删除</a:t>
                      </a:r>
                      <a:endParaRPr lang="zh-CN" sz="1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0175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3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>
            <a:extLst>
              <a:ext uri="{FF2B5EF4-FFF2-40B4-BE49-F238E27FC236}">
                <a16:creationId xmlns:a16="http://schemas.microsoft.com/office/drawing/2014/main" id="{5C47E851-91B7-4690-958B-3B9BE86E216A}"/>
              </a:ext>
            </a:extLst>
          </p:cNvPr>
          <p:cNvGrpSpPr/>
          <p:nvPr/>
        </p:nvGrpSpPr>
        <p:grpSpPr>
          <a:xfrm>
            <a:off x="5925887" y="0"/>
            <a:ext cx="6266113" cy="5071983"/>
            <a:chOff x="6427694" y="152395"/>
            <a:chExt cx="5764306" cy="4665805"/>
          </a:xfrm>
        </p:grpSpPr>
        <p:sp>
          <p:nvSpPr>
            <p:cNvPr id="93" name="等腰三角形 92">
              <a:extLst>
                <a:ext uri="{FF2B5EF4-FFF2-40B4-BE49-F238E27FC236}">
                  <a16:creationId xmlns:a16="http://schemas.microsoft.com/office/drawing/2014/main" id="{264BCCB7-D6A8-417E-ABBF-D90C6311FE6D}"/>
                </a:ext>
              </a:extLst>
            </p:cNvPr>
            <p:cNvSpPr/>
            <p:nvPr/>
          </p:nvSpPr>
          <p:spPr>
            <a:xfrm rot="16200000" flipH="1">
              <a:off x="10563114" y="360844"/>
              <a:ext cx="1837335" cy="142043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id="{183B2422-4536-4C4D-A7E3-6B705A323D50}"/>
                </a:ext>
              </a:extLst>
            </p:cNvPr>
            <p:cNvSpPr/>
            <p:nvPr/>
          </p:nvSpPr>
          <p:spPr>
            <a:xfrm rot="5400000" flipH="1">
              <a:off x="10563112" y="1303666"/>
              <a:ext cx="1837335" cy="142043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5" name="等腰三角形 94">
              <a:extLst>
                <a:ext uri="{FF2B5EF4-FFF2-40B4-BE49-F238E27FC236}">
                  <a16:creationId xmlns:a16="http://schemas.microsoft.com/office/drawing/2014/main" id="{AE8F2190-FAFE-475B-8E48-8D95DD73BEF2}"/>
                </a:ext>
              </a:extLst>
            </p:cNvPr>
            <p:cNvSpPr/>
            <p:nvPr/>
          </p:nvSpPr>
          <p:spPr>
            <a:xfrm rot="16200000" flipH="1">
              <a:off x="10563114" y="2246487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6" name="等腰三角形 95">
              <a:extLst>
                <a:ext uri="{FF2B5EF4-FFF2-40B4-BE49-F238E27FC236}">
                  <a16:creationId xmlns:a16="http://schemas.microsoft.com/office/drawing/2014/main" id="{E83E8407-FFC6-4DA2-80FD-717BEF3AD931}"/>
                </a:ext>
              </a:extLst>
            </p:cNvPr>
            <p:cNvSpPr/>
            <p:nvPr/>
          </p:nvSpPr>
          <p:spPr>
            <a:xfrm rot="5400000" flipH="1">
              <a:off x="9114239" y="360847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7" name="等腰三角形 96">
              <a:extLst>
                <a:ext uri="{FF2B5EF4-FFF2-40B4-BE49-F238E27FC236}">
                  <a16:creationId xmlns:a16="http://schemas.microsoft.com/office/drawing/2014/main" id="{17C2694A-4B73-472E-B758-6A4524A3F1A5}"/>
                </a:ext>
              </a:extLst>
            </p:cNvPr>
            <p:cNvSpPr/>
            <p:nvPr/>
          </p:nvSpPr>
          <p:spPr>
            <a:xfrm rot="16200000" flipH="1">
              <a:off x="9122951" y="1303666"/>
              <a:ext cx="1837335" cy="142043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9639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8" name="等腰三角形 97">
              <a:extLst>
                <a:ext uri="{FF2B5EF4-FFF2-40B4-BE49-F238E27FC236}">
                  <a16:creationId xmlns:a16="http://schemas.microsoft.com/office/drawing/2014/main" id="{CE937B27-D578-473C-B927-92202ADAD931}"/>
                </a:ext>
              </a:extLst>
            </p:cNvPr>
            <p:cNvSpPr/>
            <p:nvPr/>
          </p:nvSpPr>
          <p:spPr>
            <a:xfrm rot="5400000" flipH="1">
              <a:off x="9120882" y="2246490"/>
              <a:ext cx="1837335" cy="142043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9" name="等腰三角形 98">
              <a:extLst>
                <a:ext uri="{FF2B5EF4-FFF2-40B4-BE49-F238E27FC236}">
                  <a16:creationId xmlns:a16="http://schemas.microsoft.com/office/drawing/2014/main" id="{4129323B-1D8A-4D75-8A90-C9ED0B4E2509}"/>
                </a:ext>
              </a:extLst>
            </p:cNvPr>
            <p:cNvSpPr/>
            <p:nvPr/>
          </p:nvSpPr>
          <p:spPr>
            <a:xfrm rot="16200000" flipH="1">
              <a:off x="7659407" y="360844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0" name="等腰三角形 99">
              <a:extLst>
                <a:ext uri="{FF2B5EF4-FFF2-40B4-BE49-F238E27FC236}">
                  <a16:creationId xmlns:a16="http://schemas.microsoft.com/office/drawing/2014/main" id="{2ACCDBFC-3D4C-4E2D-8250-0979C81BAADF}"/>
                </a:ext>
              </a:extLst>
            </p:cNvPr>
            <p:cNvSpPr/>
            <p:nvPr/>
          </p:nvSpPr>
          <p:spPr>
            <a:xfrm rot="16200000" flipH="1">
              <a:off x="9122668" y="318931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1" name="等腰三角形 100">
              <a:extLst>
                <a:ext uri="{FF2B5EF4-FFF2-40B4-BE49-F238E27FC236}">
                  <a16:creationId xmlns:a16="http://schemas.microsoft.com/office/drawing/2014/main" id="{E32AC572-7EB2-4634-B9D9-89D114234437}"/>
                </a:ext>
              </a:extLst>
            </p:cNvPr>
            <p:cNvSpPr/>
            <p:nvPr/>
          </p:nvSpPr>
          <p:spPr>
            <a:xfrm rot="5400000" flipH="1">
              <a:off x="7659407" y="130366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2" name="等腰三角形 101">
              <a:extLst>
                <a:ext uri="{FF2B5EF4-FFF2-40B4-BE49-F238E27FC236}">
                  <a16:creationId xmlns:a16="http://schemas.microsoft.com/office/drawing/2014/main" id="{7F08D22C-DA4F-4AAA-A766-AA80C721CDD5}"/>
                </a:ext>
              </a:extLst>
            </p:cNvPr>
            <p:cNvSpPr/>
            <p:nvPr/>
          </p:nvSpPr>
          <p:spPr>
            <a:xfrm rot="16200000" flipH="1">
              <a:off x="6219245" y="1303664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096CE65-51C7-4A82-B165-B27A4099C33C}"/>
              </a:ext>
            </a:extLst>
          </p:cNvPr>
          <p:cNvSpPr txBox="1"/>
          <p:nvPr/>
        </p:nvSpPr>
        <p:spPr>
          <a:xfrm flipH="1">
            <a:off x="3941180" y="4364098"/>
            <a:ext cx="4322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4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文件的打开和关闭</a:t>
            </a:r>
            <a:endParaRPr lang="en-US" altLang="zh-CN" sz="4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9CF1341-4CE9-42BE-8BD6-7F1031DC762F}"/>
              </a:ext>
            </a:extLst>
          </p:cNvPr>
          <p:cNvSpPr txBox="1"/>
          <p:nvPr/>
        </p:nvSpPr>
        <p:spPr>
          <a:xfrm>
            <a:off x="443426" y="3784477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</a:t>
            </a:r>
            <a:endParaRPr lang="zh-CN" altLang="en-US" sz="12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5" name="等腰三角形 104">
            <a:extLst>
              <a:ext uri="{FF2B5EF4-FFF2-40B4-BE49-F238E27FC236}">
                <a16:creationId xmlns:a16="http://schemas.microsoft.com/office/drawing/2014/main" id="{B1E7F40D-E128-49D0-B4BA-3B4C1F491648}"/>
              </a:ext>
            </a:extLst>
          </p:cNvPr>
          <p:cNvSpPr/>
          <p:nvPr/>
        </p:nvSpPr>
        <p:spPr>
          <a:xfrm rot="5400000">
            <a:off x="2830434" y="4319077"/>
            <a:ext cx="998352" cy="860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6" name="图片 105">
            <a:extLst>
              <a:ext uri="{FF2B5EF4-FFF2-40B4-BE49-F238E27FC236}">
                <a16:creationId xmlns:a16="http://schemas.microsoft.com/office/drawing/2014/main" id="{92F90AE8-EBB6-482A-87A1-BF3F65B1B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444" y="294351"/>
            <a:ext cx="1520786" cy="51364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5" y="467572"/>
            <a:ext cx="3904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文件操作的流程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3B8EECBF-A4D8-4DC7-9ED3-FB8ACFC7F97B}"/>
              </a:ext>
            </a:extLst>
          </p:cNvPr>
          <p:cNvSpPr/>
          <p:nvPr/>
        </p:nvSpPr>
        <p:spPr>
          <a:xfrm>
            <a:off x="1389728" y="1487993"/>
            <a:ext cx="2347218" cy="926392"/>
          </a:xfrm>
          <a:prstGeom prst="roundRect">
            <a:avLst>
              <a:gd name="adj" fmla="val 25769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endParaRPr lang="en-US" altLang="zh-CN" sz="1600" dirty="0">
              <a:latin typeface="Gill Sans"/>
              <a:ea typeface="Gill Sans"/>
              <a:cs typeface="Gill Sans"/>
              <a:sym typeface="Gill Sans"/>
            </a:endParaRPr>
          </a:p>
          <a:p>
            <a:pPr algn="ctr" defTabSz="457189"/>
            <a:r>
              <a:rPr lang="zh-CN" altLang="en-US" sz="1600" dirty="0">
                <a:latin typeface="Gill Sans"/>
                <a:ea typeface="Gill Sans"/>
                <a:cs typeface="Gill Sans"/>
                <a:sym typeface="Gill Sans"/>
              </a:rPr>
              <a:t>想用</a:t>
            </a:r>
            <a:r>
              <a:rPr lang="en-US" altLang="zh-CN" sz="1600" dirty="0">
                <a:latin typeface="Gill Sans"/>
                <a:ea typeface="Gill Sans"/>
                <a:cs typeface="Gill Sans"/>
                <a:sym typeface="Gill Sans"/>
              </a:rPr>
              <a:t>word</a:t>
            </a:r>
            <a:r>
              <a:rPr lang="zh-CN" altLang="en-US" sz="1600" dirty="0">
                <a:latin typeface="Gill Sans"/>
                <a:ea typeface="Gill Sans"/>
                <a:cs typeface="Gill Sans"/>
                <a:sym typeface="Gill Sans"/>
              </a:rPr>
              <a:t>编写一份简历</a:t>
            </a:r>
          </a:p>
          <a:p>
            <a:pPr algn="ctr" defTabSz="457189"/>
            <a:endParaRPr lang="zh-CN" altLang="en-US" sz="1600"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05CCE0E0-4B10-4109-B40B-8F76B5BD6759}"/>
              </a:ext>
            </a:extLst>
          </p:cNvPr>
          <p:cNvSpPr/>
          <p:nvPr/>
        </p:nvSpPr>
        <p:spPr>
          <a:xfrm>
            <a:off x="1625684" y="2794285"/>
            <a:ext cx="1667154" cy="917549"/>
          </a:xfrm>
          <a:prstGeom prst="roundRect">
            <a:avLst>
              <a:gd name="adj" fmla="val 25769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endParaRPr lang="en-US" altLang="zh-CN" sz="1600" dirty="0">
              <a:latin typeface="Gill Sans"/>
              <a:ea typeface="Gill Sans"/>
              <a:cs typeface="Gill Sans"/>
              <a:sym typeface="Gill Sans"/>
            </a:endParaRPr>
          </a:p>
          <a:p>
            <a:pPr algn="ctr" defTabSz="457189"/>
            <a:r>
              <a:rPr lang="zh-CN" altLang="en-US" sz="1600" dirty="0">
                <a:latin typeface="Gill Sans"/>
                <a:ea typeface="Gill Sans"/>
                <a:cs typeface="Gill Sans"/>
                <a:sym typeface="Gill Sans"/>
              </a:rPr>
              <a:t>打开</a:t>
            </a:r>
            <a:r>
              <a:rPr lang="en-US" altLang="zh-CN" sz="1600" dirty="0">
                <a:latin typeface="Gill Sans"/>
                <a:ea typeface="Gill Sans"/>
                <a:cs typeface="Gill Sans"/>
                <a:sym typeface="Gill Sans"/>
              </a:rPr>
              <a:t>word</a:t>
            </a:r>
            <a:r>
              <a:rPr lang="zh-CN" altLang="en-US" sz="1600" dirty="0">
                <a:latin typeface="Gill Sans"/>
                <a:ea typeface="Gill Sans"/>
                <a:cs typeface="Gill Sans"/>
                <a:sym typeface="Gill Sans"/>
              </a:rPr>
              <a:t>，新建一个文件</a:t>
            </a:r>
          </a:p>
          <a:p>
            <a:pPr algn="ctr" defTabSz="457189"/>
            <a:endParaRPr lang="zh-CN" altLang="en-US" sz="1600"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544CB276-BE66-410E-89C7-9094A3CF73CF}"/>
              </a:ext>
            </a:extLst>
          </p:cNvPr>
          <p:cNvSpPr/>
          <p:nvPr/>
        </p:nvSpPr>
        <p:spPr>
          <a:xfrm>
            <a:off x="1642674" y="4091734"/>
            <a:ext cx="1667154" cy="592841"/>
          </a:xfrm>
          <a:prstGeom prst="roundRect">
            <a:avLst>
              <a:gd name="adj" fmla="val 25769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endParaRPr lang="en-US" altLang="zh-CN" sz="1600" dirty="0">
              <a:latin typeface="Gill Sans"/>
              <a:ea typeface="Gill Sans"/>
              <a:cs typeface="Gill Sans"/>
              <a:sym typeface="Gill Sans"/>
            </a:endParaRPr>
          </a:p>
          <a:p>
            <a:pPr algn="ctr" defTabSz="457189"/>
            <a:r>
              <a:rPr lang="zh-CN" altLang="en-US" sz="1600" dirty="0">
                <a:latin typeface="Gill Sans"/>
                <a:ea typeface="Gill Sans"/>
                <a:cs typeface="Gill Sans"/>
                <a:sym typeface="Gill Sans"/>
              </a:rPr>
              <a:t>写入个人信息</a:t>
            </a:r>
          </a:p>
          <a:p>
            <a:pPr algn="ctr" defTabSz="457189"/>
            <a:endParaRPr lang="zh-CN" altLang="en-US" sz="1600"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B2318D7-94C5-4BEC-B0B1-9A4DB8A95C00}"/>
              </a:ext>
            </a:extLst>
          </p:cNvPr>
          <p:cNvSpPr/>
          <p:nvPr/>
        </p:nvSpPr>
        <p:spPr>
          <a:xfrm>
            <a:off x="1625684" y="5064475"/>
            <a:ext cx="1667154" cy="592841"/>
          </a:xfrm>
          <a:prstGeom prst="roundRect">
            <a:avLst>
              <a:gd name="adj" fmla="val 25769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endParaRPr lang="en-US" altLang="zh-CN" sz="1600" dirty="0">
              <a:latin typeface="Gill Sans"/>
              <a:ea typeface="Gill Sans"/>
              <a:cs typeface="Gill Sans"/>
              <a:sym typeface="Gill Sans"/>
            </a:endParaRPr>
          </a:p>
          <a:p>
            <a:pPr algn="ctr" defTabSz="457189"/>
            <a:r>
              <a:rPr lang="zh-CN" altLang="en-US" sz="1600" dirty="0">
                <a:latin typeface="Gill Sans"/>
                <a:ea typeface="Gill Sans"/>
                <a:cs typeface="Gill Sans"/>
                <a:sym typeface="Gill Sans"/>
              </a:rPr>
              <a:t>保存</a:t>
            </a:r>
          </a:p>
          <a:p>
            <a:pPr algn="ctr" defTabSz="457189"/>
            <a:endParaRPr lang="zh-CN" altLang="en-US" sz="1600"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DDBB11E3-B73F-4556-9EBF-A08C4AE3B3FB}"/>
              </a:ext>
            </a:extLst>
          </p:cNvPr>
          <p:cNvSpPr/>
          <p:nvPr/>
        </p:nvSpPr>
        <p:spPr>
          <a:xfrm>
            <a:off x="1642674" y="6037216"/>
            <a:ext cx="1667154" cy="592841"/>
          </a:xfrm>
          <a:prstGeom prst="roundRect">
            <a:avLst>
              <a:gd name="adj" fmla="val 25769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r>
              <a:rPr lang="zh-CN" altLang="en-US" sz="1600" dirty="0">
                <a:latin typeface="Gill Sans"/>
                <a:ea typeface="Gill Sans"/>
                <a:cs typeface="Gill Sans"/>
                <a:sym typeface="Gill Sans"/>
              </a:rPr>
              <a:t>关闭文件</a:t>
            </a:r>
            <a:endParaRPr lang="en-US" altLang="zh-CN" sz="1600"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箭头: 虚尾 6">
            <a:extLst>
              <a:ext uri="{FF2B5EF4-FFF2-40B4-BE49-F238E27FC236}">
                <a16:creationId xmlns:a16="http://schemas.microsoft.com/office/drawing/2014/main" id="{E4E8E61E-E69B-4392-8D85-73BB9D6A992B}"/>
              </a:ext>
            </a:extLst>
          </p:cNvPr>
          <p:cNvSpPr/>
          <p:nvPr/>
        </p:nvSpPr>
        <p:spPr>
          <a:xfrm rot="5400000">
            <a:off x="2312480" y="2482210"/>
            <a:ext cx="327541" cy="244249"/>
          </a:xfrm>
          <a:prstGeom prst="stripedRightArrow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" name="箭头: 虚尾 33">
            <a:extLst>
              <a:ext uri="{FF2B5EF4-FFF2-40B4-BE49-F238E27FC236}">
                <a16:creationId xmlns:a16="http://schemas.microsoft.com/office/drawing/2014/main" id="{7EFB4C7C-1503-47E0-A6D6-EE0C94491CA1}"/>
              </a:ext>
            </a:extLst>
          </p:cNvPr>
          <p:cNvSpPr/>
          <p:nvPr/>
        </p:nvSpPr>
        <p:spPr>
          <a:xfrm rot="5400000">
            <a:off x="2312479" y="3766543"/>
            <a:ext cx="327541" cy="244249"/>
          </a:xfrm>
          <a:prstGeom prst="stripedRightArrow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" name="箭头: 虚尾 34">
            <a:extLst>
              <a:ext uri="{FF2B5EF4-FFF2-40B4-BE49-F238E27FC236}">
                <a16:creationId xmlns:a16="http://schemas.microsoft.com/office/drawing/2014/main" id="{02404084-73B2-41F7-8C8F-9A3943D47BFB}"/>
              </a:ext>
            </a:extLst>
          </p:cNvPr>
          <p:cNvSpPr/>
          <p:nvPr/>
        </p:nvSpPr>
        <p:spPr>
          <a:xfrm rot="5400000">
            <a:off x="2312479" y="4778580"/>
            <a:ext cx="327541" cy="244249"/>
          </a:xfrm>
          <a:prstGeom prst="stripedRightArrow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" name="箭头: 虚尾 35">
            <a:extLst>
              <a:ext uri="{FF2B5EF4-FFF2-40B4-BE49-F238E27FC236}">
                <a16:creationId xmlns:a16="http://schemas.microsoft.com/office/drawing/2014/main" id="{0379823A-7E01-4811-AB6D-31C7422139E8}"/>
              </a:ext>
            </a:extLst>
          </p:cNvPr>
          <p:cNvSpPr/>
          <p:nvPr/>
        </p:nvSpPr>
        <p:spPr>
          <a:xfrm rot="5400000">
            <a:off x="2315923" y="5705929"/>
            <a:ext cx="327541" cy="244249"/>
          </a:xfrm>
          <a:prstGeom prst="stripedRightArrow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87A71550-FC70-41F4-A587-7FDF224B00CE}"/>
              </a:ext>
            </a:extLst>
          </p:cNvPr>
          <p:cNvSpPr/>
          <p:nvPr/>
        </p:nvSpPr>
        <p:spPr>
          <a:xfrm>
            <a:off x="7181499" y="1487993"/>
            <a:ext cx="2347218" cy="926392"/>
          </a:xfrm>
          <a:prstGeom prst="roundRect">
            <a:avLst>
              <a:gd name="adj" fmla="val 25769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r>
              <a:rPr lang="zh-CN" altLang="en-US" sz="1600" dirty="0">
                <a:latin typeface="Gill Sans"/>
                <a:ea typeface="Gill Sans"/>
                <a:cs typeface="Gill Sans"/>
                <a:sym typeface="Gill Sans"/>
              </a:rPr>
              <a:t>用</a:t>
            </a:r>
            <a:r>
              <a:rPr lang="en-US" altLang="zh-CN" sz="1600" dirty="0">
                <a:latin typeface="Gill Sans"/>
                <a:ea typeface="Gill Sans"/>
                <a:cs typeface="Gill Sans"/>
                <a:sym typeface="Gill Sans"/>
              </a:rPr>
              <a:t>Python</a:t>
            </a:r>
            <a:r>
              <a:rPr lang="zh-CN" altLang="en-US" sz="1600" dirty="0">
                <a:latin typeface="Gill Sans"/>
                <a:ea typeface="Gill Sans"/>
                <a:cs typeface="Gill Sans"/>
                <a:sym typeface="Gill Sans"/>
              </a:rPr>
              <a:t>操作文件流程很相似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D5DFE560-919D-460D-A30A-55B26897CEC0}"/>
              </a:ext>
            </a:extLst>
          </p:cNvPr>
          <p:cNvSpPr/>
          <p:nvPr/>
        </p:nvSpPr>
        <p:spPr>
          <a:xfrm>
            <a:off x="7521531" y="3048329"/>
            <a:ext cx="1667154" cy="917549"/>
          </a:xfrm>
          <a:prstGeom prst="roundRect">
            <a:avLst>
              <a:gd name="adj" fmla="val 25769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r>
              <a:rPr lang="zh-CN" altLang="en-US" sz="1600" dirty="0">
                <a:latin typeface="Gill Sans"/>
                <a:ea typeface="Gill Sans"/>
                <a:cs typeface="Gill Sans"/>
                <a:sym typeface="Gill Sans"/>
              </a:rPr>
              <a:t>打开文件、或者新建一个文件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8F589D27-759B-43D6-8805-29465A58CB76}"/>
              </a:ext>
            </a:extLst>
          </p:cNvPr>
          <p:cNvSpPr/>
          <p:nvPr/>
        </p:nvSpPr>
        <p:spPr>
          <a:xfrm>
            <a:off x="7521531" y="4599822"/>
            <a:ext cx="1667154" cy="594287"/>
          </a:xfrm>
          <a:prstGeom prst="roundRect">
            <a:avLst>
              <a:gd name="adj" fmla="val 25769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r>
              <a:rPr lang="zh-CN" altLang="en-US" sz="1600" dirty="0">
                <a:latin typeface="Gill Sans"/>
                <a:ea typeface="Gill Sans"/>
                <a:cs typeface="Gill Sans"/>
                <a:sym typeface="Gill Sans"/>
              </a:rPr>
              <a:t>读</a:t>
            </a:r>
            <a:r>
              <a:rPr lang="en-US" altLang="zh-CN" sz="1600" dirty="0">
                <a:latin typeface="Gill Sans"/>
                <a:ea typeface="Gill Sans"/>
                <a:cs typeface="Gill Sans"/>
                <a:sym typeface="Gill Sans"/>
              </a:rPr>
              <a:t>/</a:t>
            </a:r>
            <a:r>
              <a:rPr lang="zh-CN" altLang="en-US" sz="1600" dirty="0">
                <a:latin typeface="Gill Sans"/>
                <a:ea typeface="Gill Sans"/>
                <a:cs typeface="Gill Sans"/>
                <a:sym typeface="Gill Sans"/>
              </a:rPr>
              <a:t>写数据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EC48DE63-E2FC-410D-A02B-4E13878C7925}"/>
              </a:ext>
            </a:extLst>
          </p:cNvPr>
          <p:cNvSpPr/>
          <p:nvPr/>
        </p:nvSpPr>
        <p:spPr>
          <a:xfrm>
            <a:off x="7525314" y="5828054"/>
            <a:ext cx="1667154" cy="592841"/>
          </a:xfrm>
          <a:prstGeom prst="roundRect">
            <a:avLst>
              <a:gd name="adj" fmla="val 25769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r>
              <a:rPr lang="zh-CN" altLang="en-US" sz="1600" dirty="0">
                <a:latin typeface="Gill Sans"/>
                <a:ea typeface="Gill Sans"/>
                <a:cs typeface="Gill Sans"/>
                <a:sym typeface="Gill Sans"/>
              </a:rPr>
              <a:t>关闭文件</a:t>
            </a:r>
            <a:endParaRPr lang="en-US" altLang="zh-CN" sz="1600"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箭头: 虚尾 44">
            <a:extLst>
              <a:ext uri="{FF2B5EF4-FFF2-40B4-BE49-F238E27FC236}">
                <a16:creationId xmlns:a16="http://schemas.microsoft.com/office/drawing/2014/main" id="{A1987106-E922-4F01-B351-764C83C00793}"/>
              </a:ext>
            </a:extLst>
          </p:cNvPr>
          <p:cNvSpPr/>
          <p:nvPr/>
        </p:nvSpPr>
        <p:spPr>
          <a:xfrm rot="5400000">
            <a:off x="8191337" y="2635864"/>
            <a:ext cx="327541" cy="244249"/>
          </a:xfrm>
          <a:prstGeom prst="stripedRightArrow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箭头: 虚尾 45">
            <a:extLst>
              <a:ext uri="{FF2B5EF4-FFF2-40B4-BE49-F238E27FC236}">
                <a16:creationId xmlns:a16="http://schemas.microsoft.com/office/drawing/2014/main" id="{4F062D7D-6D18-4A3A-8497-FC2AE28119F4}"/>
              </a:ext>
            </a:extLst>
          </p:cNvPr>
          <p:cNvSpPr/>
          <p:nvPr/>
        </p:nvSpPr>
        <p:spPr>
          <a:xfrm rot="5400000">
            <a:off x="8191337" y="4133380"/>
            <a:ext cx="327541" cy="244249"/>
          </a:xfrm>
          <a:prstGeom prst="stripedRightArrow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" name="箭头: 虚尾 46">
            <a:extLst>
              <a:ext uri="{FF2B5EF4-FFF2-40B4-BE49-F238E27FC236}">
                <a16:creationId xmlns:a16="http://schemas.microsoft.com/office/drawing/2014/main" id="{DB84B2CC-88E1-418B-8C98-560F0038CD46}"/>
              </a:ext>
            </a:extLst>
          </p:cNvPr>
          <p:cNvSpPr/>
          <p:nvPr/>
        </p:nvSpPr>
        <p:spPr>
          <a:xfrm rot="5400000">
            <a:off x="8191337" y="5402541"/>
            <a:ext cx="327541" cy="244249"/>
          </a:xfrm>
          <a:prstGeom prst="stripedRightArrow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6FE1FA7-7840-4532-812C-BC926D0948BD}"/>
              </a:ext>
            </a:extLst>
          </p:cNvPr>
          <p:cNvCxnSpPr>
            <a:stCxn id="30" idx="3"/>
            <a:endCxn id="41" idx="1"/>
          </p:cNvCxnSpPr>
          <p:nvPr/>
        </p:nvCxnSpPr>
        <p:spPr>
          <a:xfrm>
            <a:off x="3292838" y="3253060"/>
            <a:ext cx="4228693" cy="254044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AED01D7-4502-4397-9919-6B03A7780248}"/>
              </a:ext>
            </a:extLst>
          </p:cNvPr>
          <p:cNvCxnSpPr/>
          <p:nvPr/>
        </p:nvCxnSpPr>
        <p:spPr>
          <a:xfrm>
            <a:off x="3292837" y="4502211"/>
            <a:ext cx="4228693" cy="254044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0069C35D-9AC8-4988-9638-6502748423E0}"/>
              </a:ext>
            </a:extLst>
          </p:cNvPr>
          <p:cNvCxnSpPr>
            <a:cxnSpLocks/>
          </p:cNvCxnSpPr>
          <p:nvPr/>
        </p:nvCxnSpPr>
        <p:spPr>
          <a:xfrm>
            <a:off x="3309828" y="6227283"/>
            <a:ext cx="4211702" cy="59544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14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1022051" y="467572"/>
            <a:ext cx="3803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open</a:t>
            </a:r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函数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65390" y="1247050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27" name="文本框 7">
            <a:extLst>
              <a:ext uri="{FF2B5EF4-FFF2-40B4-BE49-F238E27FC236}">
                <a16:creationId xmlns:a16="http://schemas.microsoft.com/office/drawing/2014/main" id="{C158D872-AA8B-4A85-8D36-F87E27878942}"/>
              </a:ext>
            </a:extLst>
          </p:cNvPr>
          <p:cNvSpPr txBox="1"/>
          <p:nvPr/>
        </p:nvSpPr>
        <p:spPr>
          <a:xfrm flipH="1">
            <a:off x="550863" y="1477881"/>
            <a:ext cx="9288596" cy="460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1" dirty="0">
                <a:latin typeface="+mj-ea"/>
              </a:rPr>
              <a:t>       </a:t>
            </a:r>
            <a:r>
              <a:rPr lang="zh-CN" altLang="en-US" b="1" dirty="0">
                <a:latin typeface="+mj-ea"/>
              </a:rPr>
              <a:t>在</a:t>
            </a:r>
            <a:r>
              <a:rPr lang="en-US" altLang="zh-CN" b="1" dirty="0">
                <a:latin typeface="+mj-ea"/>
              </a:rPr>
              <a:t>python</a:t>
            </a:r>
            <a:r>
              <a:rPr lang="zh-CN" altLang="en-US" b="1" dirty="0">
                <a:latin typeface="+mj-ea"/>
              </a:rPr>
              <a:t>中，使用</a:t>
            </a:r>
            <a:r>
              <a:rPr lang="en-US" altLang="zh-CN" b="1" dirty="0">
                <a:latin typeface="+mj-ea"/>
              </a:rPr>
              <a:t>open</a:t>
            </a:r>
            <a:r>
              <a:rPr lang="zh-CN" altLang="en-US" b="1" dirty="0">
                <a:latin typeface="+mj-ea"/>
              </a:rPr>
              <a:t>函数，打开一个已经存在的文件，或者新建一个新文件。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22052" y="2167393"/>
            <a:ext cx="10271406" cy="3683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000" b="1" dirty="0"/>
              <a:t>函数语法 open(name[, mode[, </a:t>
            </a:r>
            <a:r>
              <a:rPr lang="zh-CN" altLang="en-US" sz="2000" b="1" dirty="0" smtClean="0"/>
              <a:t>buffering</a:t>
            </a:r>
            <a:r>
              <a:rPr lang="en-US" altLang="zh-CN" sz="2000" b="1" dirty="0" smtClean="0"/>
              <a:t>[,encoding]</a:t>
            </a:r>
            <a:r>
              <a:rPr lang="zh-CN" altLang="en-US" sz="2000" b="1" dirty="0" smtClean="0"/>
              <a:t>]]) </a:t>
            </a:r>
            <a:endParaRPr lang="en-US" altLang="zh-CN" sz="2000" b="1" dirty="0" smtClean="0"/>
          </a:p>
          <a:p>
            <a:pPr>
              <a:lnSpc>
                <a:spcPts val="4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name </a:t>
            </a:r>
            <a:r>
              <a:rPr lang="zh-CN" altLang="en-US" b="1" dirty="0">
                <a:solidFill>
                  <a:srgbClr val="FF0000"/>
                </a:solidFill>
              </a:rPr>
              <a:t>: </a:t>
            </a:r>
            <a:r>
              <a:rPr lang="zh-CN" altLang="en-US" dirty="0"/>
              <a:t>一个包含了你要访问的文件名称的字符串</a:t>
            </a:r>
            <a:r>
              <a:rPr lang="zh-CN" altLang="en-US" dirty="0" smtClean="0"/>
              <a:t>值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区分绝对路径和相对路径</a:t>
            </a:r>
            <a:r>
              <a:rPr lang="en-US" altLang="zh-CN" b="1" dirty="0" smtClean="0"/>
              <a:t>)</a:t>
            </a:r>
            <a:r>
              <a:rPr lang="zh-CN" altLang="en-US" dirty="0" smtClean="0"/>
              <a:t>。 </a:t>
            </a:r>
            <a:endParaRPr lang="en-US" altLang="zh-CN" dirty="0" smtClean="0"/>
          </a:p>
          <a:p>
            <a:pPr>
              <a:lnSpc>
                <a:spcPts val="4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mode </a:t>
            </a:r>
            <a:r>
              <a:rPr lang="zh-CN" altLang="en-US" b="1" dirty="0">
                <a:solidFill>
                  <a:srgbClr val="FF0000"/>
                </a:solidFill>
              </a:rPr>
              <a:t>: </a:t>
            </a:r>
            <a:r>
              <a:rPr lang="zh-CN" altLang="en-US" dirty="0"/>
              <a:t>mode 决定了打开文件的模式：只读，写入，追加等。所有可取值见如下的完全列表。这个参数是非强制的，默认文件访问模式为只读(r)。 </a:t>
            </a:r>
            <a:endParaRPr lang="en-US" altLang="zh-CN" dirty="0" smtClean="0"/>
          </a:p>
          <a:p>
            <a:pPr>
              <a:lnSpc>
                <a:spcPts val="4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buffering </a:t>
            </a:r>
            <a:r>
              <a:rPr lang="zh-CN" altLang="en-US" b="1" dirty="0">
                <a:solidFill>
                  <a:srgbClr val="FF0000"/>
                </a:solidFill>
              </a:rPr>
              <a:t>: </a:t>
            </a:r>
            <a:r>
              <a:rPr lang="zh-CN" altLang="en-US" dirty="0"/>
              <a:t>如果 buffering 的值被设为 0，就不会有寄存。如果 buffering 的值取 1，访问文件时会寄存行。如果将 buffering 的值设为大于 1 的整数，表明了这就是的寄存区的缓冲大小。如果取负值，寄存区的缓冲大小则为系统默认。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5" y="467572"/>
            <a:ext cx="3904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关闭文件</a:t>
            </a:r>
            <a:endParaRPr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65390" y="1247050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b="1" spc="300" dirty="0">
              <a:solidFill>
                <a:schemeClr val="tx1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27" name="文本框 7">
            <a:extLst>
              <a:ext uri="{FF2B5EF4-FFF2-40B4-BE49-F238E27FC236}">
                <a16:creationId xmlns:a16="http://schemas.microsoft.com/office/drawing/2014/main" id="{C158D872-AA8B-4A85-8D36-F87E27878942}"/>
              </a:ext>
            </a:extLst>
          </p:cNvPr>
          <p:cNvSpPr txBox="1"/>
          <p:nvPr/>
        </p:nvSpPr>
        <p:spPr>
          <a:xfrm flipH="1">
            <a:off x="857358" y="1485106"/>
            <a:ext cx="9298335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400" b="1" dirty="0">
                <a:latin typeface="+mj-ea"/>
              </a:rPr>
              <a:t>       对于文件的操作结束之后，使用</a:t>
            </a:r>
            <a:r>
              <a:rPr lang="en-US" altLang="zh-CN" sz="1400" b="1" dirty="0" smtClean="0">
                <a:latin typeface="+mj-ea"/>
              </a:rPr>
              <a:t>close()</a:t>
            </a:r>
            <a:r>
              <a:rPr lang="zh-CN" altLang="en-US" sz="1400" b="1" dirty="0" smtClean="0">
                <a:latin typeface="+mj-ea"/>
              </a:rPr>
              <a:t>来</a:t>
            </a:r>
            <a:r>
              <a:rPr lang="zh-CN" altLang="en-US" sz="1400" b="1" dirty="0">
                <a:latin typeface="+mj-ea"/>
              </a:rPr>
              <a:t>关闭文件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Shape 153">
            <a:extLst>
              <a:ext uri="{FF2B5EF4-FFF2-40B4-BE49-F238E27FC236}">
                <a16:creationId xmlns:a16="http://schemas.microsoft.com/office/drawing/2014/main" id="{69CF0FB7-5ADA-4333-80DE-70FE250622AC}"/>
              </a:ext>
            </a:extLst>
          </p:cNvPr>
          <p:cNvSpPr/>
          <p:nvPr/>
        </p:nvSpPr>
        <p:spPr>
          <a:xfrm>
            <a:off x="6182957" y="1638931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b="1" spc="300" dirty="0">
              <a:solidFill>
                <a:schemeClr val="tx1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0C056F5F-8EC7-42BD-BAE4-DCBF742262EB}"/>
              </a:ext>
            </a:extLst>
          </p:cNvPr>
          <p:cNvGrpSpPr/>
          <p:nvPr/>
        </p:nvGrpSpPr>
        <p:grpSpPr>
          <a:xfrm>
            <a:off x="1181084" y="2364240"/>
            <a:ext cx="5589428" cy="307777"/>
            <a:chOff x="999449" y="2152643"/>
            <a:chExt cx="5589428" cy="307777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23FE8300-E87C-42E8-A9FD-E45654757833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 b="1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5" name="文本框 6">
              <a:extLst>
                <a:ext uri="{FF2B5EF4-FFF2-40B4-BE49-F238E27FC236}">
                  <a16:creationId xmlns:a16="http://schemas.microsoft.com/office/drawing/2014/main" id="{41CA5A1C-C0C6-4A79-A5A2-A1D71AD15E1D}"/>
                </a:ext>
              </a:extLst>
            </p:cNvPr>
            <p:cNvSpPr txBox="1"/>
            <p:nvPr/>
          </p:nvSpPr>
          <p:spPr>
            <a:xfrm flipH="1">
              <a:off x="1206110" y="2152643"/>
              <a:ext cx="5382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400" b="1" dirty="0">
                  <a:latin typeface="+mj-ea"/>
                </a:rPr>
                <a:t>语法如下：</a:t>
              </a:r>
              <a:endParaRPr lang="en-US" altLang="zh-CN" sz="1400" b="1" dirty="0">
                <a:latin typeface="+mj-ea"/>
              </a:endParaRPr>
            </a:p>
          </p:txBody>
        </p:sp>
      </p:grp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C595F2E8-93B8-4F11-A966-1B5085510D80}"/>
              </a:ext>
            </a:extLst>
          </p:cNvPr>
          <p:cNvSpPr/>
          <p:nvPr/>
        </p:nvSpPr>
        <p:spPr>
          <a:xfrm>
            <a:off x="1466301" y="2823442"/>
            <a:ext cx="2812950" cy="605666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" tIns="22860" rIns="22860" bIns="22860"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  文件对象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.close()</a:t>
            </a:r>
            <a:endParaRPr lang="zh-CN" altLang="en-US" sz="400" b="1" dirty="0">
              <a:solidFill>
                <a:schemeClr val="tx1"/>
              </a:solidFill>
              <a:latin typeface="+mn-ea"/>
              <a:cs typeface="Gill Sans"/>
              <a:sym typeface="Gill Sans"/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2E30639D-E581-41CA-9F42-22021D6334B4}"/>
              </a:ext>
            </a:extLst>
          </p:cNvPr>
          <p:cNvGrpSpPr/>
          <p:nvPr/>
        </p:nvGrpSpPr>
        <p:grpSpPr>
          <a:xfrm>
            <a:off x="1181084" y="3720188"/>
            <a:ext cx="2856382" cy="307777"/>
            <a:chOff x="999449" y="2180354"/>
            <a:chExt cx="2856382" cy="307777"/>
          </a:xfrm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673DD012-D8F9-4AA8-A48F-07D971189374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 b="1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9" name="文本框 6">
              <a:extLst>
                <a:ext uri="{FF2B5EF4-FFF2-40B4-BE49-F238E27FC236}">
                  <a16:creationId xmlns:a16="http://schemas.microsoft.com/office/drawing/2014/main" id="{0DE9D6E2-B5EB-4E80-8550-404290E75700}"/>
                </a:ext>
              </a:extLst>
            </p:cNvPr>
            <p:cNvSpPr txBox="1"/>
            <p:nvPr/>
          </p:nvSpPr>
          <p:spPr>
            <a:xfrm flipH="1">
              <a:off x="1219965" y="2180354"/>
              <a:ext cx="26358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400" b="1" dirty="0">
                  <a:latin typeface="+mj-ea"/>
                </a:rPr>
                <a:t>示例：</a:t>
              </a:r>
              <a:endParaRPr lang="en-US" altLang="zh-CN" sz="1400" b="1" dirty="0">
                <a:latin typeface="+mj-ea"/>
              </a:endParaRPr>
            </a:p>
          </p:txBody>
        </p: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F6472FE-808B-4624-BCFA-95C5F0BAA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995119"/>
              </p:ext>
            </p:extLst>
          </p:nvPr>
        </p:nvGraphicFramePr>
        <p:xfrm>
          <a:off x="1421746" y="4327347"/>
          <a:ext cx="6958484" cy="79091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tableStyleId>{E8034E78-7F5D-4C2E-B375-FC64B27BC917}</a:tableStyleId>
              </a:tblPr>
              <a:tblGrid>
                <a:gridCol w="6958484">
                  <a:extLst>
                    <a:ext uri="{9D8B030D-6E8A-4147-A177-3AD203B41FA5}">
                      <a16:colId xmlns:a16="http://schemas.microsoft.com/office/drawing/2014/main" val="553846837"/>
                    </a:ext>
                  </a:extLst>
                </a:gridCol>
              </a:tblGrid>
              <a:tr h="392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file1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open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altLang="zh-CN" sz="1600" dirty="0" err="1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Test.txt'</a:t>
                      </a:r>
                      <a:r>
                        <a:rPr lang="en-US" altLang="zh-CN" sz="1600" b="1" dirty="0" err="1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600" dirty="0" err="1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'w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410120"/>
                  </a:ext>
                </a:extLst>
              </a:tr>
              <a:tr h="398184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file1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.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close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796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92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5" y="467572"/>
            <a:ext cx="3904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文件读写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65390" y="1247050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27" name="文本框 7">
            <a:extLst>
              <a:ext uri="{FF2B5EF4-FFF2-40B4-BE49-F238E27FC236}">
                <a16:creationId xmlns:a16="http://schemas.microsoft.com/office/drawing/2014/main" id="{C158D872-AA8B-4A85-8D36-F87E27878942}"/>
              </a:ext>
            </a:extLst>
          </p:cNvPr>
          <p:cNvSpPr txBox="1"/>
          <p:nvPr/>
        </p:nvSpPr>
        <p:spPr>
          <a:xfrm flipH="1">
            <a:off x="550863" y="1375427"/>
            <a:ext cx="10172555" cy="786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600" b="1" dirty="0">
                <a:latin typeface="+mj-ea"/>
              </a:rPr>
              <a:t> </a:t>
            </a:r>
            <a:r>
              <a:rPr lang="en-US" altLang="zh-CN" sz="1600" b="1" dirty="0" smtClean="0">
                <a:latin typeface="+mj-ea"/>
              </a:rPr>
              <a:t>      read</a:t>
            </a:r>
            <a:r>
              <a:rPr lang="zh-CN" altLang="en-US" sz="1600" b="1" dirty="0" smtClean="0">
                <a:latin typeface="+mj-ea"/>
              </a:rPr>
              <a:t>（</a:t>
            </a:r>
            <a:r>
              <a:rPr lang="en-US" altLang="zh-CN" sz="1600" b="1" dirty="0" err="1" smtClean="0">
                <a:latin typeface="+mj-ea"/>
              </a:rPr>
              <a:t>num</a:t>
            </a:r>
            <a:r>
              <a:rPr lang="zh-CN" altLang="en-US" sz="1600" b="1" dirty="0" smtClean="0">
                <a:latin typeface="+mj-ea"/>
              </a:rPr>
              <a:t>）：可以读取文件里面的内容。</a:t>
            </a:r>
            <a:r>
              <a:rPr lang="en-US" altLang="zh-CN" sz="1600" b="1" dirty="0" err="1"/>
              <a:t>num</a:t>
            </a:r>
            <a:r>
              <a:rPr lang="zh-CN" altLang="en-US" sz="1600" b="1" dirty="0"/>
              <a:t>表示要从文件中读取的数据的长度（单位是字节），如果没有传入</a:t>
            </a:r>
            <a:r>
              <a:rPr lang="en-US" altLang="zh-CN" sz="1600" b="1" dirty="0" err="1"/>
              <a:t>num</a:t>
            </a:r>
            <a:r>
              <a:rPr lang="zh-CN" altLang="en-US" sz="1600" b="1" dirty="0"/>
              <a:t>，那么就表示读取文件中所有的数据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134F20D-5328-49E1-B684-9A83D64A1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164286" y="4236861"/>
            <a:ext cx="2124388" cy="2332557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BC372E5D-C166-44E6-9A55-CAF51B6F287B}"/>
              </a:ext>
            </a:extLst>
          </p:cNvPr>
          <p:cNvGrpSpPr/>
          <p:nvPr/>
        </p:nvGrpSpPr>
        <p:grpSpPr>
          <a:xfrm>
            <a:off x="1050964" y="2461809"/>
            <a:ext cx="5589428" cy="307777"/>
            <a:chOff x="999449" y="2152643"/>
            <a:chExt cx="5589428" cy="307777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A1A5EB0A-7E1B-4D8C-ADD2-2D9DF0D00597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文本框 6">
              <a:extLst>
                <a:ext uri="{FF2B5EF4-FFF2-40B4-BE49-F238E27FC236}">
                  <a16:creationId xmlns:a16="http://schemas.microsoft.com/office/drawing/2014/main" id="{0F03D20C-B0B8-4BF7-9C3D-5D8FA1ED721B}"/>
                </a:ext>
              </a:extLst>
            </p:cNvPr>
            <p:cNvSpPr txBox="1"/>
            <p:nvPr/>
          </p:nvSpPr>
          <p:spPr>
            <a:xfrm flipH="1">
              <a:off x="1206110" y="2152643"/>
              <a:ext cx="5382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语法如下：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84E1B48-9303-4C8E-B46C-AB08C6646E2A}"/>
              </a:ext>
            </a:extLst>
          </p:cNvPr>
          <p:cNvSpPr/>
          <p:nvPr/>
        </p:nvSpPr>
        <p:spPr>
          <a:xfrm>
            <a:off x="2456114" y="2446681"/>
            <a:ext cx="3609276" cy="73067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" tIns="22860" rIns="22860" bIns="22860" rtlCol="0" anchor="ctr"/>
          <a:lstStyle/>
          <a:p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en-US" altLang="zh-CN" b="1" dirty="0" smtClean="0">
                <a:solidFill>
                  <a:schemeClr val="tx1"/>
                </a:solidFill>
              </a:rPr>
              <a:t>read(</a:t>
            </a:r>
            <a:r>
              <a:rPr lang="en-US" altLang="zh-CN" b="1" dirty="0" err="1" smtClean="0">
                <a:solidFill>
                  <a:schemeClr val="tx1"/>
                </a:solidFill>
              </a:rPr>
              <a:t>num</a:t>
            </a:r>
            <a:r>
              <a:rPr lang="en-US" altLang="zh-CN" b="1" dirty="0" smtClean="0">
                <a:solidFill>
                  <a:schemeClr val="tx1"/>
                </a:solidFill>
              </a:rPr>
              <a:t>)</a:t>
            </a:r>
            <a:endParaRPr lang="zh-CN" altLang="en-US" sz="400" dirty="0">
              <a:solidFill>
                <a:schemeClr val="tx1"/>
              </a:solidFill>
              <a:latin typeface="+mn-ea"/>
              <a:cs typeface="Gill Sans"/>
              <a:sym typeface="Gill Sans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3F392EA-C524-4661-9E73-31D81CB495B6}"/>
              </a:ext>
            </a:extLst>
          </p:cNvPr>
          <p:cNvGrpSpPr/>
          <p:nvPr/>
        </p:nvGrpSpPr>
        <p:grpSpPr>
          <a:xfrm>
            <a:off x="1050964" y="4020990"/>
            <a:ext cx="2856382" cy="307777"/>
            <a:chOff x="999449" y="2180354"/>
            <a:chExt cx="2856382" cy="307777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CB5DDF80-EB73-4BA0-A0C3-9BDFC15E813E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3" name="文本框 6">
              <a:extLst>
                <a:ext uri="{FF2B5EF4-FFF2-40B4-BE49-F238E27FC236}">
                  <a16:creationId xmlns:a16="http://schemas.microsoft.com/office/drawing/2014/main" id="{BEFE397C-5D29-4BD5-9B17-067A48DAF260}"/>
                </a:ext>
              </a:extLst>
            </p:cNvPr>
            <p:cNvSpPr txBox="1"/>
            <p:nvPr/>
          </p:nvSpPr>
          <p:spPr>
            <a:xfrm flipH="1">
              <a:off x="1219965" y="2180354"/>
              <a:ext cx="26358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示例：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1020" y="3440676"/>
            <a:ext cx="4349372" cy="312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2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1022051" y="467572"/>
            <a:ext cx="3803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open</a:t>
            </a:r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文件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65390" y="1247050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999" y="1616380"/>
            <a:ext cx="9778484" cy="425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52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heme/theme1.xml><?xml version="1.0" encoding="utf-8"?>
<a:theme xmlns:a="http://schemas.openxmlformats.org/drawingml/2006/main" name="Office 主题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定义 10">
      <a:majorFont>
        <a:latin typeface="Roboto"/>
        <a:ea typeface="微软雅黑"/>
        <a:cs typeface=""/>
      </a:majorFont>
      <a:minorFont>
        <a:latin typeface="Roboto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12700">
          <a:miter lim="400000"/>
        </a:ln>
      </a:spPr>
      <a:bodyPr lIns="22860" tIns="22860" rIns="22860" bIns="22860"/>
      <a:lstStyle>
        <a:defPPr defTabSz="457189">
          <a:defRPr sz="2800">
            <a:latin typeface="Gill Sans"/>
            <a:ea typeface="Gill Sans"/>
            <a:cs typeface="Gill Sans"/>
            <a:sym typeface="Gill San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5316</TotalTime>
  <Words>3194</Words>
  <Application>Microsoft Office PowerPoint</Application>
  <PresentationFormat>宽屏</PresentationFormat>
  <Paragraphs>331</Paragraphs>
  <Slides>37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6" baseType="lpstr">
      <vt:lpstr>Adobe 黑体 Std R</vt:lpstr>
      <vt:lpstr>FZKTJW--GB1-0</vt:lpstr>
      <vt:lpstr>FZSSJW--GB1-0</vt:lpstr>
      <vt:lpstr>Gill Sans</vt:lpstr>
      <vt:lpstr>Roboto Light</vt:lpstr>
      <vt:lpstr>TheSansMonoCondensed-</vt:lpstr>
      <vt:lpstr>TimesNewRoman</vt:lpstr>
      <vt:lpstr>TimesNewRoman,Bold</vt:lpstr>
      <vt:lpstr>Wingdings2</vt:lpstr>
      <vt:lpstr>方正正大黑简体</vt:lpstr>
      <vt:lpstr>黑体</vt:lpstr>
      <vt:lpstr>宋体</vt:lpstr>
      <vt:lpstr>微软雅黑</vt:lpstr>
      <vt:lpstr>微软雅黑 Light</vt:lpstr>
      <vt:lpstr>Arial</vt:lpstr>
      <vt:lpstr>Calibri</vt:lpstr>
      <vt:lpstr>Courier New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异常处理-1</vt:lpstr>
      <vt:lpstr>异常处理-2</vt:lpstr>
      <vt:lpstr>异常处理-3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ypppt</dc:creator>
  <cp:keywords>http:/www.ypppt.com</cp:keywords>
  <cp:lastModifiedBy>ibf</cp:lastModifiedBy>
  <cp:revision>1061</cp:revision>
  <dcterms:created xsi:type="dcterms:W3CDTF">2015-09-11T13:14:00Z</dcterms:created>
  <dcterms:modified xsi:type="dcterms:W3CDTF">2017-11-16T13:20:40Z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