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8.jpg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26" r:id="rId2"/>
    <p:sldId id="327" r:id="rId3"/>
    <p:sldId id="325" r:id="rId4"/>
    <p:sldId id="320" r:id="rId5"/>
    <p:sldId id="348" r:id="rId6"/>
    <p:sldId id="321" r:id="rId7"/>
    <p:sldId id="351" r:id="rId8"/>
    <p:sldId id="330" r:id="rId9"/>
    <p:sldId id="328" r:id="rId10"/>
    <p:sldId id="334" r:id="rId11"/>
    <p:sldId id="349" r:id="rId12"/>
    <p:sldId id="355" r:id="rId13"/>
    <p:sldId id="335" r:id="rId14"/>
    <p:sldId id="336" r:id="rId15"/>
    <p:sldId id="337" r:id="rId16"/>
    <p:sldId id="338" r:id="rId17"/>
    <p:sldId id="331" r:id="rId18"/>
    <p:sldId id="357" r:id="rId19"/>
    <p:sldId id="332" r:id="rId20"/>
    <p:sldId id="356" r:id="rId21"/>
    <p:sldId id="339" r:id="rId22"/>
    <p:sldId id="358" r:id="rId23"/>
    <p:sldId id="340" r:id="rId24"/>
    <p:sldId id="359" r:id="rId25"/>
    <p:sldId id="343" r:id="rId26"/>
    <p:sldId id="342" r:id="rId27"/>
    <p:sldId id="344" r:id="rId28"/>
    <p:sldId id="345" r:id="rId29"/>
    <p:sldId id="346" r:id="rId30"/>
    <p:sldId id="347" r:id="rId31"/>
    <p:sldId id="360" r:id="rId32"/>
    <p:sldId id="350" r:id="rId33"/>
    <p:sldId id="333" r:id="rId34"/>
    <p:sldId id="353" r:id="rId35"/>
    <p:sldId id="354" r:id="rId36"/>
    <p:sldId id="361" r:id="rId37"/>
    <p:sldId id="266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orient="horz" pos="868">
          <p15:clr>
            <a:srgbClr val="A4A3A4"/>
          </p15:clr>
        </p15:guide>
        <p15:guide id="3" orient="horz" pos="381">
          <p15:clr>
            <a:srgbClr val="A4A3A4"/>
          </p15:clr>
        </p15:guide>
        <p15:guide id="4" orient="horz" pos="2206">
          <p15:clr>
            <a:srgbClr val="A4A3A4"/>
          </p15:clr>
        </p15:guide>
        <p15:guide id="5" pos="347">
          <p15:clr>
            <a:srgbClr val="A4A3A4"/>
          </p15:clr>
        </p15:guide>
        <p15:guide id="6" pos="7355">
          <p15:clr>
            <a:srgbClr val="A4A3A4"/>
          </p15:clr>
        </p15:guide>
        <p15:guide id="7" pos="3842">
          <p15:clr>
            <a:srgbClr val="A4A3A4"/>
          </p15:clr>
        </p15:guide>
        <p15:guide id="8" pos="34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4" autoAdjust="0"/>
    <p:restoredTop sz="90072" autoAdjust="0"/>
  </p:normalViewPr>
  <p:slideViewPr>
    <p:cSldViewPr snapToGrid="0" showGuides="1">
      <p:cViewPr varScale="1">
        <p:scale>
          <a:sx n="66" d="100"/>
          <a:sy n="66" d="100"/>
        </p:scale>
        <p:origin x="606" y="72"/>
      </p:cViewPr>
      <p:guideLst>
        <p:guide orient="horz" pos="4065"/>
        <p:guide orient="horz" pos="868"/>
        <p:guide orient="horz" pos="381"/>
        <p:guide orient="horz" pos="2206"/>
        <p:guide pos="347"/>
        <p:guide pos="7355"/>
        <p:guide pos="3842"/>
        <p:guide pos="349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2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12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7427AE1C-C8CA-495D-A1C3-F4E19E455D4D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572CFE39-E4F3-4BD9-A16E-9B3A0A705C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2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171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915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内存和硬盘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270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内存和硬盘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019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31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441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84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738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841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整数和浮点数在计算机内部存储的方式是不同的，整数运算永远是精确的（除法难道也是精确的？是的！），而浮点数运算则可能会有四舍五入的误差。</a:t>
            </a:r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773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113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418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799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11D0-9A6A-4745-A630-3246110313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D8C-2C4B-4342-80F1-9B8A0E6BA8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+mj-ea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gif"/><Relationship Id="rId4" Type="http://schemas.openxmlformats.org/officeDocument/2006/relationships/image" Target="../media/image24.gi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emf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95093" y="3052283"/>
            <a:ext cx="6032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accent3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AI</a:t>
            </a:r>
            <a:r>
              <a:rPr lang="zh-CN" altLang="en-US" sz="4000" dirty="0" smtClean="0">
                <a:solidFill>
                  <a:schemeClr val="accent3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人工智能</a:t>
            </a:r>
            <a:r>
              <a:rPr lang="zh-CN" altLang="en-US" sz="4000" dirty="0" smtClean="0">
                <a:solidFill>
                  <a:srgbClr val="FF0000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开发</a:t>
            </a:r>
            <a:r>
              <a:rPr lang="zh-CN" altLang="en-US" sz="4000" dirty="0" smtClean="0">
                <a:solidFill>
                  <a:schemeClr val="accent4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工程师</a:t>
            </a:r>
            <a:endParaRPr lang="en-US" altLang="zh-CN" sz="4000" dirty="0" smtClean="0">
              <a:solidFill>
                <a:schemeClr val="accent4"/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r>
              <a:rPr lang="en-US" altLang="zh-CN" sz="4000" dirty="0" smtClean="0">
                <a:solidFill>
                  <a:schemeClr val="accent4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Python</a:t>
            </a:r>
            <a:r>
              <a:rPr lang="zh-CN" altLang="en-US" sz="4000" dirty="0" smtClean="0">
                <a:solidFill>
                  <a:schemeClr val="accent4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预科</a:t>
            </a:r>
            <a:endParaRPr lang="zh-CN" altLang="en-US" sz="4000" dirty="0">
              <a:solidFill>
                <a:schemeClr val="accent4"/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91201" y="4389033"/>
            <a:ext cx="2370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1991201" y="5199920"/>
            <a:ext cx="2370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微软雅黑" panose="020B0503020204020204" charset="-122"/>
              </a:rPr>
              <a:t>上海育创网络科技有限公司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52649" y="5653486"/>
            <a:ext cx="1261885" cy="307777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主讲人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：榴莲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42" name="矩形 41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sp>
        <p:nvSpPr>
          <p:cNvPr id="43" name="矩形 42"/>
          <p:cNvSpPr/>
          <p:nvPr>
            <p:custDataLst>
              <p:tags r:id="rId2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9724" y="4390562"/>
            <a:ext cx="1879726" cy="634874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6427694" y="-8975"/>
            <a:ext cx="5764306" cy="4665805"/>
            <a:chOff x="6427694" y="152395"/>
            <a:chExt cx="5764306" cy="4665805"/>
          </a:xfrm>
        </p:grpSpPr>
        <p:sp>
          <p:nvSpPr>
            <p:cNvPr id="46" name="等腰三角形 45"/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7" name="等腰三角形 46"/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1" name="等腰三角形 50"/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4" name="等腰三角形 53"/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492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5" y="467572"/>
            <a:ext cx="491775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标识符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6"/>
          <p:cNvSpPr txBox="1"/>
          <p:nvPr/>
        </p:nvSpPr>
        <p:spPr>
          <a:xfrm flipH="1">
            <a:off x="765590" y="1673869"/>
            <a:ext cx="6770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什么是标识符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标识符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是自己定义的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如变量名 、函数名等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7"/>
          <p:cNvSpPr txBox="1"/>
          <p:nvPr/>
        </p:nvSpPr>
        <p:spPr>
          <a:xfrm flipH="1">
            <a:off x="765590" y="3056985"/>
            <a:ext cx="6169782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标识符命名规则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、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只能包含字母、数字和下划线。变量名可以以字母或者下划线开头。但是不能以数字开头。</a:t>
            </a:r>
          </a:p>
          <a:p>
            <a:pPr>
              <a:spcBef>
                <a:spcPts val="12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、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不能包含空格，但可以使用下划线来分隔其中的单词。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spcBef>
                <a:spcPts val="12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、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不能使用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Python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中的关键字作为变量名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spcBef>
                <a:spcPts val="12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4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、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建议使用驼峰命名法，驼峰式命名分为大驼峰（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UserName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）。和小驼峰（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userName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）。</a:t>
            </a:r>
          </a:p>
          <a:p>
            <a:pPr>
              <a:spcBef>
                <a:spcPts val="1200"/>
              </a:spcBef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372" y="1726422"/>
            <a:ext cx="4761959" cy="41467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D777580-796D-4A59-B860-287893CD7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7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5" y="467572"/>
            <a:ext cx="491775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标识符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6"/>
          <p:cNvSpPr txBox="1"/>
          <p:nvPr/>
        </p:nvSpPr>
        <p:spPr>
          <a:xfrm flipH="1">
            <a:off x="735600" y="1293544"/>
            <a:ext cx="677023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常用关键字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系统有一些常用关键字不可以用来当做标识符。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777580-796D-4A59-B860-287893CD7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53075"/>
              </p:ext>
            </p:extLst>
          </p:nvPr>
        </p:nvGraphicFramePr>
        <p:xfrm>
          <a:off x="735600" y="2131886"/>
          <a:ext cx="11309347" cy="2717165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945476173"/>
                    </a:ext>
                  </a:extLst>
                </a:gridCol>
                <a:gridCol w="1807845">
                  <a:extLst>
                    <a:ext uri="{9D8B030D-6E8A-4147-A177-3AD203B41FA5}">
                      <a16:colId xmlns:a16="http://schemas.microsoft.com/office/drawing/2014/main" val="2340143730"/>
                    </a:ext>
                  </a:extLst>
                </a:gridCol>
                <a:gridCol w="1520190">
                  <a:extLst>
                    <a:ext uri="{9D8B030D-6E8A-4147-A177-3AD203B41FA5}">
                      <a16:colId xmlns:a16="http://schemas.microsoft.com/office/drawing/2014/main" val="792546897"/>
                    </a:ext>
                  </a:extLst>
                </a:gridCol>
                <a:gridCol w="1267460">
                  <a:extLst>
                    <a:ext uri="{9D8B030D-6E8A-4147-A177-3AD203B41FA5}">
                      <a16:colId xmlns:a16="http://schemas.microsoft.com/office/drawing/2014/main" val="1598551307"/>
                    </a:ext>
                  </a:extLst>
                </a:gridCol>
                <a:gridCol w="1567180">
                  <a:extLst>
                    <a:ext uri="{9D8B030D-6E8A-4147-A177-3AD203B41FA5}">
                      <a16:colId xmlns:a16="http://schemas.microsoft.com/office/drawing/2014/main" val="260280791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3291648559"/>
                    </a:ext>
                  </a:extLst>
                </a:gridCol>
                <a:gridCol w="1842767">
                  <a:extLst>
                    <a:ext uri="{9D8B030D-6E8A-4147-A177-3AD203B41FA5}">
                      <a16:colId xmlns:a16="http://schemas.microsoft.com/office/drawing/2014/main" val="2304271980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/>
                        <a:t>except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/>
                        <a:t>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/>
                        <a:t>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/>
                        <a:t>return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/>
                        <a:t>import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83179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/>
                        <a:t>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/>
                        <a:t>assert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/>
                        <a:t>yield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93288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 err="1"/>
                        <a:t>def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finally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/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/>
                        <a:t>continue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508779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 smtClean="0"/>
                        <a:t>raise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 err="1" smtClean="0"/>
                        <a:t>elif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449511"/>
                  </a:ext>
                </a:extLst>
              </a:tr>
              <a:tr h="5835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/>
                        <a:t>nonlocal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380824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00" y="5026122"/>
            <a:ext cx="8380265" cy="133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1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5" y="467572"/>
            <a:ext cx="491775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标识符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777580-796D-4A59-B860-287893CD7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190771"/>
              </p:ext>
            </p:extLst>
          </p:nvPr>
        </p:nvGraphicFramePr>
        <p:xfrm>
          <a:off x="1731264" y="1501527"/>
          <a:ext cx="5266944" cy="17361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688">
                  <a:extLst>
                    <a:ext uri="{9D8B030D-6E8A-4147-A177-3AD203B41FA5}">
                      <a16:colId xmlns:a16="http://schemas.microsoft.com/office/drawing/2014/main" val="854796626"/>
                    </a:ext>
                  </a:extLst>
                </a:gridCol>
                <a:gridCol w="4895256">
                  <a:extLst>
                    <a:ext uri="{9D8B030D-6E8A-4147-A177-3AD203B41FA5}">
                      <a16:colId xmlns:a16="http://schemas.microsoft.com/office/drawing/2014/main" val="2055156536"/>
                    </a:ext>
                  </a:extLst>
                </a:gridCol>
              </a:tblGrid>
              <a:tr h="346259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</a:rPr>
                        <a:t>下面哪个不是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</a:rPr>
                        <a:t>Python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</a:rPr>
                        <a:t>合法的标识符？</a:t>
                      </a:r>
                      <a:r>
                        <a:rPr lang="zh-CN" sz="1800" kern="100" dirty="0" smtClean="0">
                          <a:effectLst/>
                          <a:latin typeface="+mj-ea"/>
                          <a:ea typeface="+mj-ea"/>
                        </a:rPr>
                        <a:t>（）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28281"/>
                  </a:ext>
                </a:extLst>
              </a:tr>
              <a:tr h="3462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j-ea"/>
                          <a:ea typeface="+mj-ea"/>
                        </a:rPr>
                        <a:t>a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j-ea"/>
                          <a:ea typeface="+mj-ea"/>
                        </a:rPr>
                        <a:t>Int44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4712802"/>
                  </a:ext>
                </a:extLst>
              </a:tr>
              <a:tr h="3462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j-ea"/>
                          <a:ea typeface="+mj-ea"/>
                        </a:rPr>
                        <a:t>b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j-ea"/>
                          <a:ea typeface="+mj-ea"/>
                        </a:rPr>
                        <a:t>40pp</a:t>
                      </a:r>
                      <a:endParaRPr lang="zh-CN" sz="1800" kern="1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712038"/>
                  </a:ext>
                </a:extLst>
              </a:tr>
              <a:tr h="3511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j-ea"/>
                          <a:ea typeface="+mj-ea"/>
                        </a:rPr>
                        <a:t>c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+mj-ea"/>
                          <a:ea typeface="+mj-ea"/>
                        </a:rPr>
                        <a:t>s</a:t>
                      </a:r>
                      <a:r>
                        <a:rPr lang="en-US" sz="1800" kern="100" dirty="0" smtClean="0">
                          <a:effectLst/>
                          <a:latin typeface="+mj-ea"/>
                          <a:ea typeface="+mj-ea"/>
                        </a:rPr>
                        <a:t>elf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2188962"/>
                  </a:ext>
                </a:extLst>
              </a:tr>
              <a:tr h="3462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j-ea"/>
                          <a:ea typeface="+mj-ea"/>
                        </a:rPr>
                        <a:t>d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+mj-ea"/>
                          <a:ea typeface="+mj-ea"/>
                        </a:rPr>
                        <a:t>y</a:t>
                      </a:r>
                      <a:r>
                        <a:rPr lang="en-US" sz="1800" kern="100" dirty="0" smtClean="0">
                          <a:effectLst/>
                          <a:latin typeface="+mj-ea"/>
                          <a:ea typeface="+mj-ea"/>
                        </a:rPr>
                        <a:t>ield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714144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571744" y="1273997"/>
            <a:ext cx="963168" cy="5120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lang="en-US" altLang="zh-CN" sz="2800" dirty="0" err="1" smtClean="0">
                <a:latin typeface="Gill Sans"/>
                <a:ea typeface="Gill Sans"/>
                <a:cs typeface="Gill Sans"/>
                <a:sym typeface="Gill Sans"/>
              </a:rPr>
              <a:t>bd</a:t>
            </a:r>
            <a:endParaRPr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746" y="345521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3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47E851-91B7-4690-958B-3B9BE86E216A}"/>
              </a:ext>
            </a:extLst>
          </p:cNvPr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264BCCB7-D6A8-417E-ABBF-D90C6311FE6D}"/>
                </a:ext>
              </a:extLst>
            </p:cNvPr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183B2422-4536-4C4D-A7E3-6B705A323D50}"/>
                </a:ext>
              </a:extLst>
            </p:cNvPr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AE8F2190-FAFE-475B-8E48-8D95DD73BEF2}"/>
                </a:ext>
              </a:extLst>
            </p:cNvPr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:a16="http://schemas.microsoft.com/office/drawing/2014/main" id="{E83E8407-FFC6-4DA2-80FD-717BEF3AD931}"/>
                </a:ext>
              </a:extLst>
            </p:cNvPr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17C2694A-4B73-472E-B758-6A4524A3F1A5}"/>
                </a:ext>
              </a:extLst>
            </p:cNvPr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CE937B27-D578-473C-B927-92202ADAD931}"/>
                </a:ext>
              </a:extLst>
            </p:cNvPr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4129323B-1D8A-4D75-8A90-C9ED0B4E2509}"/>
                </a:ext>
              </a:extLst>
            </p:cNvPr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>
              <a:extLst>
                <a:ext uri="{FF2B5EF4-FFF2-40B4-BE49-F238E27FC236}">
                  <a16:creationId xmlns:a16="http://schemas.microsoft.com/office/drawing/2014/main" id="{2ACCDBFC-3D4C-4E2D-8250-0979C81BAADF}"/>
                </a:ext>
              </a:extLst>
            </p:cNvPr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E32AC572-7EB2-4634-B9D9-89D114234437}"/>
                </a:ext>
              </a:extLst>
            </p:cNvPr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7F08D22C-DA4F-4AAA-A766-AA80C721CDD5}"/>
                </a:ext>
              </a:extLst>
            </p:cNvPr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901817" y="4087679"/>
            <a:ext cx="16794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数据类型 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92F90AE8-EBB6-482A-87A1-BF3F65B1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719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628232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数据类型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208" y="1452457"/>
            <a:ext cx="4237657" cy="484986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65940" y="1347095"/>
            <a:ext cx="3131476" cy="2141693"/>
          </a:xfrm>
          <a:prstGeom prst="rect">
            <a:avLst/>
          </a:prstGeom>
          <a:noFill/>
          <a:ln w="76200">
            <a:solidFill>
              <a:schemeClr val="accent2"/>
            </a:solidFill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1C75BC-DE07-45BE-89FA-AFC1EB813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527423" y="4727975"/>
            <a:ext cx="4285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1.</a:t>
            </a:r>
            <a:r>
              <a:rPr lang="zh-CN" altLang="en-US" dirty="0" smtClean="0"/>
              <a:t>确定性</a:t>
            </a:r>
            <a:endParaRPr lang="en-US" altLang="zh-CN" dirty="0" smtClean="0"/>
          </a:p>
          <a:p>
            <a:r>
              <a:rPr lang="zh-CN" altLang="en-US" dirty="0" smtClean="0"/>
              <a:t>2</a:t>
            </a:r>
            <a:r>
              <a:rPr lang="zh-CN" altLang="en-US" dirty="0"/>
              <a:t>.互</a:t>
            </a:r>
            <a:r>
              <a:rPr lang="zh-CN" altLang="en-US" dirty="0" smtClean="0"/>
              <a:t>异性</a:t>
            </a:r>
            <a:endParaRPr lang="en-US" altLang="zh-CN" dirty="0"/>
          </a:p>
          <a:p>
            <a:r>
              <a:rPr lang="zh-CN" altLang="en-US" dirty="0" smtClean="0"/>
              <a:t>3</a:t>
            </a:r>
            <a:r>
              <a:rPr lang="zh-CN" altLang="en-US" dirty="0"/>
              <a:t>.</a:t>
            </a:r>
            <a:r>
              <a:rPr lang="zh-CN" altLang="en-US" dirty="0" smtClean="0"/>
              <a:t>无序性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4633105" y="5098200"/>
            <a:ext cx="942536" cy="182880"/>
          </a:xfrm>
          <a:prstGeom prst="rightArrow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734" y="4727975"/>
            <a:ext cx="1259352" cy="12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331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628232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Number</a:t>
            </a: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765590" y="1673869"/>
            <a:ext cx="4689462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Python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可以处理任意大小的整数，当然包括负整数，在程序中的表示方法和数学上的写法一模一样。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 flipH="1">
            <a:off x="735600" y="3197363"/>
            <a:ext cx="4719452" cy="1143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float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浮点数也就是小数，之所以称为浮点数，是因为按照科学记数法表示时，一个浮点数的小数点位置是可变的。</a:t>
            </a:r>
          </a:p>
        </p:txBody>
      </p:sp>
      <p:sp>
        <p:nvSpPr>
          <p:cNvPr id="10" name="文本框 9"/>
          <p:cNvSpPr txBox="1"/>
          <p:nvPr/>
        </p:nvSpPr>
        <p:spPr>
          <a:xfrm flipH="1">
            <a:off x="6123778" y="3197363"/>
            <a:ext cx="5018087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bool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bool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值是特殊的整型，取值范围只有两个值，也就是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True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False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。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	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6052327" y="1673869"/>
            <a:ext cx="51609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complex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一个实数和一个虚数的组合构成一个复数。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	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5753689" y="1452457"/>
            <a:ext cx="0" cy="4652921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FAA49206-0CD3-4E1A-B802-3F106A9F2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064" y="4340609"/>
            <a:ext cx="2276190" cy="22476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683DB73-2961-4F45-B63E-5FDCC46C6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064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6282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字符串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 flipH="1">
            <a:off x="735600" y="1680009"/>
            <a:ext cx="5046222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字符串就是一系列任意文本。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Python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中的字符串用单引号或者双引号括起来，</a:t>
            </a:r>
            <a:r>
              <a:rPr lang="zh-CN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同时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可以</a:t>
            </a:r>
            <a:r>
              <a:rPr lang="zh-CN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使用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反斜杠（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\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）转义特殊字符。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   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单引号（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’’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）和双引号（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"”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）本身只是一种表示方式，不是字符串的一部分，因此，字符串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’hello’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只有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h,e,l,l,o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这五个字符。如果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’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本身也是字符的话，那么就可以用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””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括起来，比如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”I’m OK” 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当中包含了一个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’ 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。如果字符串内部包含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’ 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或者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” 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，但是又想当成普通字符串处理怎么办？这个时候就要用转义字符（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\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）来标识。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13" name="图片 12"/>
          <p:cNvPicPr/>
          <p:nvPr/>
        </p:nvPicPr>
        <p:blipFill>
          <a:blip r:embed="rId2"/>
          <a:stretch>
            <a:fillRect/>
          </a:stretch>
        </p:blipFill>
        <p:spPr>
          <a:xfrm>
            <a:off x="6237058" y="1548437"/>
            <a:ext cx="5238750" cy="2015490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3"/>
          <a:stretch>
            <a:fillRect/>
          </a:stretch>
        </p:blipFill>
        <p:spPr>
          <a:xfrm>
            <a:off x="6237058" y="3862743"/>
            <a:ext cx="5238750" cy="20008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38099BE-9946-4CB5-A355-427B49C99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241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字符串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395762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41" name="文本框 6">
            <a:extLst>
              <a:ext uri="{FF2B5EF4-FFF2-40B4-BE49-F238E27FC236}">
                <a16:creationId xmlns:a16="http://schemas.microsoft.com/office/drawing/2014/main" id="{E8C38662-2161-4165-9414-C8D97767DE41}"/>
              </a:ext>
            </a:extLst>
          </p:cNvPr>
          <p:cNvSpPr txBox="1"/>
          <p:nvPr/>
        </p:nvSpPr>
        <p:spPr>
          <a:xfrm flipH="1">
            <a:off x="920334" y="1597561"/>
            <a:ext cx="7773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操作字符串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50878BA-D8E6-456B-8BB6-2954D89AF94A}"/>
              </a:ext>
            </a:extLst>
          </p:cNvPr>
          <p:cNvGrpSpPr/>
          <p:nvPr/>
        </p:nvGrpSpPr>
        <p:grpSpPr>
          <a:xfrm>
            <a:off x="1192687" y="2229396"/>
            <a:ext cx="5686413" cy="307777"/>
            <a:chOff x="999449" y="2152643"/>
            <a:chExt cx="5686413" cy="307777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D0C8B94-02A8-4C63-8597-A575CC728C44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id="{44BCFE5D-13FD-44BF-A1D8-D74A99017408}"/>
                </a:ext>
              </a:extLst>
            </p:cNvPr>
            <p:cNvSpPr txBox="1"/>
            <p:nvPr/>
          </p:nvSpPr>
          <p:spPr>
            <a:xfrm flipH="1">
              <a:off x="1303095" y="2152643"/>
              <a:ext cx="5382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截取字符串语法：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520B49A-F5B2-409A-9D4B-B2B41F7D3D52}"/>
              </a:ext>
            </a:extLst>
          </p:cNvPr>
          <p:cNvSpPr/>
          <p:nvPr/>
        </p:nvSpPr>
        <p:spPr>
          <a:xfrm>
            <a:off x="1496333" y="2768898"/>
            <a:ext cx="3207345" cy="613158"/>
          </a:xfrm>
          <a:prstGeom prst="roundRect">
            <a:avLst>
              <a:gd name="adj" fmla="val 23454"/>
            </a:avLst>
          </a:prstGeom>
          <a:solidFill>
            <a:schemeClr val="accent1"/>
          </a:solidFill>
          <a:ln w="12700">
            <a:miter lim="400000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lIns="22860" tIns="22860" rIns="22860" bIns="22860" rtlCol="0" anchor="ctr"/>
          <a:lstStyle/>
          <a:p>
            <a:pPr algn="ctr" defTabSz="457189"/>
            <a:r>
              <a:rPr lang="zh-CN" altLang="en-US" sz="2000" dirty="0">
                <a:latin typeface="Arial Black" panose="020B0A04020102020204" pitchFamily="34" charset="0"/>
                <a:ea typeface="Gill Sans"/>
                <a:cs typeface="Gill Sans"/>
                <a:sym typeface="Gill Sans"/>
              </a:rPr>
              <a:t>变量</a:t>
            </a:r>
            <a:r>
              <a:rPr lang="en-US" altLang="zh-CN" sz="2000" dirty="0">
                <a:latin typeface="Arial Black" panose="020B0A04020102020204" pitchFamily="34" charset="0"/>
                <a:ea typeface="Gill Sans"/>
                <a:cs typeface="Gill Sans"/>
                <a:sym typeface="Gill Sans"/>
              </a:rPr>
              <a:t>[</a:t>
            </a:r>
            <a:r>
              <a:rPr lang="zh-CN" altLang="en-US" sz="2000" dirty="0">
                <a:latin typeface="Arial Black" panose="020B0A04020102020204" pitchFamily="34" charset="0"/>
                <a:ea typeface="Gill Sans"/>
                <a:cs typeface="Gill Sans"/>
                <a:sym typeface="Gill Sans"/>
              </a:rPr>
              <a:t>开始下标：结束下标</a:t>
            </a:r>
            <a:r>
              <a:rPr lang="en-US" altLang="zh-CN" sz="2000" dirty="0">
                <a:latin typeface="Arial Black" panose="020B0A04020102020204" pitchFamily="34" charset="0"/>
                <a:ea typeface="Gill Sans"/>
                <a:cs typeface="Gill Sans"/>
                <a:sym typeface="Gill Sans"/>
              </a:rPr>
              <a:t>]</a:t>
            </a:r>
            <a:endParaRPr lang="zh-CN" altLang="en-US" sz="2000" dirty="0">
              <a:latin typeface="Arial Black" panose="020B0A04020102020204" pitchFamily="34" charset="0"/>
              <a:ea typeface="Gill Sans"/>
              <a:cs typeface="Gill Sans"/>
              <a:sym typeface="Gill Sans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D4DE8B6-7445-4C86-9068-CDCEE649D83A}"/>
              </a:ext>
            </a:extLst>
          </p:cNvPr>
          <p:cNvGrpSpPr/>
          <p:nvPr/>
        </p:nvGrpSpPr>
        <p:grpSpPr>
          <a:xfrm>
            <a:off x="1192687" y="3971442"/>
            <a:ext cx="5686413" cy="307777"/>
            <a:chOff x="999449" y="2152643"/>
            <a:chExt cx="5686413" cy="307777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FD6EECD-BF5C-4EB1-AE7F-50124ABBDAA4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文本框 6">
              <a:extLst>
                <a:ext uri="{FF2B5EF4-FFF2-40B4-BE49-F238E27FC236}">
                  <a16:creationId xmlns:a16="http://schemas.microsoft.com/office/drawing/2014/main" id="{232D45D8-F8E4-4166-AEE1-903359D09CF6}"/>
                </a:ext>
              </a:extLst>
            </p:cNvPr>
            <p:cNvSpPr txBox="1"/>
            <p:nvPr/>
          </p:nvSpPr>
          <p:spPr>
            <a:xfrm flipH="1">
              <a:off x="1303095" y="2152643"/>
              <a:ext cx="5382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加号（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+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）是字符串的连接符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F4B6C40-6592-4696-8174-B929BF45CF92}"/>
              </a:ext>
            </a:extLst>
          </p:cNvPr>
          <p:cNvGrpSpPr/>
          <p:nvPr/>
        </p:nvGrpSpPr>
        <p:grpSpPr>
          <a:xfrm>
            <a:off x="1192687" y="4636938"/>
            <a:ext cx="5686413" cy="307777"/>
            <a:chOff x="999449" y="2152643"/>
            <a:chExt cx="5686413" cy="307777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0B59474-B47F-49D8-8DE0-F13B21091FEA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文本框 6">
              <a:extLst>
                <a:ext uri="{FF2B5EF4-FFF2-40B4-BE49-F238E27FC236}">
                  <a16:creationId xmlns:a16="http://schemas.microsoft.com/office/drawing/2014/main" id="{2E0213E1-557B-470C-819E-DE0059F71FF4}"/>
                </a:ext>
              </a:extLst>
            </p:cNvPr>
            <p:cNvSpPr txBox="1"/>
            <p:nvPr/>
          </p:nvSpPr>
          <p:spPr>
            <a:xfrm flipH="1">
              <a:off x="1303095" y="2152643"/>
              <a:ext cx="5382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星号（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*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）表示复制当前字符串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52716B3-387F-4CC7-BE55-FBDF909A8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591" y="1071842"/>
            <a:ext cx="3114372" cy="280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379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5" y="467572"/>
            <a:ext cx="491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字符串练习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777580-796D-4A59-B860-287893CD7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7" y="348485"/>
            <a:ext cx="5035296" cy="335686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654593" y="2516938"/>
            <a:ext cx="6096000" cy="2031325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print('n= ',123)</a:t>
            </a:r>
          </a:p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print('f= ',456,789)</a:t>
            </a:r>
          </a:p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print('mm='      'sdsdsdsd')</a:t>
            </a:r>
          </a:p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print('s1=','\'Hello,world\'')</a:t>
            </a:r>
          </a:p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print('s2=\'Hello,\\\'Adam\\\'\'')</a:t>
            </a:r>
          </a:p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print('s3=r\'Hello,"Bart"\'')</a:t>
            </a:r>
          </a:p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print('s4=r\'\'\'Hello,\nLisa!\'\'\'')</a:t>
            </a:r>
          </a:p>
        </p:txBody>
      </p:sp>
    </p:spTree>
    <p:extLst>
      <p:ext uri="{BB962C8B-B14F-4D97-AF65-F5344CB8AC3E}">
        <p14:creationId xmlns:p14="http://schemas.microsoft.com/office/powerpoint/2010/main" val="257812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列表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5883511" y="1395762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41" name="文本框 6">
            <a:extLst>
              <a:ext uri="{FF2B5EF4-FFF2-40B4-BE49-F238E27FC236}">
                <a16:creationId xmlns:a16="http://schemas.microsoft.com/office/drawing/2014/main" id="{E8C38662-2161-4165-9414-C8D97767DE41}"/>
              </a:ext>
            </a:extLst>
          </p:cNvPr>
          <p:cNvSpPr txBox="1"/>
          <p:nvPr/>
        </p:nvSpPr>
        <p:spPr>
          <a:xfrm flipH="1">
            <a:off x="920331" y="1458006"/>
            <a:ext cx="343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声明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文本框 6">
            <a:extLst>
              <a:ext uri="{FF2B5EF4-FFF2-40B4-BE49-F238E27FC236}">
                <a16:creationId xmlns:a16="http://schemas.microsoft.com/office/drawing/2014/main" id="{14E8A63D-7B8D-4240-A655-76CDD48C7AE0}"/>
              </a:ext>
            </a:extLst>
          </p:cNvPr>
          <p:cNvSpPr txBox="1"/>
          <p:nvPr/>
        </p:nvSpPr>
        <p:spPr>
          <a:xfrm flipH="1">
            <a:off x="5634247" y="1373329"/>
            <a:ext cx="1774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F5DEFA9-B1A3-4A20-88D7-5CCA6E9C7E9D}"/>
              </a:ext>
            </a:extLst>
          </p:cNvPr>
          <p:cNvGrpSpPr/>
          <p:nvPr/>
        </p:nvGrpSpPr>
        <p:grpSpPr>
          <a:xfrm>
            <a:off x="1081651" y="2051317"/>
            <a:ext cx="3762489" cy="307777"/>
            <a:chOff x="999449" y="2169353"/>
            <a:chExt cx="3762489" cy="307777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A155A47-B33B-4348-A0D5-A572671CDADA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文本框 6">
              <a:extLst>
                <a:ext uri="{FF2B5EF4-FFF2-40B4-BE49-F238E27FC236}">
                  <a16:creationId xmlns:a16="http://schemas.microsoft.com/office/drawing/2014/main" id="{D669E7AD-6EA7-4843-9688-6A1458545B68}"/>
                </a:ext>
              </a:extLst>
            </p:cNvPr>
            <p:cNvSpPr txBox="1"/>
            <p:nvPr/>
          </p:nvSpPr>
          <p:spPr>
            <a:xfrm flipH="1">
              <a:off x="1303096" y="2169353"/>
              <a:ext cx="34588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列表写在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[ ]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内，元素之间用逗号隔开：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6C527E3-36D6-4D35-B2B1-68D697226F47}"/>
              </a:ext>
            </a:extLst>
          </p:cNvPr>
          <p:cNvCxnSpPr>
            <a:cxnSpLocks/>
          </p:cNvCxnSpPr>
          <p:nvPr/>
        </p:nvCxnSpPr>
        <p:spPr>
          <a:xfrm>
            <a:off x="5215039" y="1658061"/>
            <a:ext cx="0" cy="426786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3890B56-EA73-407C-8C9E-460A71362821}"/>
              </a:ext>
            </a:extLst>
          </p:cNvPr>
          <p:cNvSpPr/>
          <p:nvPr/>
        </p:nvSpPr>
        <p:spPr>
          <a:xfrm>
            <a:off x="1044591" y="2699215"/>
            <a:ext cx="3207345" cy="613158"/>
          </a:xfrm>
          <a:prstGeom prst="roundRect">
            <a:avLst>
              <a:gd name="adj" fmla="val 23454"/>
            </a:avLst>
          </a:prstGeom>
          <a:solidFill>
            <a:schemeClr val="accent1"/>
          </a:solidFill>
          <a:ln w="12700">
            <a:miter lim="400000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lIns="22860" tIns="22860" rIns="22860" bIns="22860" rtlCol="0" anchor="ctr"/>
          <a:lstStyle/>
          <a:p>
            <a:pPr algn="ctr" defTabSz="457189"/>
            <a:r>
              <a:rPr lang="en-US" altLang="zh-CN" sz="2000" dirty="0">
                <a:latin typeface="Arial Black" panose="020B0A04020102020204" pitchFamily="34" charset="0"/>
                <a:ea typeface="Gill Sans"/>
                <a:cs typeface="Gill Sans"/>
                <a:sym typeface="Gill Sans"/>
              </a:rPr>
              <a:t>List1=[‘</a:t>
            </a:r>
            <a:r>
              <a:rPr lang="en-US" altLang="zh-CN" sz="2000" dirty="0" err="1">
                <a:latin typeface="Arial Black" panose="020B0A04020102020204" pitchFamily="34" charset="0"/>
                <a:ea typeface="Gill Sans"/>
                <a:cs typeface="Gill Sans"/>
                <a:sym typeface="Gill Sans"/>
              </a:rPr>
              <a:t>abc</a:t>
            </a:r>
            <a:r>
              <a:rPr lang="en-US" altLang="zh-CN" sz="2000" dirty="0">
                <a:latin typeface="Arial Black" panose="020B0A04020102020204" pitchFamily="34" charset="0"/>
                <a:ea typeface="Gill Sans"/>
                <a:cs typeface="Gill Sans"/>
                <a:sym typeface="Gill Sans"/>
              </a:rPr>
              <a:t>’,’</a:t>
            </a:r>
            <a:r>
              <a:rPr lang="zh-CN" altLang="en-US" sz="2000" dirty="0">
                <a:latin typeface="Arial Black" panose="020B0A04020102020204" pitchFamily="34" charset="0"/>
                <a:ea typeface="Gill Sans"/>
                <a:cs typeface="Gill Sans"/>
                <a:sym typeface="Gill Sans"/>
              </a:rPr>
              <a:t>你好</a:t>
            </a:r>
            <a:r>
              <a:rPr lang="en-US" altLang="zh-CN" sz="2000" dirty="0">
                <a:latin typeface="Arial Black" panose="020B0A04020102020204" pitchFamily="34" charset="0"/>
                <a:ea typeface="Gill Sans"/>
                <a:cs typeface="Gill Sans"/>
                <a:sym typeface="Gill Sans"/>
              </a:rPr>
              <a:t>’,123]</a:t>
            </a:r>
            <a:endParaRPr lang="zh-CN" altLang="en-US" sz="2000" dirty="0">
              <a:latin typeface="Arial Black" panose="020B0A04020102020204" pitchFamily="34" charset="0"/>
              <a:ea typeface="Gill Sans"/>
              <a:cs typeface="Gill Sans"/>
              <a:sym typeface="Gill Sans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0565B00-4CA8-4957-97A9-3D5F2EF13080}"/>
              </a:ext>
            </a:extLst>
          </p:cNvPr>
          <p:cNvGrpSpPr/>
          <p:nvPr/>
        </p:nvGrpSpPr>
        <p:grpSpPr>
          <a:xfrm>
            <a:off x="6094333" y="2132222"/>
            <a:ext cx="3762489" cy="307777"/>
            <a:chOff x="999449" y="2169353"/>
            <a:chExt cx="3762489" cy="307777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6931A2DC-A9E8-45FF-A2CF-2982C972C2A1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文本框 6">
              <a:extLst>
                <a:ext uri="{FF2B5EF4-FFF2-40B4-BE49-F238E27FC236}">
                  <a16:creationId xmlns:a16="http://schemas.microsoft.com/office/drawing/2014/main" id="{9D6A9543-4C0C-48C6-8B90-0ED24D068B99}"/>
                </a:ext>
              </a:extLst>
            </p:cNvPr>
            <p:cNvSpPr txBox="1"/>
            <p:nvPr/>
          </p:nvSpPr>
          <p:spPr>
            <a:xfrm flipH="1">
              <a:off x="1303096" y="2169353"/>
              <a:ext cx="34588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List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写在方括号之间，元素用逗号隔开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89DF97A3-BF63-4952-ABC6-B01E92AAA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31" y="3868683"/>
            <a:ext cx="3923809" cy="1428571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C87DFC26-D1E3-44D2-B825-AB1EC8022750}"/>
              </a:ext>
            </a:extLst>
          </p:cNvPr>
          <p:cNvGrpSpPr/>
          <p:nvPr/>
        </p:nvGrpSpPr>
        <p:grpSpPr>
          <a:xfrm>
            <a:off x="6094333" y="2803493"/>
            <a:ext cx="3762489" cy="307777"/>
            <a:chOff x="999449" y="2169353"/>
            <a:chExt cx="3762489" cy="307777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1679D17-1426-4E01-961A-8693590E98FD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文本框 6">
              <a:extLst>
                <a:ext uri="{FF2B5EF4-FFF2-40B4-BE49-F238E27FC236}">
                  <a16:creationId xmlns:a16="http://schemas.microsoft.com/office/drawing/2014/main" id="{3408645E-B6D9-4DAF-921B-3F14868B7D79}"/>
                </a:ext>
              </a:extLst>
            </p:cNvPr>
            <p:cNvSpPr txBox="1"/>
            <p:nvPr/>
          </p:nvSpPr>
          <p:spPr>
            <a:xfrm flipH="1">
              <a:off x="1303096" y="2169353"/>
              <a:ext cx="34588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和字符串一样，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List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可以被索引和切片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39C2B82-F1C5-4D67-A673-88BC36A5EA33}"/>
              </a:ext>
            </a:extLst>
          </p:cNvPr>
          <p:cNvGrpSpPr/>
          <p:nvPr/>
        </p:nvGrpSpPr>
        <p:grpSpPr>
          <a:xfrm>
            <a:off x="6094333" y="3448479"/>
            <a:ext cx="3762489" cy="307777"/>
            <a:chOff x="999449" y="2169353"/>
            <a:chExt cx="3762489" cy="307777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F01E579-4DCB-49BB-B26D-2455E1E9B814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文本框 6">
              <a:extLst>
                <a:ext uri="{FF2B5EF4-FFF2-40B4-BE49-F238E27FC236}">
                  <a16:creationId xmlns:a16="http://schemas.microsoft.com/office/drawing/2014/main" id="{DFC2FDB2-43F0-4397-A76E-5602A6404EA0}"/>
                </a:ext>
              </a:extLst>
            </p:cNvPr>
            <p:cNvSpPr txBox="1"/>
            <p:nvPr/>
          </p:nvSpPr>
          <p:spPr>
            <a:xfrm flipH="1">
              <a:off x="1303096" y="2169353"/>
              <a:ext cx="34588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List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可以使用加号（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+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）操作进行拼接 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0ADAD57-E568-42C5-BAFE-52F60E16BA63}"/>
              </a:ext>
            </a:extLst>
          </p:cNvPr>
          <p:cNvGrpSpPr/>
          <p:nvPr/>
        </p:nvGrpSpPr>
        <p:grpSpPr>
          <a:xfrm>
            <a:off x="6094333" y="4140950"/>
            <a:ext cx="3762489" cy="307777"/>
            <a:chOff x="999449" y="2169353"/>
            <a:chExt cx="3762489" cy="307777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C2A01B3-2518-4CBF-ADE5-61AE5CCB42F7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文本框 6">
              <a:extLst>
                <a:ext uri="{FF2B5EF4-FFF2-40B4-BE49-F238E27FC236}">
                  <a16:creationId xmlns:a16="http://schemas.microsoft.com/office/drawing/2014/main" id="{F4777830-3168-4FBC-B4D1-9BAC55B0BBBC}"/>
                </a:ext>
              </a:extLst>
            </p:cNvPr>
            <p:cNvSpPr txBox="1"/>
            <p:nvPr/>
          </p:nvSpPr>
          <p:spPr>
            <a:xfrm flipH="1">
              <a:off x="1303096" y="2169353"/>
              <a:ext cx="34588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List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中的元素是可以被改变的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1560B8F7-7436-4E89-A42C-FDC872185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442" y="4833421"/>
            <a:ext cx="2085714" cy="1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4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6427694" y="-8975"/>
            <a:ext cx="5764306" cy="4665805"/>
            <a:chOff x="6427694" y="152395"/>
            <a:chExt cx="5764306" cy="4665805"/>
          </a:xfrm>
        </p:grpSpPr>
        <p:sp>
          <p:nvSpPr>
            <p:cNvPr id="18" name="等腰三角形 17"/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9" name="图片 28" descr="北风logo黑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78617" y="-8975"/>
            <a:ext cx="1990511" cy="1244069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CAA63AD0-6A63-4383-BD56-0C454F874083}"/>
              </a:ext>
            </a:extLst>
          </p:cNvPr>
          <p:cNvGrpSpPr/>
          <p:nvPr/>
        </p:nvGrpSpPr>
        <p:grpSpPr>
          <a:xfrm>
            <a:off x="306849" y="3255318"/>
            <a:ext cx="8471390" cy="2407633"/>
            <a:chOff x="306849" y="3255318"/>
            <a:chExt cx="8471390" cy="2407633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C60AEDA0-2DAE-44EA-9D78-520BC84AD5E9}"/>
                </a:ext>
              </a:extLst>
            </p:cNvPr>
            <p:cNvGrpSpPr/>
            <p:nvPr/>
          </p:nvGrpSpPr>
          <p:grpSpPr>
            <a:xfrm>
              <a:off x="805726" y="3255318"/>
              <a:ext cx="7062130" cy="2407633"/>
              <a:chOff x="18187988" y="818500"/>
              <a:chExt cx="7062130" cy="2407633"/>
            </a:xfrm>
          </p:grpSpPr>
          <p:sp>
            <p:nvSpPr>
              <p:cNvPr id="46" name="文本框 9">
                <a:extLst>
                  <a:ext uri="{FF2B5EF4-FFF2-40B4-BE49-F238E27FC236}">
                    <a16:creationId xmlns:a16="http://schemas.microsoft.com/office/drawing/2014/main" id="{4352DC2D-3462-49B0-B0B3-D16DC3302639}"/>
                  </a:ext>
                </a:extLst>
              </p:cNvPr>
              <p:cNvSpPr txBox="1"/>
              <p:nvPr/>
            </p:nvSpPr>
            <p:spPr>
              <a:xfrm>
                <a:off x="18198901" y="818500"/>
                <a:ext cx="705121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accent3"/>
                    </a:solidFill>
                    <a:latin typeface="方正正大黑简体" panose="02000000000000000000" charset="-122"/>
                    <a:ea typeface="方正正大黑简体" panose="02000000000000000000" charset="-122"/>
                    <a:cs typeface="微软雅黑" panose="020B0503020204020204" charset="-122"/>
                  </a:rPr>
                  <a:t>Python</a:t>
                </a:r>
                <a:r>
                  <a:rPr lang="zh-CN" altLang="en-US" sz="6000" dirty="0">
                    <a:solidFill>
                      <a:schemeClr val="accent1"/>
                    </a:solidFill>
                    <a:latin typeface="方正正大黑简体" panose="02000000000000000000" charset="-122"/>
                    <a:ea typeface="方正正大黑简体" panose="02000000000000000000" charset="-122"/>
                    <a:cs typeface="微软雅黑" panose="020B0503020204020204" charset="-122"/>
                  </a:rPr>
                  <a:t>基础</a:t>
                </a:r>
                <a:r>
                  <a:rPr lang="zh-CN" altLang="en-US" sz="6000" dirty="0">
                    <a:solidFill>
                      <a:srgbClr val="FF0000"/>
                    </a:solidFill>
                    <a:latin typeface="方正正大黑简体" panose="02000000000000000000" charset="-122"/>
                    <a:ea typeface="方正正大黑简体" panose="02000000000000000000" charset="-122"/>
                    <a:cs typeface="微软雅黑" panose="020B0503020204020204" charset="-122"/>
                  </a:rPr>
                  <a:t>编程</a:t>
                </a:r>
                <a:endParaRPr lang="zh-CN" altLang="en-US" sz="6000" dirty="0">
                  <a:solidFill>
                    <a:schemeClr val="accent4"/>
                  </a:solidFill>
                  <a:latin typeface="方正正大黑简体" panose="02000000000000000000" charset="-122"/>
                  <a:ea typeface="方正正大黑简体" panose="02000000000000000000" charset="-122"/>
                  <a:cs typeface="微软雅黑" panose="020B0503020204020204" charset="-122"/>
                </a:endParaRPr>
              </a:p>
            </p:txBody>
          </p:sp>
          <p:sp>
            <p:nvSpPr>
              <p:cNvPr id="47" name="文本框 10">
                <a:extLst>
                  <a:ext uri="{FF2B5EF4-FFF2-40B4-BE49-F238E27FC236}">
                    <a16:creationId xmlns:a16="http://schemas.microsoft.com/office/drawing/2014/main" id="{64E10839-2D43-4844-A003-930D004872C3}"/>
                  </a:ext>
                </a:extLst>
              </p:cNvPr>
              <p:cNvSpPr txBox="1"/>
              <p:nvPr/>
            </p:nvSpPr>
            <p:spPr>
              <a:xfrm>
                <a:off x="18187988" y="2395136"/>
                <a:ext cx="67865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4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sp>
          <p:nvSpPr>
            <p:cNvPr id="48" name="文本框 19">
              <a:extLst>
                <a:ext uri="{FF2B5EF4-FFF2-40B4-BE49-F238E27FC236}">
                  <a16:creationId xmlns:a16="http://schemas.microsoft.com/office/drawing/2014/main" id="{E418FFA7-871E-41FC-A659-6C33169C7709}"/>
                </a:ext>
              </a:extLst>
            </p:cNvPr>
            <p:cNvSpPr txBox="1"/>
            <p:nvPr/>
          </p:nvSpPr>
          <p:spPr>
            <a:xfrm flipH="1">
              <a:off x="2977961" y="4390161"/>
              <a:ext cx="58002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4800" b="1" dirty="0">
                  <a:solidFill>
                    <a:srgbClr val="39639D"/>
                  </a:solidFill>
                  <a:latin typeface="微软雅黑" pitchFamily="34" charset="-122"/>
                  <a:ea typeface="微软雅黑" pitchFamily="34" charset="-122"/>
                </a:rPr>
                <a:t>变量和基本数据类型</a:t>
              </a:r>
              <a:endParaRPr lang="en-US" altLang="zh-CN" sz="4800" b="1" dirty="0">
                <a:solidFill>
                  <a:srgbClr val="39639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文本框 6">
              <a:extLst>
                <a:ext uri="{FF2B5EF4-FFF2-40B4-BE49-F238E27FC236}">
                  <a16:creationId xmlns:a16="http://schemas.microsoft.com/office/drawing/2014/main" id="{546CFFFB-FAC7-4BF7-B4D9-CF2F4786BFC4}"/>
                </a:ext>
              </a:extLst>
            </p:cNvPr>
            <p:cNvSpPr txBox="1"/>
            <p:nvPr/>
          </p:nvSpPr>
          <p:spPr>
            <a:xfrm>
              <a:off x="306849" y="4447233"/>
              <a:ext cx="2743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dirty="0">
                  <a:solidFill>
                    <a:srgbClr val="39639D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</a:t>
              </a:r>
              <a:r>
                <a:rPr lang="en-US" altLang="zh-CN" sz="4400" dirty="0">
                  <a:solidFill>
                    <a:srgbClr val="39639D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sz="4400" dirty="0">
                  <a:solidFill>
                    <a:srgbClr val="39639D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章</a:t>
              </a:r>
            </a:p>
          </p:txBody>
        </p:sp>
        <p:sp>
          <p:nvSpPr>
            <p:cNvPr id="50" name="等腰三角形 49">
              <a:extLst>
                <a:ext uri="{FF2B5EF4-FFF2-40B4-BE49-F238E27FC236}">
                  <a16:creationId xmlns:a16="http://schemas.microsoft.com/office/drawing/2014/main" id="{43C90AE0-F71F-4A98-8039-CE40E8A4CD0E}"/>
                </a:ext>
              </a:extLst>
            </p:cNvPr>
            <p:cNvSpPr/>
            <p:nvPr/>
          </p:nvSpPr>
          <p:spPr>
            <a:xfrm rot="5400000">
              <a:off x="2493892" y="4584405"/>
              <a:ext cx="504907" cy="435263"/>
            </a:xfrm>
            <a:prstGeom prst="triangle">
              <a:avLst/>
            </a:prstGeom>
            <a:solidFill>
              <a:srgbClr val="396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03326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5" y="467572"/>
            <a:ext cx="491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列表练习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777580-796D-4A59-B860-287893CD7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091" y="1945974"/>
            <a:ext cx="5715000" cy="47625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32465" y="1945974"/>
            <a:ext cx="9383621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有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一个列表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a[],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里面有若干个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整数未知。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我希望将里面的整数两两做差（即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a[1]-a[0],a[3]-a[2]....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），并将得数保存在另一个列表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b[]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中，请问如何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实现？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4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元组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5883511" y="1395762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41" name="文本框 6">
            <a:extLst>
              <a:ext uri="{FF2B5EF4-FFF2-40B4-BE49-F238E27FC236}">
                <a16:creationId xmlns:a16="http://schemas.microsoft.com/office/drawing/2014/main" id="{E8C38662-2161-4165-9414-C8D97767DE41}"/>
              </a:ext>
            </a:extLst>
          </p:cNvPr>
          <p:cNvSpPr txBox="1"/>
          <p:nvPr/>
        </p:nvSpPr>
        <p:spPr>
          <a:xfrm flipH="1">
            <a:off x="920331" y="1458006"/>
            <a:ext cx="343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声明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文本框 6">
            <a:extLst>
              <a:ext uri="{FF2B5EF4-FFF2-40B4-BE49-F238E27FC236}">
                <a16:creationId xmlns:a16="http://schemas.microsoft.com/office/drawing/2014/main" id="{14E8A63D-7B8D-4240-A655-76CDD48C7AE0}"/>
              </a:ext>
            </a:extLst>
          </p:cNvPr>
          <p:cNvSpPr txBox="1"/>
          <p:nvPr/>
        </p:nvSpPr>
        <p:spPr>
          <a:xfrm flipH="1">
            <a:off x="5634247" y="1373329"/>
            <a:ext cx="1774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F5DEFA9-B1A3-4A20-88D7-5CCA6E9C7E9D}"/>
              </a:ext>
            </a:extLst>
          </p:cNvPr>
          <p:cNvGrpSpPr/>
          <p:nvPr/>
        </p:nvGrpSpPr>
        <p:grpSpPr>
          <a:xfrm>
            <a:off x="1044591" y="2077728"/>
            <a:ext cx="3762489" cy="307777"/>
            <a:chOff x="999449" y="2157054"/>
            <a:chExt cx="3762489" cy="307777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A155A47-B33B-4348-A0D5-A572671CDADA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文本框 6">
              <a:extLst>
                <a:ext uri="{FF2B5EF4-FFF2-40B4-BE49-F238E27FC236}">
                  <a16:creationId xmlns:a16="http://schemas.microsoft.com/office/drawing/2014/main" id="{D669E7AD-6EA7-4843-9688-6A1458545B68}"/>
                </a:ext>
              </a:extLst>
            </p:cNvPr>
            <p:cNvSpPr txBox="1"/>
            <p:nvPr/>
          </p:nvSpPr>
          <p:spPr>
            <a:xfrm flipH="1">
              <a:off x="1303096" y="2157054"/>
              <a:ext cx="34588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元祖写在小括号内，元素之间用逗号隔开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6C527E3-36D6-4D35-B2B1-68D697226F47}"/>
              </a:ext>
            </a:extLst>
          </p:cNvPr>
          <p:cNvCxnSpPr>
            <a:cxnSpLocks/>
          </p:cNvCxnSpPr>
          <p:nvPr/>
        </p:nvCxnSpPr>
        <p:spPr>
          <a:xfrm>
            <a:off x="5215039" y="1658061"/>
            <a:ext cx="0" cy="426786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3890B56-EA73-407C-8C9E-460A71362821}"/>
              </a:ext>
            </a:extLst>
          </p:cNvPr>
          <p:cNvSpPr/>
          <p:nvPr/>
        </p:nvSpPr>
        <p:spPr>
          <a:xfrm>
            <a:off x="1044591" y="2699214"/>
            <a:ext cx="3291155" cy="642079"/>
          </a:xfrm>
          <a:prstGeom prst="roundRect">
            <a:avLst>
              <a:gd name="adj" fmla="val 23454"/>
            </a:avLst>
          </a:prstGeom>
          <a:solidFill>
            <a:schemeClr val="accent1"/>
          </a:solidFill>
          <a:ln w="12700">
            <a:miter lim="400000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lIns="22860" tIns="22860" rIns="22860" bIns="22860" rtlCol="0" anchor="ctr"/>
          <a:lstStyle/>
          <a:p>
            <a:pPr algn="ctr" defTabSz="457189"/>
            <a:r>
              <a:rPr lang="en-US" altLang="zh-CN" sz="2000" dirty="0">
                <a:latin typeface="Arial Black" panose="020B0A04020102020204" pitchFamily="34" charset="0"/>
                <a:ea typeface="Gill Sans"/>
                <a:cs typeface="Gill Sans"/>
                <a:sym typeface="Gill Sans"/>
              </a:rPr>
              <a:t>tuple1=(‘</a:t>
            </a:r>
            <a:r>
              <a:rPr lang="en-US" altLang="zh-CN" sz="2000" dirty="0" err="1">
                <a:latin typeface="Arial Black" panose="020B0A04020102020204" pitchFamily="34" charset="0"/>
                <a:ea typeface="Gill Sans"/>
                <a:cs typeface="Gill Sans"/>
                <a:sym typeface="Gill Sans"/>
              </a:rPr>
              <a:t>abc</a:t>
            </a:r>
            <a:r>
              <a:rPr lang="en-US" altLang="zh-CN" sz="2000" dirty="0">
                <a:latin typeface="Arial Black" panose="020B0A04020102020204" pitchFamily="34" charset="0"/>
                <a:ea typeface="Gill Sans"/>
                <a:cs typeface="Gill Sans"/>
                <a:sym typeface="Gill Sans"/>
              </a:rPr>
              <a:t>’,’</a:t>
            </a:r>
            <a:r>
              <a:rPr lang="zh-CN" altLang="en-US" sz="2000" dirty="0">
                <a:latin typeface="Arial Black" panose="020B0A04020102020204" pitchFamily="34" charset="0"/>
                <a:ea typeface="Gill Sans"/>
                <a:cs typeface="Gill Sans"/>
                <a:sym typeface="Gill Sans"/>
              </a:rPr>
              <a:t>你好</a:t>
            </a:r>
            <a:r>
              <a:rPr lang="en-US" altLang="zh-CN" sz="2000" dirty="0">
                <a:latin typeface="Arial Black" panose="020B0A04020102020204" pitchFamily="34" charset="0"/>
                <a:ea typeface="Gill Sans"/>
                <a:cs typeface="Gill Sans"/>
                <a:sym typeface="Gill Sans"/>
              </a:rPr>
              <a:t>’,123)</a:t>
            </a:r>
            <a:endParaRPr lang="zh-CN" altLang="en-US" sz="2000" dirty="0">
              <a:latin typeface="Arial Black" panose="020B0A04020102020204" pitchFamily="34" charset="0"/>
              <a:ea typeface="Gill Sans"/>
              <a:cs typeface="Gill Sans"/>
              <a:sym typeface="Gill Sans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0565B00-4CA8-4957-97A9-3D5F2EF13080}"/>
              </a:ext>
            </a:extLst>
          </p:cNvPr>
          <p:cNvGrpSpPr/>
          <p:nvPr/>
        </p:nvGrpSpPr>
        <p:grpSpPr>
          <a:xfrm>
            <a:off x="6094333" y="2132214"/>
            <a:ext cx="5216091" cy="307777"/>
            <a:chOff x="999449" y="2169353"/>
            <a:chExt cx="5216091" cy="307778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6931A2DC-A9E8-45FF-A2CF-2982C972C2A1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文本框 6">
              <a:extLst>
                <a:ext uri="{FF2B5EF4-FFF2-40B4-BE49-F238E27FC236}">
                  <a16:creationId xmlns:a16="http://schemas.microsoft.com/office/drawing/2014/main" id="{9D6A9543-4C0C-48C6-8B90-0ED24D068B99}"/>
                </a:ext>
              </a:extLst>
            </p:cNvPr>
            <p:cNvSpPr txBox="1"/>
            <p:nvPr/>
          </p:nvSpPr>
          <p:spPr>
            <a:xfrm flipH="1">
              <a:off x="1303095" y="2169353"/>
              <a:ext cx="4912445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tuple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的元素不可改变，但是可以包含可变的对象，比如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list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87DFC26-D1E3-44D2-B825-AB1EC8022750}"/>
              </a:ext>
            </a:extLst>
          </p:cNvPr>
          <p:cNvGrpSpPr/>
          <p:nvPr/>
        </p:nvGrpSpPr>
        <p:grpSpPr>
          <a:xfrm>
            <a:off x="6094333" y="2803493"/>
            <a:ext cx="4428301" cy="307777"/>
            <a:chOff x="999449" y="2169353"/>
            <a:chExt cx="4428301" cy="307777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1679D17-1426-4E01-961A-8693590E98FD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文本框 6">
              <a:extLst>
                <a:ext uri="{FF2B5EF4-FFF2-40B4-BE49-F238E27FC236}">
                  <a16:creationId xmlns:a16="http://schemas.microsoft.com/office/drawing/2014/main" id="{3408645E-B6D9-4DAF-921B-3F14868B7D79}"/>
                </a:ext>
              </a:extLst>
            </p:cNvPr>
            <p:cNvSpPr txBox="1"/>
            <p:nvPr/>
          </p:nvSpPr>
          <p:spPr>
            <a:xfrm flipH="1">
              <a:off x="1303096" y="2169353"/>
              <a:ext cx="41246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构造包含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0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个或者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个元素的元祖有特殊语法规则：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88ADC7FA-6BA3-49B8-9793-44442D8E1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591" y="3872536"/>
            <a:ext cx="3923809" cy="1152381"/>
          </a:xfrm>
          <a:prstGeom prst="rect">
            <a:avLst/>
          </a:prstGeom>
        </p:spPr>
      </p:pic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BBAB356-2B15-4D2A-AFC7-C6620AB6ABD1}"/>
              </a:ext>
            </a:extLst>
          </p:cNvPr>
          <p:cNvSpPr/>
          <p:nvPr/>
        </p:nvSpPr>
        <p:spPr>
          <a:xfrm>
            <a:off x="5967917" y="3497320"/>
            <a:ext cx="5708562" cy="1039175"/>
          </a:xfrm>
          <a:prstGeom prst="roundRect">
            <a:avLst>
              <a:gd name="adj" fmla="val 23454"/>
            </a:avLst>
          </a:prstGeom>
          <a:solidFill>
            <a:schemeClr val="accent1"/>
          </a:solidFill>
          <a:ln w="12700">
            <a:miter lim="400000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lIns="22860" tIns="22860" rIns="22860" bIns="22860" rtlCol="0" anchor="ctr"/>
          <a:lstStyle/>
          <a:p>
            <a:pPr defTabSz="457189"/>
            <a:r>
              <a:rPr lang="en-US" altLang="zh-CN" sz="2000" dirty="0">
                <a:latin typeface="Arial Black" panose="020B0A04020102020204" pitchFamily="34" charset="0"/>
                <a:ea typeface="Gill Sans"/>
                <a:cs typeface="Gill Sans"/>
                <a:sym typeface="Gill Sans"/>
              </a:rPr>
              <a:t> tuple1=()        </a:t>
            </a:r>
            <a:r>
              <a:rPr lang="en-US" altLang="zh-CN" dirty="0">
                <a:latin typeface="Arial Black" panose="020B0A04020102020204" pitchFamily="34" charset="0"/>
                <a:ea typeface="Gill Sans"/>
                <a:cs typeface="Gill Sans"/>
                <a:sym typeface="Gill Sans"/>
              </a:rPr>
              <a:t>#</a:t>
            </a:r>
            <a:r>
              <a:rPr lang="zh-CN" altLang="en-US" dirty="0">
                <a:latin typeface="Arial Black" panose="020B0A04020102020204" pitchFamily="34" charset="0"/>
                <a:ea typeface="Gill Sans"/>
                <a:cs typeface="Gill Sans"/>
                <a:sym typeface="Gill Sans"/>
              </a:rPr>
              <a:t>空元祖</a:t>
            </a:r>
            <a:endParaRPr lang="en-US" altLang="zh-CN" sz="2000" dirty="0">
              <a:latin typeface="Arial Black" panose="020B0A04020102020204" pitchFamily="34" charset="0"/>
              <a:ea typeface="Gill Sans"/>
              <a:cs typeface="Gill Sans"/>
              <a:sym typeface="Gill Sans"/>
            </a:endParaRPr>
          </a:p>
          <a:p>
            <a:pPr algn="ctr" defTabSz="457189"/>
            <a:r>
              <a:rPr lang="en-US" altLang="zh-CN" sz="2000" dirty="0">
                <a:latin typeface="Arial Black" panose="020B0A04020102020204" pitchFamily="34" charset="0"/>
                <a:ea typeface="Gill Sans"/>
                <a:cs typeface="Gill Sans"/>
                <a:sym typeface="Gill Sans"/>
              </a:rPr>
              <a:t>tuple2=(1,)   </a:t>
            </a:r>
            <a:r>
              <a:rPr lang="en-US" altLang="zh-CN" dirty="0">
                <a:latin typeface="Arial Black" panose="020B0A04020102020204" pitchFamily="34" charset="0"/>
                <a:ea typeface="Gill Sans"/>
                <a:cs typeface="Gill Sans"/>
                <a:sym typeface="Gill Sans"/>
              </a:rPr>
              <a:t>#</a:t>
            </a:r>
            <a:r>
              <a:rPr lang="zh-CN" altLang="en-US" dirty="0">
                <a:latin typeface="Arial Black" panose="020B0A04020102020204" pitchFamily="34" charset="0"/>
                <a:ea typeface="Gill Sans"/>
                <a:cs typeface="Gill Sans"/>
                <a:sym typeface="Gill Sans"/>
              </a:rPr>
              <a:t>一个元素，需要在元素后添加逗号</a:t>
            </a:r>
            <a:endParaRPr lang="zh-CN" altLang="en-US" sz="2000" dirty="0">
              <a:latin typeface="Arial Black" panose="020B0A04020102020204" pitchFamily="34" charset="0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95090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5" y="467572"/>
            <a:ext cx="491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元组练习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777580-796D-4A59-B860-287893CD7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32465" y="1945974"/>
            <a:ext cx="7623727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创建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score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元组，其中包含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10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个数值（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68,87,92,100,76,88,54,89,76,61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）； 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）输出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score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元组中第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个元素的数值； 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）输出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score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元组中第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1~6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个元素的值；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00" y="3285744"/>
            <a:ext cx="2980944" cy="29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7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字典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1030155" y="4167098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41" name="文本框 6">
            <a:extLst>
              <a:ext uri="{FF2B5EF4-FFF2-40B4-BE49-F238E27FC236}">
                <a16:creationId xmlns:a16="http://schemas.microsoft.com/office/drawing/2014/main" id="{E8C38662-2161-4165-9414-C8D97767DE41}"/>
              </a:ext>
            </a:extLst>
          </p:cNvPr>
          <p:cNvSpPr txBox="1"/>
          <p:nvPr/>
        </p:nvSpPr>
        <p:spPr>
          <a:xfrm flipH="1">
            <a:off x="920331" y="1458006"/>
            <a:ext cx="343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声明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文本框 6">
            <a:extLst>
              <a:ext uri="{FF2B5EF4-FFF2-40B4-BE49-F238E27FC236}">
                <a16:creationId xmlns:a16="http://schemas.microsoft.com/office/drawing/2014/main" id="{14E8A63D-7B8D-4240-A655-76CDD48C7AE0}"/>
              </a:ext>
            </a:extLst>
          </p:cNvPr>
          <p:cNvSpPr txBox="1"/>
          <p:nvPr/>
        </p:nvSpPr>
        <p:spPr>
          <a:xfrm flipH="1">
            <a:off x="920331" y="4136319"/>
            <a:ext cx="1774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F5DEFA9-B1A3-4A20-88D7-5CCA6E9C7E9D}"/>
              </a:ext>
            </a:extLst>
          </p:cNvPr>
          <p:cNvGrpSpPr/>
          <p:nvPr/>
        </p:nvGrpSpPr>
        <p:grpSpPr>
          <a:xfrm>
            <a:off x="1044591" y="2077728"/>
            <a:ext cx="6959925" cy="307777"/>
            <a:chOff x="999449" y="2157054"/>
            <a:chExt cx="6959925" cy="307777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A155A47-B33B-4348-A0D5-A572671CDADA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文本框 6">
              <a:extLst>
                <a:ext uri="{FF2B5EF4-FFF2-40B4-BE49-F238E27FC236}">
                  <a16:creationId xmlns:a16="http://schemas.microsoft.com/office/drawing/2014/main" id="{D669E7AD-6EA7-4843-9688-6A1458545B68}"/>
                </a:ext>
              </a:extLst>
            </p:cNvPr>
            <p:cNvSpPr txBox="1"/>
            <p:nvPr/>
          </p:nvSpPr>
          <p:spPr>
            <a:xfrm flipH="1">
              <a:off x="1303094" y="2157054"/>
              <a:ext cx="6656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字典是一种映射类型，使用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{ }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表示，他是一个无序的键（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key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）值（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value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）对集合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3890B56-EA73-407C-8C9E-460A71362821}"/>
              </a:ext>
            </a:extLst>
          </p:cNvPr>
          <p:cNvSpPr/>
          <p:nvPr/>
        </p:nvSpPr>
        <p:spPr>
          <a:xfrm>
            <a:off x="1348235" y="2761238"/>
            <a:ext cx="5381338" cy="1053074"/>
          </a:xfrm>
          <a:prstGeom prst="roundRect">
            <a:avLst>
              <a:gd name="adj" fmla="val 23454"/>
            </a:avLst>
          </a:prstGeom>
          <a:solidFill>
            <a:schemeClr val="accent1"/>
          </a:solidFill>
          <a:ln w="12700">
            <a:miter lim="400000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lIns="22860" tIns="22860" rIns="22860" bIns="22860" rtlCol="0" anchor="ctr"/>
          <a:lstStyle/>
          <a:p>
            <a:pPr defTabSz="457189">
              <a:lnSpc>
                <a:spcPct val="150000"/>
              </a:lnSpc>
            </a:pPr>
            <a:r>
              <a:rPr lang="en-US" altLang="zh-CN" sz="2000" dirty="0">
                <a:latin typeface="Arial Black" panose="020B0A04020102020204" pitchFamily="34" charset="0"/>
                <a:ea typeface="Gill Sans"/>
                <a:cs typeface="Gill Sans"/>
                <a:sym typeface="Gill Sans"/>
              </a:rPr>
              <a:t>dict1={}</a:t>
            </a:r>
          </a:p>
          <a:p>
            <a:pPr defTabSz="457189">
              <a:lnSpc>
                <a:spcPct val="150000"/>
              </a:lnSpc>
            </a:pPr>
            <a:r>
              <a:rPr lang="en-US" altLang="zh-CN" sz="2000" dirty="0">
                <a:latin typeface="Arial Black" panose="020B0A04020102020204" pitchFamily="34" charset="0"/>
                <a:ea typeface="Gill Sans"/>
                <a:cs typeface="Gill Sans"/>
                <a:sym typeface="Gill Sans"/>
              </a:rPr>
              <a:t>dict2={‘name’:’</a:t>
            </a:r>
            <a:r>
              <a:rPr lang="zh-CN" altLang="en-US" sz="2000" dirty="0">
                <a:latin typeface="Arial Black" panose="020B0A04020102020204" pitchFamily="34" charset="0"/>
                <a:ea typeface="Gill Sans"/>
                <a:cs typeface="Gill Sans"/>
                <a:sym typeface="Gill Sans"/>
              </a:rPr>
              <a:t>北风</a:t>
            </a:r>
            <a:r>
              <a:rPr lang="en-US" altLang="zh-CN" sz="2000" dirty="0">
                <a:latin typeface="Arial Black" panose="020B0A04020102020204" pitchFamily="34" charset="0"/>
                <a:ea typeface="Gill Sans"/>
                <a:cs typeface="Gill Sans"/>
                <a:sym typeface="Gill Sans"/>
              </a:rPr>
              <a:t>’,’age’:10}</a:t>
            </a:r>
            <a:endParaRPr lang="zh-CN" altLang="en-US" sz="2000" dirty="0">
              <a:latin typeface="Arial Black" panose="020B0A04020102020204" pitchFamily="34" charset="0"/>
              <a:ea typeface="Gill Sans"/>
              <a:cs typeface="Gill Sans"/>
              <a:sym typeface="Gill Sans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0565B00-4CA8-4957-97A9-3D5F2EF13080}"/>
              </a:ext>
            </a:extLst>
          </p:cNvPr>
          <p:cNvGrpSpPr/>
          <p:nvPr/>
        </p:nvGrpSpPr>
        <p:grpSpPr>
          <a:xfrm>
            <a:off x="1044591" y="4782650"/>
            <a:ext cx="5721968" cy="307777"/>
            <a:chOff x="999449" y="2169352"/>
            <a:chExt cx="5721968" cy="307778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6931A2DC-A9E8-45FF-A2CF-2982C972C2A1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文本框 6">
              <a:extLst>
                <a:ext uri="{FF2B5EF4-FFF2-40B4-BE49-F238E27FC236}">
                  <a16:creationId xmlns:a16="http://schemas.microsoft.com/office/drawing/2014/main" id="{9D6A9543-4C0C-48C6-8B90-0ED24D068B99}"/>
                </a:ext>
              </a:extLst>
            </p:cNvPr>
            <p:cNvSpPr txBox="1"/>
            <p:nvPr/>
          </p:nvSpPr>
          <p:spPr>
            <a:xfrm flipH="1">
              <a:off x="1303093" y="2169352"/>
              <a:ext cx="5418324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字典是一种映射类型，它的元素是键值对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DB401C3-44F6-45D1-9524-D1EA1F54142B}"/>
              </a:ext>
            </a:extLst>
          </p:cNvPr>
          <p:cNvGrpSpPr/>
          <p:nvPr/>
        </p:nvGrpSpPr>
        <p:grpSpPr>
          <a:xfrm>
            <a:off x="1044591" y="5336648"/>
            <a:ext cx="8000934" cy="307777"/>
            <a:chOff x="999449" y="2169352"/>
            <a:chExt cx="8000934" cy="307778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85050CE8-6F52-4AF4-83DD-8E32280DDF06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文本框 6">
              <a:extLst>
                <a:ext uri="{FF2B5EF4-FFF2-40B4-BE49-F238E27FC236}">
                  <a16:creationId xmlns:a16="http://schemas.microsoft.com/office/drawing/2014/main" id="{A25AB456-07D0-42B4-9525-3607A4E33146}"/>
                </a:ext>
              </a:extLst>
            </p:cNvPr>
            <p:cNvSpPr txBox="1"/>
            <p:nvPr/>
          </p:nvSpPr>
          <p:spPr>
            <a:xfrm flipH="1">
              <a:off x="1303092" y="2169352"/>
              <a:ext cx="769729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键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(key)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必须使用不可变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类型（字符串、数值、元组），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在同一个字典中，键必须是唯一的。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AACFABE-9787-4C11-A5FC-C7E92EDB9D87}"/>
              </a:ext>
            </a:extLst>
          </p:cNvPr>
          <p:cNvGrpSpPr/>
          <p:nvPr/>
        </p:nvGrpSpPr>
        <p:grpSpPr>
          <a:xfrm>
            <a:off x="1044591" y="5911550"/>
            <a:ext cx="5721968" cy="307777"/>
            <a:chOff x="999449" y="2169352"/>
            <a:chExt cx="5721968" cy="307778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467F417-7485-44B2-A7AC-3862833F8298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文本框 6">
              <a:extLst>
                <a:ext uri="{FF2B5EF4-FFF2-40B4-BE49-F238E27FC236}">
                  <a16:creationId xmlns:a16="http://schemas.microsoft.com/office/drawing/2014/main" id="{ECCC995D-F01C-4770-90E2-00828008A2A0}"/>
                </a:ext>
              </a:extLst>
            </p:cNvPr>
            <p:cNvSpPr txBox="1"/>
            <p:nvPr/>
          </p:nvSpPr>
          <p:spPr>
            <a:xfrm flipH="1">
              <a:off x="1303093" y="2169352"/>
              <a:ext cx="5418324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创建空字典使用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{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580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5" y="467572"/>
            <a:ext cx="491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字典练习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777580-796D-4A59-B860-287893CD7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32465" y="1945974"/>
            <a:ext cx="9383621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字典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使用人名作为键，每个人用另一个字典来表示，其键”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phone”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和”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addr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分别表示他们的联系电话和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地址，重复输入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次，最后将字典打印出来。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769" y="4190074"/>
            <a:ext cx="2995613" cy="22497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239" y="3144038"/>
            <a:ext cx="2092071" cy="209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0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47E851-91B7-4690-958B-3B9BE86E216A}"/>
              </a:ext>
            </a:extLst>
          </p:cNvPr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264BCCB7-D6A8-417E-ABBF-D90C6311FE6D}"/>
                </a:ext>
              </a:extLst>
            </p:cNvPr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183B2422-4536-4C4D-A7E3-6B705A323D50}"/>
                </a:ext>
              </a:extLst>
            </p:cNvPr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AE8F2190-FAFE-475B-8E48-8D95DD73BEF2}"/>
                </a:ext>
              </a:extLst>
            </p:cNvPr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:a16="http://schemas.microsoft.com/office/drawing/2014/main" id="{E83E8407-FFC6-4DA2-80FD-717BEF3AD931}"/>
                </a:ext>
              </a:extLst>
            </p:cNvPr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17C2694A-4B73-472E-B758-6A4524A3F1A5}"/>
                </a:ext>
              </a:extLst>
            </p:cNvPr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CE937B27-D578-473C-B927-92202ADAD931}"/>
                </a:ext>
              </a:extLst>
            </p:cNvPr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4129323B-1D8A-4D75-8A90-C9ED0B4E2509}"/>
                </a:ext>
              </a:extLst>
            </p:cNvPr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>
              <a:extLst>
                <a:ext uri="{FF2B5EF4-FFF2-40B4-BE49-F238E27FC236}">
                  <a16:creationId xmlns:a16="http://schemas.microsoft.com/office/drawing/2014/main" id="{2ACCDBFC-3D4C-4E2D-8250-0979C81BAADF}"/>
                </a:ext>
              </a:extLst>
            </p:cNvPr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E32AC572-7EB2-4634-B9D9-89D114234437}"/>
                </a:ext>
              </a:extLst>
            </p:cNvPr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7F08D22C-DA4F-4AAA-A766-AA80C721CDD5}"/>
                </a:ext>
              </a:extLst>
            </p:cNvPr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901817" y="4364098"/>
            <a:ext cx="2024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运算符 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92F90AE8-EBB6-482A-87A1-BF3F65B1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619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运算符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395762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750878BA-D8E6-456B-8BB6-2954D89AF94A}"/>
              </a:ext>
            </a:extLst>
          </p:cNvPr>
          <p:cNvGrpSpPr/>
          <p:nvPr/>
        </p:nvGrpSpPr>
        <p:grpSpPr>
          <a:xfrm>
            <a:off x="1192687" y="1765160"/>
            <a:ext cx="5686413" cy="307777"/>
            <a:chOff x="999449" y="2152643"/>
            <a:chExt cx="5686413" cy="307777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D0C8B94-02A8-4C63-8597-A575CC728C44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id="{44BCFE5D-13FD-44BF-A1D8-D74A99017408}"/>
                </a:ext>
              </a:extLst>
            </p:cNvPr>
            <p:cNvSpPr txBox="1"/>
            <p:nvPr/>
          </p:nvSpPr>
          <p:spPr>
            <a:xfrm flipH="1">
              <a:off x="1303095" y="2152643"/>
              <a:ext cx="5382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算术运算符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D4DE8B6-7445-4C86-9068-CDCEE649D83A}"/>
              </a:ext>
            </a:extLst>
          </p:cNvPr>
          <p:cNvGrpSpPr/>
          <p:nvPr/>
        </p:nvGrpSpPr>
        <p:grpSpPr>
          <a:xfrm>
            <a:off x="1192687" y="2528156"/>
            <a:ext cx="5686413" cy="307777"/>
            <a:chOff x="999449" y="2152643"/>
            <a:chExt cx="5686413" cy="307777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FD6EECD-BF5C-4EB1-AE7F-50124ABBDAA4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文本框 6">
              <a:extLst>
                <a:ext uri="{FF2B5EF4-FFF2-40B4-BE49-F238E27FC236}">
                  <a16:creationId xmlns:a16="http://schemas.microsoft.com/office/drawing/2014/main" id="{232D45D8-F8E4-4166-AEE1-903359D09CF6}"/>
                </a:ext>
              </a:extLst>
            </p:cNvPr>
            <p:cNvSpPr txBox="1"/>
            <p:nvPr/>
          </p:nvSpPr>
          <p:spPr>
            <a:xfrm flipH="1">
              <a:off x="1303095" y="2152643"/>
              <a:ext cx="5382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赋值运算符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F4B6C40-6592-4696-8174-B929BF45CF92}"/>
              </a:ext>
            </a:extLst>
          </p:cNvPr>
          <p:cNvGrpSpPr/>
          <p:nvPr/>
        </p:nvGrpSpPr>
        <p:grpSpPr>
          <a:xfrm>
            <a:off x="1192687" y="3248248"/>
            <a:ext cx="5686413" cy="307777"/>
            <a:chOff x="999449" y="2152643"/>
            <a:chExt cx="5686413" cy="307777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0B59474-B47F-49D8-8DE0-F13B21091FEA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文本框 6">
              <a:extLst>
                <a:ext uri="{FF2B5EF4-FFF2-40B4-BE49-F238E27FC236}">
                  <a16:creationId xmlns:a16="http://schemas.microsoft.com/office/drawing/2014/main" id="{2E0213E1-557B-470C-819E-DE0059F71FF4}"/>
                </a:ext>
              </a:extLst>
            </p:cNvPr>
            <p:cNvSpPr txBox="1"/>
            <p:nvPr/>
          </p:nvSpPr>
          <p:spPr>
            <a:xfrm flipH="1">
              <a:off x="1303095" y="2152643"/>
              <a:ext cx="5382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比较运算符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FABCE5E-9F72-4957-ADA6-A1862BEE6962}"/>
              </a:ext>
            </a:extLst>
          </p:cNvPr>
          <p:cNvGrpSpPr/>
          <p:nvPr/>
        </p:nvGrpSpPr>
        <p:grpSpPr>
          <a:xfrm>
            <a:off x="1192687" y="3977651"/>
            <a:ext cx="5686413" cy="307777"/>
            <a:chOff x="999449" y="2152643"/>
            <a:chExt cx="5686413" cy="307777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2EFB646-7CDA-490F-884F-C69378729985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文本框 6">
              <a:extLst>
                <a:ext uri="{FF2B5EF4-FFF2-40B4-BE49-F238E27FC236}">
                  <a16:creationId xmlns:a16="http://schemas.microsoft.com/office/drawing/2014/main" id="{DC73A398-3373-48A5-B84D-74CE6B8590FC}"/>
                </a:ext>
              </a:extLst>
            </p:cNvPr>
            <p:cNvSpPr txBox="1"/>
            <p:nvPr/>
          </p:nvSpPr>
          <p:spPr>
            <a:xfrm flipH="1">
              <a:off x="1303095" y="2152643"/>
              <a:ext cx="5382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逻辑运算符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FABCE5E-9F72-4957-ADA6-A1862BEE6962}"/>
              </a:ext>
            </a:extLst>
          </p:cNvPr>
          <p:cNvGrpSpPr/>
          <p:nvPr/>
        </p:nvGrpSpPr>
        <p:grpSpPr>
          <a:xfrm>
            <a:off x="1192687" y="4681555"/>
            <a:ext cx="5686413" cy="307777"/>
            <a:chOff x="999449" y="2152643"/>
            <a:chExt cx="5686413" cy="307777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2EFB646-7CDA-490F-884F-C69378729985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文本框 6">
              <a:extLst>
                <a:ext uri="{FF2B5EF4-FFF2-40B4-BE49-F238E27FC236}">
                  <a16:creationId xmlns:a16="http://schemas.microsoft.com/office/drawing/2014/main" id="{DC73A398-3373-48A5-B84D-74CE6B8590FC}"/>
                </a:ext>
              </a:extLst>
            </p:cNvPr>
            <p:cNvSpPr txBox="1"/>
            <p:nvPr/>
          </p:nvSpPr>
          <p:spPr>
            <a:xfrm flipH="1">
              <a:off x="1303095" y="2152643"/>
              <a:ext cx="5382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位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运算符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792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算术运算符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970741B-88C3-4B12-8573-CC8822F29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347050"/>
              </p:ext>
            </p:extLst>
          </p:nvPr>
        </p:nvGraphicFramePr>
        <p:xfrm>
          <a:off x="929898" y="1957623"/>
          <a:ext cx="8617561" cy="441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863">
                  <a:extLst>
                    <a:ext uri="{9D8B030D-6E8A-4147-A177-3AD203B41FA5}">
                      <a16:colId xmlns:a16="http://schemas.microsoft.com/office/drawing/2014/main" val="2521305780"/>
                    </a:ext>
                  </a:extLst>
                </a:gridCol>
                <a:gridCol w="5179463">
                  <a:extLst>
                    <a:ext uri="{9D8B030D-6E8A-4147-A177-3AD203B41FA5}">
                      <a16:colId xmlns:a16="http://schemas.microsoft.com/office/drawing/2014/main" val="410419421"/>
                    </a:ext>
                  </a:extLst>
                </a:gridCol>
                <a:gridCol w="2446235">
                  <a:extLst>
                    <a:ext uri="{9D8B030D-6E8A-4147-A177-3AD203B41FA5}">
                      <a16:colId xmlns:a16="http://schemas.microsoft.com/office/drawing/2014/main" val="399671523"/>
                    </a:ext>
                  </a:extLst>
                </a:gridCol>
              </a:tblGrid>
              <a:tr h="551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58061"/>
                  </a:ext>
                </a:extLst>
              </a:tr>
              <a:tr h="551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加，两个对象相加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+ b </a:t>
                      </a:r>
                      <a:r>
                        <a:rPr lang="zh-CN" altLang="zh-CN" sz="16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输出结果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zh-CN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216481"/>
                  </a:ext>
                </a:extLst>
              </a:tr>
              <a:tr h="551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chemeClr val="accent3"/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减， 得到负数或是一个数减去另一个数</a:t>
                      </a:r>
                      <a:endParaRPr lang="zh-CN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+ b </a:t>
                      </a:r>
                      <a:r>
                        <a:rPr lang="zh-CN" altLang="zh-CN" sz="160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输出结果是</a:t>
                      </a:r>
                      <a:r>
                        <a:rPr lang="en-US" altLang="zh-CN" sz="160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  <a:endParaRPr lang="zh-CN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99652"/>
                  </a:ext>
                </a:extLst>
              </a:tr>
              <a:tr h="551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solidFill>
                            <a:schemeClr val="accent4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乘，两个数相乘或是返回一个被重复若干次的字符</a:t>
                      </a:r>
                      <a:endParaRPr lang="zh-CN" altLang="en-US" sz="16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a*b</a:t>
                      </a:r>
                      <a:r>
                        <a:rPr lang="zh-CN" altLang="zh-CN" sz="160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输出结果是</a:t>
                      </a:r>
                      <a:r>
                        <a:rPr lang="en-US" altLang="zh-CN" sz="160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zh-CN" altLang="en-US" sz="16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85427"/>
                  </a:ext>
                </a:extLst>
              </a:tr>
              <a:tr h="551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chemeClr val="accent5"/>
                          </a:solidFill>
                        </a:rPr>
                        <a:t>/</a:t>
                      </a:r>
                      <a:endParaRPr lang="zh-CN" alt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除</a:t>
                      </a:r>
                      <a:endParaRPr lang="zh-CN" altLang="en-US" sz="160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b/a</a:t>
                      </a:r>
                      <a:r>
                        <a:rPr lang="zh-CN" altLang="zh-CN" sz="16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输出结果为</a:t>
                      </a:r>
                      <a:r>
                        <a:rPr lang="en-US" altLang="zh-CN" sz="16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580"/>
                  </a:ext>
                </a:extLst>
              </a:tr>
              <a:tr h="551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%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取模（取余），返回除法的余数</a:t>
                      </a:r>
                      <a:endParaRPr lang="zh-CN" alt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b%a</a:t>
                      </a:r>
                      <a:r>
                        <a:rPr lang="zh-CN" altLang="zh-CN" sz="160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输出结果为</a:t>
                      </a:r>
                      <a:r>
                        <a:rPr lang="en-US" altLang="zh-CN" sz="160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089069"/>
                  </a:ext>
                </a:extLst>
              </a:tr>
              <a:tr h="551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**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幂，返回</a:t>
                      </a:r>
                      <a:r>
                        <a:rPr lang="en-US" altLang="zh-CN" sz="160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zh-CN" sz="160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60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CN" altLang="zh-CN" sz="160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次幂</a:t>
                      </a:r>
                      <a:endParaRPr lang="zh-CN" alt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a**b</a:t>
                      </a:r>
                      <a:r>
                        <a:rPr lang="zh-CN" altLang="zh-CN" sz="160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altLang="zh-CN" sz="160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altLang="zh-CN" sz="160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60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zh-CN" altLang="zh-CN" sz="160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次方</a:t>
                      </a:r>
                      <a:endParaRPr lang="zh-CN" alt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259260"/>
                  </a:ext>
                </a:extLst>
              </a:tr>
              <a:tr h="551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//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取整除，返回商的整数部分</a:t>
                      </a:r>
                      <a:endParaRPr lang="zh-CN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5//2</a:t>
                      </a:r>
                      <a:r>
                        <a:rPr lang="zh-CN" altLang="zh-CN" sz="160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输出结果为</a:t>
                      </a:r>
                      <a:r>
                        <a:rPr lang="en-US" altLang="zh-CN" sz="160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763117"/>
                  </a:ext>
                </a:extLst>
              </a:tr>
            </a:tbl>
          </a:graphicData>
        </a:graphic>
      </p:graphicFrame>
      <p:grpSp>
        <p:nvGrpSpPr>
          <p:cNvPr id="24" name="组合 23">
            <a:extLst>
              <a:ext uri="{FF2B5EF4-FFF2-40B4-BE49-F238E27FC236}">
                <a16:creationId xmlns:a16="http://schemas.microsoft.com/office/drawing/2014/main" id="{DDE545C8-E351-4E22-896B-7BDCD0EAB472}"/>
              </a:ext>
            </a:extLst>
          </p:cNvPr>
          <p:cNvGrpSpPr/>
          <p:nvPr/>
        </p:nvGrpSpPr>
        <p:grpSpPr>
          <a:xfrm>
            <a:off x="929898" y="1365632"/>
            <a:ext cx="5686413" cy="307777"/>
            <a:chOff x="999449" y="2152643"/>
            <a:chExt cx="5686413" cy="307777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5A182C2-2437-4E4F-A2D3-39D0E9EA9562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文本框 6">
              <a:extLst>
                <a:ext uri="{FF2B5EF4-FFF2-40B4-BE49-F238E27FC236}">
                  <a16:creationId xmlns:a16="http://schemas.microsoft.com/office/drawing/2014/main" id="{2EA0F994-59D0-40FD-8F84-1A168A89775E}"/>
                </a:ext>
              </a:extLst>
            </p:cNvPr>
            <p:cNvSpPr txBox="1"/>
            <p:nvPr/>
          </p:nvSpPr>
          <p:spPr>
            <a:xfrm flipH="1">
              <a:off x="1303095" y="2152643"/>
              <a:ext cx="5382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以下假设变量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a=10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，变量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b=20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61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赋值运算符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395762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53CAFBF8-90D3-4771-9582-DB983C191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9068"/>
              </p:ext>
            </p:extLst>
          </p:nvPr>
        </p:nvGraphicFramePr>
        <p:xfrm>
          <a:off x="920334" y="1577795"/>
          <a:ext cx="8617561" cy="496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863">
                  <a:extLst>
                    <a:ext uri="{9D8B030D-6E8A-4147-A177-3AD203B41FA5}">
                      <a16:colId xmlns:a16="http://schemas.microsoft.com/office/drawing/2014/main" val="2521305780"/>
                    </a:ext>
                  </a:extLst>
                </a:gridCol>
                <a:gridCol w="4361994">
                  <a:extLst>
                    <a:ext uri="{9D8B030D-6E8A-4147-A177-3AD203B41FA5}">
                      <a16:colId xmlns:a16="http://schemas.microsoft.com/office/drawing/2014/main" val="410419421"/>
                    </a:ext>
                  </a:extLst>
                </a:gridCol>
                <a:gridCol w="3263704">
                  <a:extLst>
                    <a:ext uri="{9D8B030D-6E8A-4147-A177-3AD203B41FA5}">
                      <a16:colId xmlns:a16="http://schemas.microsoft.com/office/drawing/2014/main" val="399671523"/>
                    </a:ext>
                  </a:extLst>
                </a:gridCol>
              </a:tblGrid>
              <a:tr h="551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58061"/>
                  </a:ext>
                </a:extLst>
              </a:tr>
              <a:tr h="551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=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赋值运算符，把等号右边的结果给左边的变量</a:t>
                      </a:r>
                      <a:endParaRPr lang="zh-CN" altLang="en-US" sz="16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=1+2*3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结果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的值为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216481"/>
                  </a:ext>
                </a:extLst>
              </a:tr>
              <a:tr h="551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chemeClr val="accent3"/>
                          </a:solidFill>
                        </a:rPr>
                        <a:t>+=</a:t>
                      </a:r>
                      <a:endParaRPr lang="zh-CN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加法赋值运算符</a:t>
                      </a:r>
                      <a:endParaRPr lang="zh-CN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+= b </a:t>
                      </a:r>
                      <a:r>
                        <a:rPr lang="zh-CN" altLang="en-US" sz="160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等效于</a:t>
                      </a:r>
                      <a:r>
                        <a:rPr lang="en-US" altLang="zh-CN" sz="160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a=</a:t>
                      </a:r>
                      <a:r>
                        <a:rPr lang="en-US" altLang="zh-CN" sz="1600" kern="1200" dirty="0" err="1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endParaRPr lang="zh-CN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99652"/>
                  </a:ext>
                </a:extLst>
              </a:tr>
              <a:tr h="551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chemeClr val="accent4"/>
                          </a:solidFill>
                        </a:rPr>
                        <a:t>-=</a:t>
                      </a:r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减法赋值运算符</a:t>
                      </a:r>
                      <a:endParaRPr lang="zh-CN" altLang="en-US" sz="16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 -= b</a:t>
                      </a:r>
                      <a:r>
                        <a:rPr lang="zh-CN" altLang="en-US" sz="160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等效于</a:t>
                      </a:r>
                      <a:r>
                        <a:rPr lang="en-US" altLang="zh-CN" sz="160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a-b</a:t>
                      </a:r>
                      <a:endParaRPr lang="zh-CN" altLang="en-US" sz="16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85427"/>
                  </a:ext>
                </a:extLst>
              </a:tr>
              <a:tr h="551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chemeClr val="accent5"/>
                          </a:solidFill>
                        </a:rPr>
                        <a:t>*=</a:t>
                      </a:r>
                      <a:endParaRPr lang="zh-CN" alt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乘法赋值运算符</a:t>
                      </a:r>
                      <a:endParaRPr lang="zh-CN" altLang="en-US" sz="160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*= b</a:t>
                      </a:r>
                      <a:r>
                        <a:rPr lang="zh-CN" altLang="en-US" sz="16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等效于</a:t>
                      </a:r>
                      <a:r>
                        <a:rPr lang="en-US" altLang="zh-CN" sz="16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a*b</a:t>
                      </a:r>
                      <a:endParaRPr lang="zh-CN" altLang="en-US" sz="160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580"/>
                  </a:ext>
                </a:extLst>
              </a:tr>
              <a:tr h="551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/=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除法赋值运算符</a:t>
                      </a:r>
                      <a:endParaRPr lang="zh-CN" alt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/= b</a:t>
                      </a:r>
                      <a:r>
                        <a:rPr lang="zh-CN" altLang="en-US" sz="160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等效于</a:t>
                      </a:r>
                      <a:r>
                        <a:rPr lang="en-US" altLang="zh-CN" sz="160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a/b</a:t>
                      </a:r>
                      <a:endParaRPr lang="zh-CN" alt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089069"/>
                  </a:ext>
                </a:extLst>
              </a:tr>
              <a:tr h="551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%=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取余赋值</a:t>
                      </a:r>
                      <a:r>
                        <a:rPr lang="zh-CN" altLang="en-US" sz="160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运算符</a:t>
                      </a:r>
                      <a:endParaRPr lang="zh-CN" alt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%= b</a:t>
                      </a:r>
                      <a:r>
                        <a:rPr lang="zh-CN" altLang="en-US" sz="160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等效于</a:t>
                      </a:r>
                      <a:r>
                        <a:rPr lang="en-US" altLang="zh-CN" sz="160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a=</a:t>
                      </a:r>
                      <a:r>
                        <a:rPr lang="en-US" altLang="zh-CN" sz="1600" kern="1200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a%b</a:t>
                      </a:r>
                      <a:endParaRPr lang="zh-CN" alt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259260"/>
                  </a:ext>
                </a:extLst>
              </a:tr>
              <a:tr h="551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chemeClr val="accent3"/>
                          </a:solidFill>
                        </a:rPr>
                        <a:t>**=</a:t>
                      </a:r>
                      <a:endParaRPr lang="zh-CN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幂赋值运算符</a:t>
                      </a:r>
                      <a:endParaRPr lang="zh-CN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** = b</a:t>
                      </a:r>
                      <a:r>
                        <a:rPr lang="zh-CN" altLang="en-US" sz="160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等效于</a:t>
                      </a:r>
                      <a:r>
                        <a:rPr lang="en-US" altLang="zh-CN" sz="160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a=a**b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763117"/>
                  </a:ext>
                </a:extLst>
              </a:tr>
              <a:tr h="551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//=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accent1"/>
                          </a:solidFill>
                        </a:rPr>
                        <a:t>取整除赋值运算符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solidFill>
                            <a:schemeClr val="accent1"/>
                          </a:solidFill>
                        </a:rPr>
                        <a:t>a//=</a:t>
                      </a:r>
                      <a:r>
                        <a:rPr lang="zh-CN" altLang="en-US" sz="1600" dirty="0">
                          <a:solidFill>
                            <a:schemeClr val="accent1"/>
                          </a:solidFill>
                        </a:rPr>
                        <a:t>等效于</a:t>
                      </a:r>
                      <a:r>
                        <a:rPr lang="en-US" altLang="zh-CN" sz="1600" dirty="0">
                          <a:solidFill>
                            <a:schemeClr val="accent1"/>
                          </a:solidFill>
                        </a:rPr>
                        <a:t>a=a//b</a:t>
                      </a:r>
                      <a:endParaRPr lang="zh-CN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433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41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比较运算符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FF7BA6F4-6F62-4D73-9F09-65BF05E92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958495"/>
              </p:ext>
            </p:extLst>
          </p:nvPr>
        </p:nvGraphicFramePr>
        <p:xfrm>
          <a:off x="920334" y="1863583"/>
          <a:ext cx="8490952" cy="519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290">
                  <a:extLst>
                    <a:ext uri="{9D8B030D-6E8A-4147-A177-3AD203B41FA5}">
                      <a16:colId xmlns:a16="http://schemas.microsoft.com/office/drawing/2014/main" val="2521305780"/>
                    </a:ext>
                  </a:extLst>
                </a:gridCol>
                <a:gridCol w="4297908">
                  <a:extLst>
                    <a:ext uri="{9D8B030D-6E8A-4147-A177-3AD203B41FA5}">
                      <a16:colId xmlns:a16="http://schemas.microsoft.com/office/drawing/2014/main" val="410419421"/>
                    </a:ext>
                  </a:extLst>
                </a:gridCol>
                <a:gridCol w="3215754">
                  <a:extLst>
                    <a:ext uri="{9D8B030D-6E8A-4147-A177-3AD203B41FA5}">
                      <a16:colId xmlns:a16="http://schemas.microsoft.com/office/drawing/2014/main" val="399671523"/>
                    </a:ext>
                  </a:extLst>
                </a:gridCol>
              </a:tblGrid>
              <a:tr h="5644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58061"/>
                  </a:ext>
                </a:extLst>
              </a:tr>
              <a:tr h="5644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==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等于，比较对象是否相等</a:t>
                      </a:r>
                      <a:endParaRPr lang="zh-CN" altLang="en-US" sz="16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== b) </a:t>
                      </a:r>
                      <a:r>
                        <a:rPr lang="zh-CN" altLang="zh-CN" sz="16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false</a:t>
                      </a:r>
                      <a:r>
                        <a:rPr lang="zh-CN" altLang="zh-CN" sz="16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216481"/>
                  </a:ext>
                </a:extLst>
              </a:tr>
              <a:tr h="5644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chemeClr val="accent3"/>
                          </a:solidFill>
                        </a:rPr>
                        <a:t>!=</a:t>
                      </a:r>
                      <a:endParaRPr lang="zh-CN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不等于，比较两个对象是否不相等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!= b) </a:t>
                      </a:r>
                      <a:r>
                        <a:rPr lang="zh-CN" altLang="zh-CN" sz="160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altLang="zh-CN" sz="160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true</a:t>
                      </a:r>
                      <a:r>
                        <a:rPr lang="zh-CN" altLang="en-US" sz="160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99652"/>
                  </a:ext>
                </a:extLst>
              </a:tr>
              <a:tr h="10563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chemeClr val="accent4"/>
                          </a:solidFill>
                        </a:rPr>
                        <a:t>&gt;</a:t>
                      </a:r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 smtClean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</a:t>
                      </a:r>
                      <a:r>
                        <a:rPr lang="zh-CN" altLang="zh-CN" sz="1600" kern="1200" dirty="0" smtClean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于</a:t>
                      </a:r>
                      <a:r>
                        <a:rPr lang="zh-CN" altLang="zh-CN" sz="160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，返回</a:t>
                      </a:r>
                      <a:r>
                        <a:rPr lang="en-US" altLang="zh-CN" sz="160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60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是否小于</a:t>
                      </a:r>
                      <a:r>
                        <a:rPr lang="en-US" altLang="zh-CN" sz="160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zh-CN" sz="160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。所有比较运算符返回</a:t>
                      </a:r>
                      <a:r>
                        <a:rPr lang="en-US" altLang="zh-CN" sz="160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zh-CN" sz="160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表示真，返回</a:t>
                      </a:r>
                      <a:r>
                        <a:rPr lang="en-US" altLang="zh-CN" sz="160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zh-CN" sz="160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表示假。这分别与特殊的变量</a:t>
                      </a:r>
                      <a:r>
                        <a:rPr lang="en-US" altLang="zh-CN" sz="160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altLang="zh-CN" sz="160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60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zh-CN" altLang="zh-CN" sz="160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等价。注意，这些变量名的大写。</a:t>
                      </a:r>
                      <a:endParaRPr lang="zh-CN" altLang="en-US" sz="1600" kern="1200" dirty="0">
                        <a:solidFill>
                          <a:schemeClr val="accent4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60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a&gt;b</a:t>
                      </a:r>
                      <a:r>
                        <a:rPr lang="zh-CN" altLang="en-US" sz="160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）返回</a:t>
                      </a:r>
                      <a:r>
                        <a:rPr lang="en-US" altLang="zh-CN" sz="160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zh-CN" altLang="en-US" sz="160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sz="16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85427"/>
                  </a:ext>
                </a:extLst>
              </a:tr>
              <a:tr h="5644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chemeClr val="accent5"/>
                          </a:solidFill>
                        </a:rPr>
                        <a:t>&lt;</a:t>
                      </a:r>
                      <a:endParaRPr lang="zh-CN" alt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 smtClean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</a:t>
                      </a:r>
                      <a:r>
                        <a:rPr lang="zh-CN" altLang="zh-CN" sz="1600" kern="1200" dirty="0" smtClean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于，返回</a:t>
                      </a:r>
                      <a:r>
                        <a:rPr lang="en-US" altLang="zh-CN" sz="1600" kern="1200" dirty="0" smtClean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600" kern="1200" dirty="0" smtClean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是否小于</a:t>
                      </a:r>
                      <a:r>
                        <a:rPr lang="en-US" altLang="zh-CN" sz="1600" kern="1200" dirty="0" smtClean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zh-CN" sz="1600" kern="1200" dirty="0" smtClean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。所有比较运算符返回</a:t>
                      </a:r>
                      <a:r>
                        <a:rPr lang="en-US" altLang="zh-CN" sz="1600" kern="1200" dirty="0" smtClean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zh-CN" sz="1600" kern="1200" dirty="0" smtClean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表示真，返回</a:t>
                      </a:r>
                      <a:r>
                        <a:rPr lang="en-US" altLang="zh-CN" sz="1600" kern="1200" dirty="0" smtClean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zh-CN" sz="1600" kern="1200" dirty="0" smtClean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表示假。这分别与特殊的变量</a:t>
                      </a:r>
                      <a:r>
                        <a:rPr lang="en-US" altLang="zh-CN" sz="1600" kern="1200" dirty="0" smtClean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altLang="zh-CN" sz="1600" kern="1200" dirty="0" smtClean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600" kern="1200" dirty="0" smtClean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zh-CN" altLang="zh-CN" sz="1600" kern="1200" dirty="0" smtClean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等价。注意，这些变量名的大写。</a:t>
                      </a:r>
                      <a:endParaRPr lang="zh-CN" altLang="en-US" sz="1600" kern="1200" dirty="0">
                        <a:solidFill>
                          <a:schemeClr val="accent4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accent5"/>
                          </a:solidFill>
                        </a:rPr>
                        <a:t>（</a:t>
                      </a:r>
                      <a:r>
                        <a:rPr lang="en-US" altLang="zh-CN" sz="1600" dirty="0">
                          <a:solidFill>
                            <a:schemeClr val="accent5"/>
                          </a:solidFill>
                        </a:rPr>
                        <a:t>a&lt;b</a:t>
                      </a:r>
                      <a:r>
                        <a:rPr lang="zh-CN" altLang="en-US" sz="1600" dirty="0">
                          <a:solidFill>
                            <a:schemeClr val="accent5"/>
                          </a:solidFill>
                        </a:rPr>
                        <a:t>）返回</a:t>
                      </a:r>
                      <a:r>
                        <a:rPr lang="en-US" altLang="zh-CN" sz="1600" dirty="0">
                          <a:solidFill>
                            <a:schemeClr val="accent5"/>
                          </a:solidFill>
                        </a:rPr>
                        <a:t>true</a:t>
                      </a:r>
                      <a:endParaRPr lang="zh-CN" altLang="en-US" sz="160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580"/>
                  </a:ext>
                </a:extLst>
              </a:tr>
              <a:tr h="5644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&gt;=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大于等于，返回</a:t>
                      </a:r>
                      <a:r>
                        <a:rPr lang="en-US" altLang="zh-CN" sz="160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60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是否大于等于</a:t>
                      </a:r>
                      <a:r>
                        <a:rPr lang="en-US" altLang="zh-CN" sz="160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zh-CN" sz="160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accent6"/>
                          </a:solidFill>
                        </a:rPr>
                        <a:t>（</a:t>
                      </a:r>
                      <a:r>
                        <a:rPr lang="en-US" altLang="zh-CN" sz="1600" dirty="0">
                          <a:solidFill>
                            <a:schemeClr val="accent6"/>
                          </a:solidFill>
                        </a:rPr>
                        <a:t>a&gt;=b</a:t>
                      </a:r>
                      <a:r>
                        <a:rPr lang="zh-CN" altLang="en-US" sz="1600" dirty="0">
                          <a:solidFill>
                            <a:schemeClr val="accent6"/>
                          </a:solidFill>
                        </a:rPr>
                        <a:t>）返回</a:t>
                      </a:r>
                      <a:r>
                        <a:rPr lang="en-US" altLang="zh-CN" sz="1600" dirty="0">
                          <a:solidFill>
                            <a:schemeClr val="accent6"/>
                          </a:solidFill>
                        </a:rPr>
                        <a:t>false</a:t>
                      </a:r>
                      <a:endParaRPr lang="zh-CN" alt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089069"/>
                  </a:ext>
                </a:extLst>
              </a:tr>
              <a:tr h="5644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&lt;=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小于等于，返回</a:t>
                      </a:r>
                      <a:r>
                        <a:rPr lang="en-US" altLang="zh-CN" sz="160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60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是否小于等于</a:t>
                      </a:r>
                      <a:r>
                        <a:rPr lang="en-US" altLang="zh-CN" sz="160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60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（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a&lt;=b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）返回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true</a:t>
                      </a:r>
                      <a:endParaRPr lang="zh-CN" alt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259260"/>
                  </a:ext>
                </a:extLst>
              </a:tr>
            </a:tbl>
          </a:graphicData>
        </a:graphic>
      </p:graphicFrame>
      <p:grpSp>
        <p:nvGrpSpPr>
          <p:cNvPr id="25" name="组合 24">
            <a:extLst>
              <a:ext uri="{FF2B5EF4-FFF2-40B4-BE49-F238E27FC236}">
                <a16:creationId xmlns:a16="http://schemas.microsoft.com/office/drawing/2014/main" id="{FCF8A128-6EE1-4F8D-8E8B-DB9FFD60C15F}"/>
              </a:ext>
            </a:extLst>
          </p:cNvPr>
          <p:cNvGrpSpPr/>
          <p:nvPr/>
        </p:nvGrpSpPr>
        <p:grpSpPr>
          <a:xfrm>
            <a:off x="929898" y="1365632"/>
            <a:ext cx="5686413" cy="307777"/>
            <a:chOff x="999449" y="2152643"/>
            <a:chExt cx="5686413" cy="307777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319B9591-9C4D-489D-B245-21360B4D4753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文本框 6">
              <a:extLst>
                <a:ext uri="{FF2B5EF4-FFF2-40B4-BE49-F238E27FC236}">
                  <a16:creationId xmlns:a16="http://schemas.microsoft.com/office/drawing/2014/main" id="{F7DEE5CC-D36C-4500-92F8-DEE2C7C26B7C}"/>
                </a:ext>
              </a:extLst>
            </p:cNvPr>
            <p:cNvSpPr txBox="1"/>
            <p:nvPr/>
          </p:nvSpPr>
          <p:spPr>
            <a:xfrm flipH="1">
              <a:off x="1303095" y="2152643"/>
              <a:ext cx="5382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以下假设变量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a=10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，变量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b=20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95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77186" y="1283715"/>
            <a:ext cx="5224189" cy="707886"/>
            <a:chOff x="4849178" y="1625999"/>
            <a:chExt cx="5224189" cy="707886"/>
          </a:xfrm>
        </p:grpSpPr>
        <p:sp>
          <p:nvSpPr>
            <p:cNvPr id="3" name="等腰三角形 2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文本框 54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01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" name="文本框 55"/>
            <p:cNvSpPr txBox="1"/>
            <p:nvPr/>
          </p:nvSpPr>
          <p:spPr>
            <a:xfrm flipH="1">
              <a:off x="5947344" y="1702943"/>
              <a:ext cx="4126023" cy="46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注释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277186" y="2512713"/>
            <a:ext cx="5224189" cy="707886"/>
            <a:chOff x="4849178" y="1625999"/>
            <a:chExt cx="5224189" cy="707886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" name="文本框 83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02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文本框 84"/>
            <p:cNvSpPr txBox="1"/>
            <p:nvPr/>
          </p:nvSpPr>
          <p:spPr>
            <a:xfrm flipH="1">
              <a:off x="5947344" y="1702943"/>
              <a:ext cx="4126023" cy="46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变量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277186" y="3741711"/>
            <a:ext cx="5224189" cy="707886"/>
            <a:chOff x="4849178" y="1625999"/>
            <a:chExt cx="5224189" cy="707886"/>
          </a:xfrm>
        </p:grpSpPr>
        <p:sp>
          <p:nvSpPr>
            <p:cNvPr id="13" name="等腰三角形 12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文本框 87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03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" name="文本框 88"/>
            <p:cNvSpPr txBox="1"/>
            <p:nvPr/>
          </p:nvSpPr>
          <p:spPr>
            <a:xfrm flipH="1">
              <a:off x="5947344" y="1702943"/>
              <a:ext cx="4126023" cy="46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数据类型</a:t>
              </a:r>
            </a:p>
          </p:txBody>
        </p:sp>
      </p:grpSp>
      <p:sp>
        <p:nvSpPr>
          <p:cNvPr id="25" name="文本框 33"/>
          <p:cNvSpPr txBox="1"/>
          <p:nvPr/>
        </p:nvSpPr>
        <p:spPr>
          <a:xfrm flipH="1">
            <a:off x="920336" y="467572"/>
            <a:ext cx="297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本章目录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6CFB8E5-BBB1-4AF5-A225-4A645A3247EA}"/>
              </a:ext>
            </a:extLst>
          </p:cNvPr>
          <p:cNvGrpSpPr>
            <a:grpSpLocks/>
          </p:cNvGrpSpPr>
          <p:nvPr/>
        </p:nvGrpSpPr>
        <p:grpSpPr bwMode="auto">
          <a:xfrm>
            <a:off x="1596442" y="2462278"/>
            <a:ext cx="705682" cy="705682"/>
            <a:chOff x="1695226" y="3321784"/>
            <a:chExt cx="1250759" cy="1250759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4EFCF5C-C7A5-425A-A307-CE51254B2294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116EB6E-1C7D-4110-B34B-7B3676B944C3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C4BF7FF-3BFA-4ADC-926B-889ED1E1F188}"/>
              </a:ext>
            </a:extLst>
          </p:cNvPr>
          <p:cNvGrpSpPr>
            <a:grpSpLocks/>
          </p:cNvGrpSpPr>
          <p:nvPr/>
        </p:nvGrpSpPr>
        <p:grpSpPr bwMode="auto">
          <a:xfrm>
            <a:off x="1119371" y="3802128"/>
            <a:ext cx="478074" cy="479115"/>
            <a:chOff x="1695226" y="3321784"/>
            <a:chExt cx="1250759" cy="1250759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DB216E0-1AC8-4BAB-BFC4-849982ECBC53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19CE7E4C-C9DE-46F7-9BA0-E440A163F8C9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E2EB95A-FDA0-482B-B7D3-6AFF49E05297}"/>
              </a:ext>
            </a:extLst>
          </p:cNvPr>
          <p:cNvGrpSpPr>
            <a:grpSpLocks/>
          </p:cNvGrpSpPr>
          <p:nvPr/>
        </p:nvGrpSpPr>
        <p:grpSpPr bwMode="auto">
          <a:xfrm>
            <a:off x="1974583" y="3819600"/>
            <a:ext cx="479115" cy="479115"/>
            <a:chOff x="1695226" y="3321784"/>
            <a:chExt cx="1250759" cy="1250759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29FF8AF3-ACC2-467A-9ECF-82F02A982B31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6EB812A-01CE-4357-A32F-A2B246B03909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DC8F183-6301-4E0F-8717-F2424D84B708}"/>
              </a:ext>
            </a:extLst>
          </p:cNvPr>
          <p:cNvGrpSpPr>
            <a:grpSpLocks/>
          </p:cNvGrpSpPr>
          <p:nvPr/>
        </p:nvGrpSpPr>
        <p:grpSpPr bwMode="auto">
          <a:xfrm>
            <a:off x="2953764" y="2816291"/>
            <a:ext cx="391813" cy="391813"/>
            <a:chOff x="1695226" y="3321784"/>
            <a:chExt cx="1250759" cy="1250759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B35CBA88-148F-4696-A06A-1A0C5BFF561A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8B805144-7DBD-40CC-A6F2-250F2BB44780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8" name="椭圆 57">
            <a:extLst>
              <a:ext uri="{FF2B5EF4-FFF2-40B4-BE49-F238E27FC236}">
                <a16:creationId xmlns:a16="http://schemas.microsoft.com/office/drawing/2014/main" id="{EAF34623-ED39-425A-8E24-EABF013048A2}"/>
              </a:ext>
            </a:extLst>
          </p:cNvPr>
          <p:cNvSpPr/>
          <p:nvPr/>
        </p:nvSpPr>
        <p:spPr>
          <a:xfrm>
            <a:off x="2596574" y="3319534"/>
            <a:ext cx="179798" cy="17979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1DB98F89-F4CE-496E-BBD7-C083F5811EE9}"/>
              </a:ext>
            </a:extLst>
          </p:cNvPr>
          <p:cNvGrpSpPr/>
          <p:nvPr/>
        </p:nvGrpSpPr>
        <p:grpSpPr>
          <a:xfrm>
            <a:off x="1242826" y="4633272"/>
            <a:ext cx="143882" cy="14388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0" name="同心圆 169">
              <a:extLst>
                <a:ext uri="{FF2B5EF4-FFF2-40B4-BE49-F238E27FC236}">
                  <a16:creationId xmlns:a16="http://schemas.microsoft.com/office/drawing/2014/main" id="{064D95BB-9510-4CB1-AF98-D9A26A3FE120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BB6B5113-1D64-409B-8EAF-115513890605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0748E50C-2958-4BA3-8FB5-5870CC57B08F}"/>
              </a:ext>
            </a:extLst>
          </p:cNvPr>
          <p:cNvGrpSpPr/>
          <p:nvPr/>
        </p:nvGrpSpPr>
        <p:grpSpPr>
          <a:xfrm>
            <a:off x="1012121" y="3056915"/>
            <a:ext cx="188494" cy="188494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3" name="同心圆 172">
              <a:extLst>
                <a:ext uri="{FF2B5EF4-FFF2-40B4-BE49-F238E27FC236}">
                  <a16:creationId xmlns:a16="http://schemas.microsoft.com/office/drawing/2014/main" id="{5E8D2C3D-4FB4-44E8-9AA1-2373AA047EBB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00AEEB15-C255-40B8-A2B6-1FE74434ADDA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5" name="椭圆 64">
            <a:extLst>
              <a:ext uri="{FF2B5EF4-FFF2-40B4-BE49-F238E27FC236}">
                <a16:creationId xmlns:a16="http://schemas.microsoft.com/office/drawing/2014/main" id="{F9AECAA2-629F-4C0F-A711-C1BCDB1D2A79}"/>
              </a:ext>
            </a:extLst>
          </p:cNvPr>
          <p:cNvSpPr/>
          <p:nvPr/>
        </p:nvSpPr>
        <p:spPr>
          <a:xfrm>
            <a:off x="2525136" y="2068166"/>
            <a:ext cx="179798" cy="17979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D97838A9-3CCF-4D5D-B890-C3973BF59D8A}"/>
              </a:ext>
            </a:extLst>
          </p:cNvPr>
          <p:cNvSpPr/>
          <p:nvPr/>
        </p:nvSpPr>
        <p:spPr>
          <a:xfrm>
            <a:off x="2882326" y="4462542"/>
            <a:ext cx="90418" cy="9041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EF8626CE-B913-41B0-9A75-30FC8C2E23C8}"/>
              </a:ext>
            </a:extLst>
          </p:cNvPr>
          <p:cNvSpPr/>
          <p:nvPr/>
        </p:nvSpPr>
        <p:spPr>
          <a:xfrm>
            <a:off x="1767875" y="1824094"/>
            <a:ext cx="179798" cy="17979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69C1623-2C0B-42FA-802E-23EAA52E8CEC}"/>
              </a:ext>
            </a:extLst>
          </p:cNvPr>
          <p:cNvSpPr/>
          <p:nvPr/>
        </p:nvSpPr>
        <p:spPr>
          <a:xfrm>
            <a:off x="2276210" y="3643378"/>
            <a:ext cx="90418" cy="9041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663A9D0-5C5A-4197-8EDD-FF02F0F82E98}"/>
              </a:ext>
            </a:extLst>
          </p:cNvPr>
          <p:cNvCxnSpPr>
            <a:cxnSpLocks/>
          </p:cNvCxnSpPr>
          <p:nvPr/>
        </p:nvCxnSpPr>
        <p:spPr>
          <a:xfrm>
            <a:off x="3992099" y="1536937"/>
            <a:ext cx="0" cy="39828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EFAC5E1-EA0D-4C8B-BDFB-7ECE1F48E7A3}"/>
              </a:ext>
            </a:extLst>
          </p:cNvPr>
          <p:cNvGrpSpPr/>
          <p:nvPr/>
        </p:nvGrpSpPr>
        <p:grpSpPr>
          <a:xfrm>
            <a:off x="4277186" y="4970710"/>
            <a:ext cx="5224189" cy="707886"/>
            <a:chOff x="4849178" y="1625999"/>
            <a:chExt cx="5224189" cy="707886"/>
          </a:xfrm>
        </p:grpSpPr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9F586D7F-C1CA-4A2E-8DE9-7D2BC28C0C48}"/>
                </a:ext>
              </a:extLst>
            </p:cNvPr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2" name="文本框 87">
              <a:extLst>
                <a:ext uri="{FF2B5EF4-FFF2-40B4-BE49-F238E27FC236}">
                  <a16:creationId xmlns:a16="http://schemas.microsoft.com/office/drawing/2014/main" id="{A28AA8BC-928C-4C20-8F8D-7A9E59CBB5C9}"/>
                </a:ext>
              </a:extLst>
            </p:cNvPr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04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" name="文本框 88">
              <a:extLst>
                <a:ext uri="{FF2B5EF4-FFF2-40B4-BE49-F238E27FC236}">
                  <a16:creationId xmlns:a16="http://schemas.microsoft.com/office/drawing/2014/main" id="{7F4DBA69-3733-4C1E-9C82-DCA2F7E73999}"/>
                </a:ext>
              </a:extLst>
            </p:cNvPr>
            <p:cNvSpPr txBox="1"/>
            <p:nvPr/>
          </p:nvSpPr>
          <p:spPr>
            <a:xfrm flipH="1">
              <a:off x="5947344" y="1702943"/>
              <a:ext cx="4126023" cy="46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运算符</a:t>
              </a:r>
            </a:p>
          </p:txBody>
        </p:sp>
      </p:grpSp>
      <p:pic>
        <p:nvPicPr>
          <p:cNvPr id="44" name="图片 43">
            <a:extLst>
              <a:ext uri="{FF2B5EF4-FFF2-40B4-BE49-F238E27FC236}">
                <a16:creationId xmlns:a16="http://schemas.microsoft.com/office/drawing/2014/main" id="{1592FBAC-7634-4DF3-BD6C-671BE8723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逻辑运算符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395762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F7183F09-0E4E-4CEE-B299-10CB70E3B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176490"/>
              </p:ext>
            </p:extLst>
          </p:nvPr>
        </p:nvGraphicFramePr>
        <p:xfrm>
          <a:off x="920334" y="1863583"/>
          <a:ext cx="7393672" cy="2131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761">
                  <a:extLst>
                    <a:ext uri="{9D8B030D-6E8A-4147-A177-3AD203B41FA5}">
                      <a16:colId xmlns:a16="http://schemas.microsoft.com/office/drawing/2014/main" val="2521305780"/>
                    </a:ext>
                  </a:extLst>
                </a:gridCol>
                <a:gridCol w="6023911">
                  <a:extLst>
                    <a:ext uri="{9D8B030D-6E8A-4147-A177-3AD203B41FA5}">
                      <a16:colId xmlns:a16="http://schemas.microsoft.com/office/drawing/2014/main" val="410419421"/>
                    </a:ext>
                  </a:extLst>
                </a:gridCol>
              </a:tblGrid>
              <a:tr h="5328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58061"/>
                  </a:ext>
                </a:extLst>
              </a:tr>
              <a:tr h="5328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and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布尔“与”</a:t>
                      </a:r>
                      <a:endParaRPr lang="zh-CN" altLang="en-US" sz="16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216481"/>
                  </a:ext>
                </a:extLst>
              </a:tr>
              <a:tr h="5328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chemeClr val="accent3"/>
                          </a:solidFill>
                        </a:rPr>
                        <a:t>or</a:t>
                      </a:r>
                      <a:endParaRPr lang="zh-CN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 smtClean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布尔“或”</a:t>
                      </a:r>
                      <a:endParaRPr lang="zh-CN" altLang="en-US" sz="1600" kern="1200" dirty="0">
                        <a:solidFill>
                          <a:schemeClr val="accent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99652"/>
                  </a:ext>
                </a:extLst>
              </a:tr>
              <a:tr h="5328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chemeClr val="accent3"/>
                          </a:solidFill>
                        </a:rPr>
                        <a:t>not</a:t>
                      </a:r>
                      <a:endParaRPr lang="zh-CN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 smtClean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布尔“非”</a:t>
                      </a:r>
                      <a:endParaRPr lang="zh-CN" altLang="en-US" sz="1600" kern="1200" dirty="0">
                        <a:solidFill>
                          <a:schemeClr val="accent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53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18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思考题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395762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73447"/>
              </p:ext>
            </p:extLst>
          </p:nvPr>
        </p:nvGraphicFramePr>
        <p:xfrm>
          <a:off x="1508844" y="1941798"/>
          <a:ext cx="6952576" cy="2127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642">
                  <a:extLst>
                    <a:ext uri="{9D8B030D-6E8A-4147-A177-3AD203B41FA5}">
                      <a16:colId xmlns:a16="http://schemas.microsoft.com/office/drawing/2014/main" val="842023033"/>
                    </a:ext>
                  </a:extLst>
                </a:gridCol>
                <a:gridCol w="6461934">
                  <a:extLst>
                    <a:ext uri="{9D8B030D-6E8A-4147-A177-3AD203B41FA5}">
                      <a16:colId xmlns:a16="http://schemas.microsoft.com/office/drawing/2014/main" val="1808949383"/>
                    </a:ext>
                  </a:extLst>
                </a:gridCol>
              </a:tblGrid>
              <a:tr h="425585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j-ea"/>
                          <a:ea typeface="+mj-ea"/>
                        </a:rPr>
                        <a:t>下列哪种说法是错误的（）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082167"/>
                  </a:ext>
                </a:extLst>
              </a:tr>
              <a:tr h="4255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j-ea"/>
                          <a:ea typeface="+mj-ea"/>
                        </a:rPr>
                        <a:t>a)</a:t>
                      </a:r>
                      <a:endParaRPr lang="zh-CN" sz="1600" kern="1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j-ea"/>
                          <a:ea typeface="+mj-ea"/>
                        </a:rPr>
                        <a:t>空字符串的布尔值是</a:t>
                      </a:r>
                      <a:r>
                        <a:rPr lang="en-US" sz="1600" kern="100">
                          <a:effectLst/>
                          <a:latin typeface="+mj-ea"/>
                          <a:ea typeface="+mj-ea"/>
                        </a:rPr>
                        <a:t>False</a:t>
                      </a:r>
                      <a:endParaRPr lang="zh-CN" sz="1600" kern="1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2212332"/>
                  </a:ext>
                </a:extLst>
              </a:tr>
              <a:tr h="4255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j-ea"/>
                          <a:ea typeface="+mj-ea"/>
                        </a:rPr>
                        <a:t>b)</a:t>
                      </a:r>
                      <a:endParaRPr lang="zh-CN" sz="1600" kern="1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j-ea"/>
                          <a:ea typeface="+mj-ea"/>
                        </a:rPr>
                        <a:t>值为</a:t>
                      </a:r>
                      <a:r>
                        <a:rPr lang="en-US" sz="1600" kern="100">
                          <a:effectLst/>
                          <a:latin typeface="+mj-ea"/>
                          <a:ea typeface="+mj-ea"/>
                        </a:rPr>
                        <a:t>0</a:t>
                      </a:r>
                      <a:r>
                        <a:rPr lang="zh-CN" sz="1600" kern="100">
                          <a:effectLst/>
                          <a:latin typeface="+mj-ea"/>
                          <a:ea typeface="+mj-ea"/>
                        </a:rPr>
                        <a:t>的任何数字对象的布尔值是</a:t>
                      </a:r>
                      <a:r>
                        <a:rPr lang="en-US" sz="1600" kern="100">
                          <a:effectLst/>
                          <a:latin typeface="+mj-ea"/>
                          <a:ea typeface="+mj-ea"/>
                        </a:rPr>
                        <a:t>False</a:t>
                      </a:r>
                      <a:endParaRPr lang="zh-CN" sz="1600" kern="1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4083602"/>
                  </a:ext>
                </a:extLst>
              </a:tr>
              <a:tr h="4255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j-ea"/>
                          <a:ea typeface="+mj-ea"/>
                        </a:rPr>
                        <a:t>c)</a:t>
                      </a:r>
                      <a:endParaRPr lang="zh-CN" sz="1600" kern="1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j-ea"/>
                          <a:ea typeface="+mj-ea"/>
                        </a:rPr>
                        <a:t>空字典对象的布尔值是</a:t>
                      </a:r>
                      <a:r>
                        <a:rPr lang="en-US" sz="1600" kern="100">
                          <a:effectLst/>
                          <a:latin typeface="+mj-ea"/>
                          <a:ea typeface="+mj-ea"/>
                        </a:rPr>
                        <a:t>True</a:t>
                      </a:r>
                      <a:endParaRPr lang="zh-CN" sz="1600" kern="1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8186946"/>
                  </a:ext>
                </a:extLst>
              </a:tr>
              <a:tr h="4255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j-ea"/>
                          <a:ea typeface="+mj-ea"/>
                        </a:rPr>
                        <a:t>d)</a:t>
                      </a:r>
                      <a:endParaRPr lang="zh-CN" sz="1600" kern="1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j-ea"/>
                          <a:ea typeface="+mj-ea"/>
                        </a:rPr>
                        <a:t>除字典类型外，所有标准对象均可以用于布尔测试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4457814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644721" y="1765093"/>
            <a:ext cx="643944" cy="5144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lang="en-US" altLang="zh-CN" sz="2800" dirty="0" smtClean="0">
                <a:latin typeface="Gill Sans"/>
                <a:ea typeface="Gill Sans"/>
                <a:cs typeface="Gill Sans"/>
                <a:sym typeface="Gill Sans"/>
              </a:rPr>
              <a:t>cd</a:t>
            </a:r>
            <a:endParaRPr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389" y="3509493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3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位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运算符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395762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F7BA6F4-6F62-4D73-9F09-65BF05E92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011071"/>
              </p:ext>
            </p:extLst>
          </p:nvPr>
        </p:nvGraphicFramePr>
        <p:xfrm>
          <a:off x="1288869" y="1765093"/>
          <a:ext cx="9711645" cy="4283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789">
                  <a:extLst>
                    <a:ext uri="{9D8B030D-6E8A-4147-A177-3AD203B41FA5}">
                      <a16:colId xmlns:a16="http://schemas.microsoft.com/office/drawing/2014/main" val="2521305780"/>
                    </a:ext>
                  </a:extLst>
                </a:gridCol>
                <a:gridCol w="4915792">
                  <a:extLst>
                    <a:ext uri="{9D8B030D-6E8A-4147-A177-3AD203B41FA5}">
                      <a16:colId xmlns:a16="http://schemas.microsoft.com/office/drawing/2014/main" val="410419421"/>
                    </a:ext>
                  </a:extLst>
                </a:gridCol>
                <a:gridCol w="3678064">
                  <a:extLst>
                    <a:ext uri="{9D8B030D-6E8A-4147-A177-3AD203B41FA5}">
                      <a16:colId xmlns:a16="http://schemas.microsoft.com/office/drawing/2014/main" val="399671523"/>
                    </a:ext>
                  </a:extLst>
                </a:gridCol>
              </a:tblGrid>
              <a:tr h="5644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58061"/>
                  </a:ext>
                </a:extLst>
              </a:tr>
              <a:tr h="5644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按位与运算符：参与运算的两个值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如果两个相应位都为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则该位的结果为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否则为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&amp; b)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输出结果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，二进制解释：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0000 1100</a:t>
                      </a:r>
                      <a:endParaRPr lang="zh-CN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216481"/>
                  </a:ext>
                </a:extLst>
              </a:tr>
              <a:tr h="5644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smtClean="0">
                          <a:solidFill>
                            <a:schemeClr val="accent3"/>
                          </a:solidFill>
                        </a:rPr>
                        <a:t>|</a:t>
                      </a:r>
                      <a:endParaRPr lang="zh-CN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按位或运算符：只要对应的二个二进位有一个为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时，结果位就为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kern="1200" dirty="0">
                        <a:solidFill>
                          <a:schemeClr val="accent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| b)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输出结果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，二进制解释：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0011 1101</a:t>
                      </a:r>
                      <a:endParaRPr lang="zh-CN" altLang="en-US" sz="1200" kern="1200" dirty="0">
                        <a:solidFill>
                          <a:schemeClr val="accent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99652"/>
                  </a:ext>
                </a:extLst>
              </a:tr>
              <a:tr h="6818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zh-CN" alt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dirty="0">
                          <a:effectLst/>
                        </a:rPr>
                        <a:t/>
                      </a:r>
                      <a:br>
                        <a:rPr lang="zh-CN" altLang="en-US" sz="1200" dirty="0">
                          <a:effectLst/>
                        </a:rPr>
                      </a:br>
                      <a:r>
                        <a:rPr lang="zh-CN" altLang="en-US" sz="1200" dirty="0">
                          <a:effectLst/>
                        </a:rPr>
                        <a:t>按位异或运算符：当两对应的二进位相异时，结果</a:t>
                      </a:r>
                      <a:r>
                        <a:rPr lang="zh-CN" altLang="en-US" sz="1200" dirty="0" smtClean="0">
                          <a:effectLst/>
                        </a:rPr>
                        <a:t>为</a:t>
                      </a:r>
                      <a:r>
                        <a:rPr lang="en-US" altLang="zh-CN" sz="1200" dirty="0" smtClean="0">
                          <a:effectLst/>
                        </a:rPr>
                        <a:t>1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dirty="0">
                          <a:effectLst/>
                        </a:rPr>
                        <a:t/>
                      </a:r>
                      <a:br>
                        <a:rPr lang="zh-CN" altLang="en-US" sz="1200" dirty="0">
                          <a:effectLst/>
                        </a:rPr>
                      </a:br>
                      <a:r>
                        <a:rPr lang="en-US" altLang="zh-CN" sz="1200" dirty="0">
                          <a:effectLst/>
                        </a:rPr>
                        <a:t>(a ^ b) </a:t>
                      </a:r>
                      <a:r>
                        <a:rPr lang="zh-CN" altLang="en-US" sz="1200" dirty="0">
                          <a:effectLst/>
                        </a:rPr>
                        <a:t>输出结果 </a:t>
                      </a:r>
                      <a:r>
                        <a:rPr lang="en-US" altLang="zh-CN" sz="1200" dirty="0">
                          <a:effectLst/>
                        </a:rPr>
                        <a:t>49 </a:t>
                      </a:r>
                      <a:r>
                        <a:rPr lang="zh-CN" altLang="en-US" sz="1200" dirty="0">
                          <a:effectLst/>
                        </a:rPr>
                        <a:t>，二进制解释： </a:t>
                      </a:r>
                      <a:r>
                        <a:rPr lang="en-US" altLang="zh-CN" sz="1200" dirty="0">
                          <a:effectLst/>
                        </a:rPr>
                        <a:t>0011 0001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391385427"/>
                  </a:ext>
                </a:extLst>
              </a:tr>
              <a:tr h="4585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chemeClr val="accent5"/>
                          </a:solidFill>
                        </a:rPr>
                        <a:t>~</a:t>
                      </a:r>
                      <a:endParaRPr lang="zh-CN" alt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按位取反运算符：对数据的每个二进制位取反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即把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变为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把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变为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sz="120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(~a )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输出结果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-61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，二进制解释：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1100 0011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endParaRPr lang="zh-CN" altLang="en-US" sz="120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580"/>
                  </a:ext>
                </a:extLst>
              </a:tr>
              <a:tr h="5644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smtClean="0">
                          <a:solidFill>
                            <a:schemeClr val="accent6"/>
                          </a:solidFill>
                        </a:rPr>
                        <a:t>&lt;&lt;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左移动运算符：运算数的各二进位全部左移若干位，由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"&lt;&lt;"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右边的数指定移动的位数，高位丢弃，低位补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r>
                        <a:rPr lang="zh-CN" altLang="zh-CN" sz="1200" kern="1200" dirty="0" smtClean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&lt;&lt; 2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输出结果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，二进制解释：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1111 0000</a:t>
                      </a:r>
                      <a:endParaRPr lang="zh-CN" alt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089069"/>
                  </a:ext>
                </a:extLst>
              </a:tr>
              <a:tr h="5644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&gt;&gt;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右移动运算符：把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"&gt;&gt;"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左边的运算数的各二进位全部右移若干位，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"&gt;&gt;"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右边的数指定移动的位数</a:t>
                      </a:r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&gt;&gt; 2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输出结果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，二进制解释：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0000 1111</a:t>
                      </a:r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259260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381235" y="1175458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a = 60 </a:t>
            </a:r>
            <a:r>
              <a:rPr lang="zh-CN" altLang="en-US" dirty="0" smtClean="0"/>
              <a:t>  b </a:t>
            </a:r>
            <a:r>
              <a:rPr lang="zh-CN" altLang="en-US" dirty="0"/>
              <a:t>= </a:t>
            </a:r>
            <a:r>
              <a:rPr lang="zh-CN" altLang="en-US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68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 flipH="1">
            <a:off x="920336" y="467572"/>
            <a:ext cx="297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练习</a:t>
            </a:r>
            <a:endParaRPr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Group 331"/>
          <p:cNvGrpSpPr/>
          <p:nvPr/>
        </p:nvGrpSpPr>
        <p:grpSpPr>
          <a:xfrm>
            <a:off x="621952" y="2089664"/>
            <a:ext cx="3710615" cy="3710613"/>
            <a:chOff x="428596" y="1357304"/>
            <a:chExt cx="3031676" cy="3031676"/>
          </a:xfrm>
        </p:grpSpPr>
        <p:sp>
          <p:nvSpPr>
            <p:cNvPr id="7" name="Oval 32"/>
            <p:cNvSpPr/>
            <p:nvPr/>
          </p:nvSpPr>
          <p:spPr>
            <a:xfrm>
              <a:off x="428596" y="1357304"/>
              <a:ext cx="3031676" cy="30316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44"/>
            <p:cNvGrpSpPr/>
            <p:nvPr/>
          </p:nvGrpSpPr>
          <p:grpSpPr>
            <a:xfrm>
              <a:off x="816866" y="1653038"/>
              <a:ext cx="2158765" cy="2407341"/>
              <a:chOff x="3557587" y="2728912"/>
              <a:chExt cx="1792288" cy="1998663"/>
            </a:xfrm>
          </p:grpSpPr>
          <p:sp>
            <p:nvSpPr>
              <p:cNvPr id="9" name="Freeform 3254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3255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3256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3257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3258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3259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3260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3261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3262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3263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3264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3265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3266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3267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3268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3269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3273"/>
              <p:cNvSpPr>
                <a:spLocks noEditPoints="1"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617" y="241"/>
                  </a:cxn>
                  <a:cxn ang="0">
                    <a:pos x="617" y="241"/>
                  </a:cxn>
                  <a:cxn ang="0">
                    <a:pos x="605" y="241"/>
                  </a:cxn>
                  <a:cxn ang="0">
                    <a:pos x="591" y="235"/>
                  </a:cxn>
                  <a:cxn ang="0">
                    <a:pos x="583" y="223"/>
                  </a:cxn>
                  <a:cxn ang="0">
                    <a:pos x="581" y="217"/>
                  </a:cxn>
                  <a:cxn ang="0">
                    <a:pos x="583" y="202"/>
                  </a:cxn>
                  <a:cxn ang="0">
                    <a:pos x="586" y="196"/>
                  </a:cxn>
                  <a:cxn ang="0">
                    <a:pos x="596" y="181"/>
                  </a:cxn>
                  <a:cxn ang="0">
                    <a:pos x="602" y="178"/>
                  </a:cxn>
                  <a:cxn ang="0">
                    <a:pos x="612" y="171"/>
                  </a:cxn>
                  <a:cxn ang="0">
                    <a:pos x="630" y="166"/>
                  </a:cxn>
                  <a:cxn ang="0">
                    <a:pos x="635" y="166"/>
                  </a:cxn>
                  <a:cxn ang="0">
                    <a:pos x="648" y="168"/>
                  </a:cxn>
                  <a:cxn ang="0">
                    <a:pos x="654" y="171"/>
                  </a:cxn>
                  <a:cxn ang="0">
                    <a:pos x="666" y="179"/>
                  </a:cxn>
                  <a:cxn ang="0">
                    <a:pos x="669" y="186"/>
                  </a:cxn>
                  <a:cxn ang="0">
                    <a:pos x="671" y="199"/>
                  </a:cxn>
                  <a:cxn ang="0">
                    <a:pos x="667" y="214"/>
                  </a:cxn>
                  <a:cxn ang="0">
                    <a:pos x="659" y="223"/>
                  </a:cxn>
                  <a:cxn ang="0">
                    <a:pos x="658" y="225"/>
                  </a:cxn>
                  <a:cxn ang="0">
                    <a:pos x="656" y="228"/>
                  </a:cxn>
                  <a:cxn ang="0">
                    <a:pos x="658" y="235"/>
                  </a:cxn>
                  <a:cxn ang="0">
                    <a:pos x="646" y="310"/>
                  </a:cxn>
                  <a:cxn ang="0">
                    <a:pos x="627" y="249"/>
                  </a:cxn>
                  <a:cxn ang="0">
                    <a:pos x="623" y="243"/>
                  </a:cxn>
                  <a:cxn ang="0">
                    <a:pos x="618" y="241"/>
                  </a:cxn>
                  <a:cxn ang="0">
                    <a:pos x="618" y="241"/>
                  </a:cxn>
                  <a:cxn ang="0">
                    <a:pos x="617" y="241"/>
                  </a:cxn>
                  <a:cxn ang="0">
                    <a:pos x="804" y="261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79" y="207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69" y="173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84" y="183"/>
                  </a:cxn>
                  <a:cxn ang="0">
                    <a:pos x="576" y="196"/>
                  </a:cxn>
                  <a:cxn ang="0">
                    <a:pos x="573" y="210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92" y="243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38" y="313"/>
                  </a:cxn>
                  <a:cxn ang="0">
                    <a:pos x="544" y="373"/>
                  </a:cxn>
                  <a:cxn ang="0">
                    <a:pos x="825" y="2518"/>
                  </a:cxn>
                  <a:cxn ang="0">
                    <a:pos x="22" y="60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617" y="241"/>
                    </a:moveTo>
                    <a:lnTo>
                      <a:pt x="617" y="241"/>
                    </a:lnTo>
                    <a:lnTo>
                      <a:pt x="617" y="241"/>
                    </a:lnTo>
                    <a:lnTo>
                      <a:pt x="617" y="241"/>
                    </a:lnTo>
                    <a:lnTo>
                      <a:pt x="605" y="241"/>
                    </a:lnTo>
                    <a:lnTo>
                      <a:pt x="605" y="241"/>
                    </a:lnTo>
                    <a:lnTo>
                      <a:pt x="597" y="238"/>
                    </a:lnTo>
                    <a:lnTo>
                      <a:pt x="591" y="235"/>
                    </a:lnTo>
                    <a:lnTo>
                      <a:pt x="586" y="228"/>
                    </a:lnTo>
                    <a:lnTo>
                      <a:pt x="583" y="223"/>
                    </a:lnTo>
                    <a:lnTo>
                      <a:pt x="583" y="223"/>
                    </a:lnTo>
                    <a:lnTo>
                      <a:pt x="581" y="217"/>
                    </a:lnTo>
                    <a:lnTo>
                      <a:pt x="581" y="209"/>
                    </a:lnTo>
                    <a:lnTo>
                      <a:pt x="583" y="202"/>
                    </a:lnTo>
                    <a:lnTo>
                      <a:pt x="586" y="196"/>
                    </a:lnTo>
                    <a:lnTo>
                      <a:pt x="586" y="196"/>
                    </a:lnTo>
                    <a:lnTo>
                      <a:pt x="589" y="188"/>
                    </a:lnTo>
                    <a:lnTo>
                      <a:pt x="596" y="181"/>
                    </a:lnTo>
                    <a:lnTo>
                      <a:pt x="596" y="181"/>
                    </a:lnTo>
                    <a:lnTo>
                      <a:pt x="602" y="178"/>
                    </a:lnTo>
                    <a:lnTo>
                      <a:pt x="612" y="171"/>
                    </a:lnTo>
                    <a:lnTo>
                      <a:pt x="612" y="171"/>
                    </a:lnTo>
                    <a:lnTo>
                      <a:pt x="623" y="168"/>
                    </a:lnTo>
                    <a:lnTo>
                      <a:pt x="630" y="166"/>
                    </a:lnTo>
                    <a:lnTo>
                      <a:pt x="630" y="166"/>
                    </a:lnTo>
                    <a:lnTo>
                      <a:pt x="635" y="166"/>
                    </a:lnTo>
                    <a:lnTo>
                      <a:pt x="635" y="166"/>
                    </a:lnTo>
                    <a:lnTo>
                      <a:pt x="648" y="168"/>
                    </a:lnTo>
                    <a:lnTo>
                      <a:pt x="648" y="168"/>
                    </a:lnTo>
                    <a:lnTo>
                      <a:pt x="654" y="171"/>
                    </a:lnTo>
                    <a:lnTo>
                      <a:pt x="661" y="175"/>
                    </a:lnTo>
                    <a:lnTo>
                      <a:pt x="666" y="179"/>
                    </a:lnTo>
                    <a:lnTo>
                      <a:pt x="669" y="186"/>
                    </a:lnTo>
                    <a:lnTo>
                      <a:pt x="669" y="186"/>
                    </a:lnTo>
                    <a:lnTo>
                      <a:pt x="671" y="192"/>
                    </a:lnTo>
                    <a:lnTo>
                      <a:pt x="671" y="199"/>
                    </a:lnTo>
                    <a:lnTo>
                      <a:pt x="671" y="207"/>
                    </a:lnTo>
                    <a:lnTo>
                      <a:pt x="667" y="214"/>
                    </a:lnTo>
                    <a:lnTo>
                      <a:pt x="667" y="214"/>
                    </a:lnTo>
                    <a:lnTo>
                      <a:pt x="659" y="223"/>
                    </a:lnTo>
                    <a:lnTo>
                      <a:pt x="659" y="223"/>
                    </a:lnTo>
                    <a:lnTo>
                      <a:pt x="658" y="225"/>
                    </a:lnTo>
                    <a:lnTo>
                      <a:pt x="656" y="228"/>
                    </a:lnTo>
                    <a:lnTo>
                      <a:pt x="656" y="228"/>
                    </a:lnTo>
                    <a:lnTo>
                      <a:pt x="658" y="233"/>
                    </a:lnTo>
                    <a:lnTo>
                      <a:pt x="658" y="235"/>
                    </a:lnTo>
                    <a:lnTo>
                      <a:pt x="689" y="290"/>
                    </a:lnTo>
                    <a:lnTo>
                      <a:pt x="646" y="310"/>
                    </a:lnTo>
                    <a:lnTo>
                      <a:pt x="627" y="249"/>
                    </a:lnTo>
                    <a:lnTo>
                      <a:pt x="627" y="249"/>
                    </a:lnTo>
                    <a:lnTo>
                      <a:pt x="627" y="246"/>
                    </a:lnTo>
                    <a:lnTo>
                      <a:pt x="623" y="243"/>
                    </a:lnTo>
                    <a:lnTo>
                      <a:pt x="623" y="243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7" y="241"/>
                    </a:lnTo>
                    <a:close/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rgbClr val="ADAD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3274"/>
              <p:cNvSpPr>
                <a:spLocks/>
              </p:cNvSpPr>
              <p:nvPr/>
            </p:nvSpPr>
            <p:spPr bwMode="auto">
              <a:xfrm>
                <a:off x="4019550" y="2860675"/>
                <a:ext cx="85725" cy="114300"/>
              </a:xfrm>
              <a:custGeom>
                <a:avLst/>
                <a:gdLst/>
                <a:ahLst/>
                <a:cxnLst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24" y="75"/>
                  </a:cxn>
                  <a:cxn ang="0">
                    <a:pos x="24" y="75"/>
                  </a:cxn>
                  <a:cxn ang="0">
                    <a:pos x="16" y="72"/>
                  </a:cxn>
                  <a:cxn ang="0">
                    <a:pos x="10" y="69"/>
                  </a:cxn>
                  <a:cxn ang="0">
                    <a:pos x="5" y="62"/>
                  </a:cxn>
                  <a:cxn ang="0">
                    <a:pos x="2" y="57"/>
                  </a:cxn>
                  <a:cxn ang="0">
                    <a:pos x="2" y="57"/>
                  </a:cxn>
                  <a:cxn ang="0">
                    <a:pos x="0" y="51"/>
                  </a:cxn>
                  <a:cxn ang="0">
                    <a:pos x="0" y="43"/>
                  </a:cxn>
                  <a:cxn ang="0">
                    <a:pos x="2" y="36"/>
                  </a:cxn>
                  <a:cxn ang="0">
                    <a:pos x="5" y="30"/>
                  </a:cxn>
                  <a:cxn ang="0">
                    <a:pos x="5" y="30"/>
                  </a:cxn>
                  <a:cxn ang="0">
                    <a:pos x="8" y="22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21" y="12"/>
                  </a:cxn>
                  <a:cxn ang="0">
                    <a:pos x="31" y="5"/>
                  </a:cxn>
                  <a:cxn ang="0">
                    <a:pos x="31" y="5"/>
                  </a:cxn>
                  <a:cxn ang="0">
                    <a:pos x="42" y="2"/>
                  </a:cxn>
                  <a:cxn ang="0">
                    <a:pos x="49" y="0"/>
                  </a:cxn>
                  <a:cxn ang="0">
                    <a:pos x="49" y="0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67" y="2"/>
                  </a:cxn>
                  <a:cxn ang="0">
                    <a:pos x="67" y="2"/>
                  </a:cxn>
                  <a:cxn ang="0">
                    <a:pos x="73" y="5"/>
                  </a:cxn>
                  <a:cxn ang="0">
                    <a:pos x="80" y="9"/>
                  </a:cxn>
                  <a:cxn ang="0">
                    <a:pos x="85" y="13"/>
                  </a:cxn>
                  <a:cxn ang="0">
                    <a:pos x="88" y="20"/>
                  </a:cxn>
                  <a:cxn ang="0">
                    <a:pos x="88" y="20"/>
                  </a:cxn>
                  <a:cxn ang="0">
                    <a:pos x="90" y="26"/>
                  </a:cxn>
                  <a:cxn ang="0">
                    <a:pos x="90" y="33"/>
                  </a:cxn>
                  <a:cxn ang="0">
                    <a:pos x="90" y="41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78" y="57"/>
                  </a:cxn>
                  <a:cxn ang="0">
                    <a:pos x="78" y="57"/>
                  </a:cxn>
                  <a:cxn ang="0">
                    <a:pos x="77" y="59"/>
                  </a:cxn>
                  <a:cxn ang="0">
                    <a:pos x="75" y="62"/>
                  </a:cxn>
                  <a:cxn ang="0">
                    <a:pos x="75" y="62"/>
                  </a:cxn>
                  <a:cxn ang="0">
                    <a:pos x="77" y="67"/>
                  </a:cxn>
                  <a:cxn ang="0">
                    <a:pos x="77" y="69"/>
                  </a:cxn>
                  <a:cxn ang="0">
                    <a:pos x="108" y="124"/>
                  </a:cxn>
                  <a:cxn ang="0">
                    <a:pos x="65" y="144"/>
                  </a:cxn>
                  <a:cxn ang="0">
                    <a:pos x="46" y="83"/>
                  </a:cxn>
                  <a:cxn ang="0">
                    <a:pos x="46" y="83"/>
                  </a:cxn>
                  <a:cxn ang="0">
                    <a:pos x="46" y="80"/>
                  </a:cxn>
                  <a:cxn ang="0">
                    <a:pos x="42" y="77"/>
                  </a:cxn>
                  <a:cxn ang="0">
                    <a:pos x="42" y="77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6" y="75"/>
                  </a:cxn>
                </a:cxnLst>
                <a:rect l="0" t="0" r="r" b="b"/>
                <a:pathLst>
                  <a:path w="108" h="144">
                    <a:moveTo>
                      <a:pt x="36" y="75"/>
                    </a:moveTo>
                    <a:lnTo>
                      <a:pt x="36" y="75"/>
                    </a:lnTo>
                    <a:lnTo>
                      <a:pt x="36" y="75"/>
                    </a:lnTo>
                    <a:lnTo>
                      <a:pt x="36" y="75"/>
                    </a:lnTo>
                    <a:lnTo>
                      <a:pt x="24" y="75"/>
                    </a:lnTo>
                    <a:lnTo>
                      <a:pt x="24" y="75"/>
                    </a:lnTo>
                    <a:lnTo>
                      <a:pt x="16" y="72"/>
                    </a:lnTo>
                    <a:lnTo>
                      <a:pt x="10" y="69"/>
                    </a:lnTo>
                    <a:lnTo>
                      <a:pt x="5" y="62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2" y="36"/>
                    </a:lnTo>
                    <a:lnTo>
                      <a:pt x="5" y="30"/>
                    </a:lnTo>
                    <a:lnTo>
                      <a:pt x="5" y="30"/>
                    </a:lnTo>
                    <a:lnTo>
                      <a:pt x="8" y="22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21" y="12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42" y="2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67" y="2"/>
                    </a:lnTo>
                    <a:lnTo>
                      <a:pt x="67" y="2"/>
                    </a:lnTo>
                    <a:lnTo>
                      <a:pt x="73" y="5"/>
                    </a:lnTo>
                    <a:lnTo>
                      <a:pt x="80" y="9"/>
                    </a:lnTo>
                    <a:lnTo>
                      <a:pt x="85" y="13"/>
                    </a:lnTo>
                    <a:lnTo>
                      <a:pt x="88" y="20"/>
                    </a:lnTo>
                    <a:lnTo>
                      <a:pt x="88" y="20"/>
                    </a:lnTo>
                    <a:lnTo>
                      <a:pt x="90" y="26"/>
                    </a:lnTo>
                    <a:lnTo>
                      <a:pt x="90" y="33"/>
                    </a:lnTo>
                    <a:lnTo>
                      <a:pt x="90" y="41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78" y="57"/>
                    </a:lnTo>
                    <a:lnTo>
                      <a:pt x="78" y="57"/>
                    </a:lnTo>
                    <a:lnTo>
                      <a:pt x="77" y="59"/>
                    </a:lnTo>
                    <a:lnTo>
                      <a:pt x="75" y="62"/>
                    </a:lnTo>
                    <a:lnTo>
                      <a:pt x="75" y="62"/>
                    </a:lnTo>
                    <a:lnTo>
                      <a:pt x="77" y="67"/>
                    </a:lnTo>
                    <a:lnTo>
                      <a:pt x="77" y="69"/>
                    </a:lnTo>
                    <a:lnTo>
                      <a:pt x="108" y="124"/>
                    </a:lnTo>
                    <a:lnTo>
                      <a:pt x="65" y="144"/>
                    </a:lnTo>
                    <a:lnTo>
                      <a:pt x="46" y="83"/>
                    </a:lnTo>
                    <a:lnTo>
                      <a:pt x="46" y="83"/>
                    </a:lnTo>
                    <a:lnTo>
                      <a:pt x="46" y="80"/>
                    </a:lnTo>
                    <a:lnTo>
                      <a:pt x="42" y="77"/>
                    </a:lnTo>
                    <a:lnTo>
                      <a:pt x="42" y="77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6" y="7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3275"/>
              <p:cNvSpPr>
                <a:spLocks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1408" y="0"/>
                  </a:cxn>
                  <a:cxn ang="0">
                    <a:pos x="804" y="261"/>
                  </a:cxn>
                  <a:cxn ang="0">
                    <a:pos x="796" y="245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66" y="228"/>
                  </a:cxn>
                  <a:cxn ang="0">
                    <a:pos x="674" y="218"/>
                  </a:cxn>
                  <a:cxn ang="0">
                    <a:pos x="679" y="207"/>
                  </a:cxn>
                  <a:cxn ang="0">
                    <a:pos x="679" y="194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77" y="183"/>
                  </a:cxn>
                  <a:cxn ang="0">
                    <a:pos x="674" y="178"/>
                  </a:cxn>
                  <a:cxn ang="0">
                    <a:pos x="669" y="173"/>
                  </a:cxn>
                  <a:cxn ang="0">
                    <a:pos x="661" y="165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97" y="171"/>
                  </a:cxn>
                  <a:cxn ang="0">
                    <a:pos x="591" y="176"/>
                  </a:cxn>
                  <a:cxn ang="0">
                    <a:pos x="584" y="183"/>
                  </a:cxn>
                  <a:cxn ang="0">
                    <a:pos x="579" y="189"/>
                  </a:cxn>
                  <a:cxn ang="0">
                    <a:pos x="576" y="196"/>
                  </a:cxn>
                  <a:cxn ang="0">
                    <a:pos x="575" y="204"/>
                  </a:cxn>
                  <a:cxn ang="0">
                    <a:pos x="573" y="210"/>
                  </a:cxn>
                  <a:cxn ang="0">
                    <a:pos x="573" y="218"/>
                  </a:cxn>
                  <a:cxn ang="0">
                    <a:pos x="576" y="227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83" y="236"/>
                  </a:cxn>
                  <a:cxn ang="0">
                    <a:pos x="592" y="243"/>
                  </a:cxn>
                  <a:cxn ang="0">
                    <a:pos x="604" y="248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20" y="253"/>
                  </a:cxn>
                  <a:cxn ang="0">
                    <a:pos x="638" y="313"/>
                  </a:cxn>
                  <a:cxn ang="0">
                    <a:pos x="537" y="357"/>
                  </a:cxn>
                  <a:cxn ang="0">
                    <a:pos x="544" y="373"/>
                  </a:cxn>
                  <a:cxn ang="0">
                    <a:pos x="0" y="608"/>
                  </a:cxn>
                  <a:cxn ang="0">
                    <a:pos x="825" y="2518"/>
                  </a:cxn>
                  <a:cxn ang="0">
                    <a:pos x="843" y="2510"/>
                  </a:cxn>
                  <a:cxn ang="0">
                    <a:pos x="22" y="608"/>
                  </a:cxn>
                  <a:cxn ang="0">
                    <a:pos x="1413" y="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3276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277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278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79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280"/>
              <p:cNvSpPr>
                <a:spLocks/>
              </p:cNvSpPr>
              <p:nvPr/>
            </p:nvSpPr>
            <p:spPr bwMode="auto">
              <a:xfrm>
                <a:off x="4002087" y="2922587"/>
                <a:ext cx="252413" cy="196850"/>
              </a:xfrm>
              <a:custGeom>
                <a:avLst/>
                <a:gdLst/>
                <a:ahLst/>
                <a:cxnLst>
                  <a:cxn ang="0">
                    <a:pos x="259" y="0"/>
                  </a:cxn>
                  <a:cxn ang="0">
                    <a:pos x="317" y="135"/>
                  </a:cxn>
                  <a:cxn ang="0">
                    <a:pos x="226" y="174"/>
                  </a:cxn>
                  <a:cxn ang="0">
                    <a:pos x="226" y="174"/>
                  </a:cxn>
                  <a:cxn ang="0">
                    <a:pos x="223" y="175"/>
                  </a:cxn>
                  <a:cxn ang="0">
                    <a:pos x="221" y="179"/>
                  </a:cxn>
                  <a:cxn ang="0">
                    <a:pos x="221" y="184"/>
                  </a:cxn>
                  <a:cxn ang="0">
                    <a:pos x="221" y="190"/>
                  </a:cxn>
                  <a:cxn ang="0">
                    <a:pos x="220" y="192"/>
                  </a:cxn>
                  <a:cxn ang="0">
                    <a:pos x="216" y="193"/>
                  </a:cxn>
                  <a:cxn ang="0">
                    <a:pos x="171" y="215"/>
                  </a:cxn>
                  <a:cxn ang="0">
                    <a:pos x="171" y="215"/>
                  </a:cxn>
                  <a:cxn ang="0">
                    <a:pos x="166" y="215"/>
                  </a:cxn>
                  <a:cxn ang="0">
                    <a:pos x="164" y="215"/>
                  </a:cxn>
                  <a:cxn ang="0">
                    <a:pos x="159" y="211"/>
                  </a:cxn>
                  <a:cxn ang="0">
                    <a:pos x="155" y="208"/>
                  </a:cxn>
                  <a:cxn ang="0">
                    <a:pos x="151" y="206"/>
                  </a:cxn>
                  <a:cxn ang="0">
                    <a:pos x="148" y="208"/>
                  </a:cxn>
                  <a:cxn ang="0">
                    <a:pos x="58" y="247"/>
                  </a:cxn>
                  <a:cxn ang="0">
                    <a:pos x="0" y="112"/>
                  </a:cxn>
                  <a:cxn ang="0">
                    <a:pos x="259" y="0"/>
                  </a:cxn>
                </a:cxnLst>
                <a:rect l="0" t="0" r="r" b="b"/>
                <a:pathLst>
                  <a:path w="317" h="247">
                    <a:moveTo>
                      <a:pt x="259" y="0"/>
                    </a:moveTo>
                    <a:lnTo>
                      <a:pt x="317" y="135"/>
                    </a:lnTo>
                    <a:lnTo>
                      <a:pt x="226" y="174"/>
                    </a:lnTo>
                    <a:lnTo>
                      <a:pt x="226" y="174"/>
                    </a:lnTo>
                    <a:lnTo>
                      <a:pt x="223" y="175"/>
                    </a:lnTo>
                    <a:lnTo>
                      <a:pt x="221" y="179"/>
                    </a:lnTo>
                    <a:lnTo>
                      <a:pt x="221" y="184"/>
                    </a:lnTo>
                    <a:lnTo>
                      <a:pt x="221" y="190"/>
                    </a:lnTo>
                    <a:lnTo>
                      <a:pt x="220" y="192"/>
                    </a:lnTo>
                    <a:lnTo>
                      <a:pt x="216" y="193"/>
                    </a:lnTo>
                    <a:lnTo>
                      <a:pt x="171" y="215"/>
                    </a:lnTo>
                    <a:lnTo>
                      <a:pt x="171" y="215"/>
                    </a:lnTo>
                    <a:lnTo>
                      <a:pt x="166" y="215"/>
                    </a:lnTo>
                    <a:lnTo>
                      <a:pt x="164" y="215"/>
                    </a:lnTo>
                    <a:lnTo>
                      <a:pt x="159" y="211"/>
                    </a:lnTo>
                    <a:lnTo>
                      <a:pt x="155" y="208"/>
                    </a:lnTo>
                    <a:lnTo>
                      <a:pt x="151" y="206"/>
                    </a:lnTo>
                    <a:lnTo>
                      <a:pt x="148" y="208"/>
                    </a:lnTo>
                    <a:lnTo>
                      <a:pt x="58" y="247"/>
                    </a:lnTo>
                    <a:lnTo>
                      <a:pt x="0" y="112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281"/>
              <p:cNvSpPr>
                <a:spLocks/>
              </p:cNvSpPr>
              <p:nvPr/>
            </p:nvSpPr>
            <p:spPr bwMode="auto">
              <a:xfrm>
                <a:off x="4138612" y="3071812"/>
                <a:ext cx="36513" cy="22225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3" y="1"/>
                  </a:cxn>
                  <a:cxn ang="0">
                    <a:pos x="23" y="1"/>
                  </a:cxn>
                  <a:cxn ang="0">
                    <a:pos x="26" y="0"/>
                  </a:cxn>
                  <a:cxn ang="0">
                    <a:pos x="29" y="1"/>
                  </a:cxn>
                  <a:cxn ang="0">
                    <a:pos x="34" y="5"/>
                  </a:cxn>
                  <a:cxn ang="0">
                    <a:pos x="39" y="8"/>
                  </a:cxn>
                  <a:cxn ang="0">
                    <a:pos x="41" y="8"/>
                  </a:cxn>
                  <a:cxn ang="0">
                    <a:pos x="45" y="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3" y="24"/>
                  </a:cxn>
                  <a:cxn ang="0">
                    <a:pos x="5" y="23"/>
                  </a:cxn>
                  <a:cxn ang="0">
                    <a:pos x="5" y="16"/>
                  </a:cxn>
                  <a:cxn ang="0">
                    <a:pos x="5" y="11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0" y="6"/>
                  </a:cxn>
                </a:cxnLst>
                <a:rect l="0" t="0" r="r" b="b"/>
                <a:pathLst>
                  <a:path w="45" h="28">
                    <a:moveTo>
                      <a:pt x="10" y="6"/>
                    </a:moveTo>
                    <a:lnTo>
                      <a:pt x="23" y="1"/>
                    </a:lnTo>
                    <a:lnTo>
                      <a:pt x="23" y="1"/>
                    </a:lnTo>
                    <a:lnTo>
                      <a:pt x="26" y="0"/>
                    </a:lnTo>
                    <a:lnTo>
                      <a:pt x="29" y="1"/>
                    </a:lnTo>
                    <a:lnTo>
                      <a:pt x="34" y="5"/>
                    </a:lnTo>
                    <a:lnTo>
                      <a:pt x="39" y="8"/>
                    </a:lnTo>
                    <a:lnTo>
                      <a:pt x="41" y="8"/>
                    </a:lnTo>
                    <a:lnTo>
                      <a:pt x="45" y="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3" y="24"/>
                    </a:lnTo>
                    <a:lnTo>
                      <a:pt x="5" y="23"/>
                    </a:lnTo>
                    <a:lnTo>
                      <a:pt x="5" y="16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282"/>
              <p:cNvSpPr>
                <a:spLocks/>
              </p:cNvSpPr>
              <p:nvPr/>
            </p:nvSpPr>
            <p:spPr bwMode="auto">
              <a:xfrm>
                <a:off x="4030662" y="2854325"/>
                <a:ext cx="163513" cy="246063"/>
              </a:xfrm>
              <a:custGeom>
                <a:avLst/>
                <a:gdLst/>
                <a:ahLst/>
                <a:cxnLst>
                  <a:cxn ang="0">
                    <a:pos x="110" y="298"/>
                  </a:cxn>
                  <a:cxn ang="0">
                    <a:pos x="45" y="95"/>
                  </a:cxn>
                  <a:cxn ang="0">
                    <a:pos x="45" y="91"/>
                  </a:cxn>
                  <a:cxn ang="0">
                    <a:pos x="44" y="91"/>
                  </a:cxn>
                  <a:cxn ang="0">
                    <a:pos x="18" y="85"/>
                  </a:cxn>
                  <a:cxn ang="0">
                    <a:pos x="5" y="74"/>
                  </a:cxn>
                  <a:cxn ang="0">
                    <a:pos x="1" y="69"/>
                  </a:cxn>
                  <a:cxn ang="0">
                    <a:pos x="0" y="52"/>
                  </a:cxn>
                  <a:cxn ang="0">
                    <a:pos x="3" y="38"/>
                  </a:cxn>
                  <a:cxn ang="0">
                    <a:pos x="11" y="25"/>
                  </a:cxn>
                  <a:cxn ang="0">
                    <a:pos x="24" y="13"/>
                  </a:cxn>
                  <a:cxn ang="0">
                    <a:pos x="36" y="7"/>
                  </a:cxn>
                  <a:cxn ang="0">
                    <a:pos x="47" y="3"/>
                  </a:cxn>
                  <a:cxn ang="0">
                    <a:pos x="55" y="2"/>
                  </a:cxn>
                  <a:cxn ang="0">
                    <a:pos x="73" y="2"/>
                  </a:cxn>
                  <a:cxn ang="0">
                    <a:pos x="88" y="8"/>
                  </a:cxn>
                  <a:cxn ang="0">
                    <a:pos x="99" y="18"/>
                  </a:cxn>
                  <a:cxn ang="0">
                    <a:pos x="102" y="25"/>
                  </a:cxn>
                  <a:cxn ang="0">
                    <a:pos x="106" y="36"/>
                  </a:cxn>
                  <a:cxn ang="0">
                    <a:pos x="99" y="60"/>
                  </a:cxn>
                  <a:cxn ang="0">
                    <a:pos x="91" y="70"/>
                  </a:cxn>
                  <a:cxn ang="0">
                    <a:pos x="91" y="72"/>
                  </a:cxn>
                  <a:cxn ang="0">
                    <a:pos x="197" y="259"/>
                  </a:cxn>
                  <a:cxn ang="0">
                    <a:pos x="197" y="261"/>
                  </a:cxn>
                  <a:cxn ang="0">
                    <a:pos x="198" y="264"/>
                  </a:cxn>
                  <a:cxn ang="0">
                    <a:pos x="205" y="271"/>
                  </a:cxn>
                  <a:cxn ang="0">
                    <a:pos x="200" y="271"/>
                  </a:cxn>
                  <a:cxn ang="0">
                    <a:pos x="194" y="269"/>
                  </a:cxn>
                  <a:cxn ang="0">
                    <a:pos x="84" y="77"/>
                  </a:cxn>
                  <a:cxn ang="0">
                    <a:pos x="83" y="75"/>
                  </a:cxn>
                  <a:cxn ang="0">
                    <a:pos x="83" y="70"/>
                  </a:cxn>
                  <a:cxn ang="0">
                    <a:pos x="86" y="65"/>
                  </a:cxn>
                  <a:cxn ang="0">
                    <a:pos x="93" y="56"/>
                  </a:cxn>
                  <a:cxn ang="0">
                    <a:pos x="96" y="49"/>
                  </a:cxn>
                  <a:cxn ang="0">
                    <a:pos x="97" y="34"/>
                  </a:cxn>
                  <a:cxn ang="0">
                    <a:pos x="96" y="28"/>
                  </a:cxn>
                  <a:cxn ang="0">
                    <a:pos x="88" y="17"/>
                  </a:cxn>
                  <a:cxn ang="0">
                    <a:pos x="73" y="10"/>
                  </a:cxn>
                  <a:cxn ang="0">
                    <a:pos x="65" y="8"/>
                  </a:cxn>
                  <a:cxn ang="0">
                    <a:pos x="57" y="8"/>
                  </a:cxn>
                  <a:cxn ang="0">
                    <a:pos x="39" y="13"/>
                  </a:cxn>
                  <a:cxn ang="0">
                    <a:pos x="27" y="20"/>
                  </a:cxn>
                  <a:cxn ang="0">
                    <a:pos x="22" y="23"/>
                  </a:cxn>
                  <a:cxn ang="0">
                    <a:pos x="11" y="38"/>
                  </a:cxn>
                  <a:cxn ang="0">
                    <a:pos x="8" y="44"/>
                  </a:cxn>
                  <a:cxn ang="0">
                    <a:pos x="8" y="59"/>
                  </a:cxn>
                  <a:cxn ang="0">
                    <a:pos x="9" y="65"/>
                  </a:cxn>
                  <a:cxn ang="0">
                    <a:pos x="18" y="77"/>
                  </a:cxn>
                  <a:cxn ang="0">
                    <a:pos x="31" y="83"/>
                  </a:cxn>
                  <a:cxn ang="0">
                    <a:pos x="42" y="83"/>
                  </a:cxn>
                  <a:cxn ang="0">
                    <a:pos x="45" y="83"/>
                  </a:cxn>
                  <a:cxn ang="0">
                    <a:pos x="49" y="85"/>
                  </a:cxn>
                  <a:cxn ang="0">
                    <a:pos x="53" y="91"/>
                  </a:cxn>
                  <a:cxn ang="0">
                    <a:pos x="117" y="297"/>
                  </a:cxn>
                  <a:cxn ang="0">
                    <a:pos x="117" y="305"/>
                  </a:cxn>
                  <a:cxn ang="0">
                    <a:pos x="110" y="310"/>
                  </a:cxn>
                  <a:cxn ang="0">
                    <a:pos x="107" y="303"/>
                  </a:cxn>
                  <a:cxn ang="0">
                    <a:pos x="110" y="302"/>
                  </a:cxn>
                  <a:cxn ang="0">
                    <a:pos x="110" y="298"/>
                  </a:cxn>
                </a:cxnLst>
                <a:rect l="0" t="0" r="r" b="b"/>
                <a:pathLst>
                  <a:path w="205" h="310">
                    <a:moveTo>
                      <a:pt x="110" y="298"/>
                    </a:moveTo>
                    <a:lnTo>
                      <a:pt x="110" y="298"/>
                    </a:lnTo>
                    <a:lnTo>
                      <a:pt x="109" y="298"/>
                    </a:lnTo>
                    <a:lnTo>
                      <a:pt x="45" y="95"/>
                    </a:lnTo>
                    <a:lnTo>
                      <a:pt x="45" y="91"/>
                    </a:lnTo>
                    <a:lnTo>
                      <a:pt x="45" y="91"/>
                    </a:lnTo>
                    <a:lnTo>
                      <a:pt x="44" y="91"/>
                    </a:lnTo>
                    <a:lnTo>
                      <a:pt x="44" y="91"/>
                    </a:lnTo>
                    <a:lnTo>
                      <a:pt x="31" y="90"/>
                    </a:lnTo>
                    <a:lnTo>
                      <a:pt x="18" y="85"/>
                    </a:lnTo>
                    <a:lnTo>
                      <a:pt x="9" y="78"/>
                    </a:lnTo>
                    <a:lnTo>
                      <a:pt x="5" y="74"/>
                    </a:lnTo>
                    <a:lnTo>
                      <a:pt x="1" y="69"/>
                    </a:lnTo>
                    <a:lnTo>
                      <a:pt x="1" y="69"/>
                    </a:lnTo>
                    <a:lnTo>
                      <a:pt x="0" y="60"/>
                    </a:lnTo>
                    <a:lnTo>
                      <a:pt x="0" y="52"/>
                    </a:lnTo>
                    <a:lnTo>
                      <a:pt x="0" y="46"/>
                    </a:lnTo>
                    <a:lnTo>
                      <a:pt x="3" y="38"/>
                    </a:lnTo>
                    <a:lnTo>
                      <a:pt x="6" y="31"/>
                    </a:lnTo>
                    <a:lnTo>
                      <a:pt x="11" y="25"/>
                    </a:lnTo>
                    <a:lnTo>
                      <a:pt x="18" y="1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55" y="2"/>
                    </a:lnTo>
                    <a:lnTo>
                      <a:pt x="65" y="0"/>
                    </a:lnTo>
                    <a:lnTo>
                      <a:pt x="73" y="2"/>
                    </a:lnTo>
                    <a:lnTo>
                      <a:pt x="79" y="3"/>
                    </a:lnTo>
                    <a:lnTo>
                      <a:pt x="88" y="8"/>
                    </a:lnTo>
                    <a:lnTo>
                      <a:pt x="94" y="12"/>
                    </a:lnTo>
                    <a:lnTo>
                      <a:pt x="99" y="18"/>
                    </a:lnTo>
                    <a:lnTo>
                      <a:pt x="102" y="25"/>
                    </a:lnTo>
                    <a:lnTo>
                      <a:pt x="102" y="25"/>
                    </a:lnTo>
                    <a:lnTo>
                      <a:pt x="104" y="31"/>
                    </a:lnTo>
                    <a:lnTo>
                      <a:pt x="106" y="36"/>
                    </a:lnTo>
                    <a:lnTo>
                      <a:pt x="104" y="49"/>
                    </a:lnTo>
                    <a:lnTo>
                      <a:pt x="99" y="60"/>
                    </a:lnTo>
                    <a:lnTo>
                      <a:pt x="91" y="70"/>
                    </a:lnTo>
                    <a:lnTo>
                      <a:pt x="91" y="70"/>
                    </a:lnTo>
                    <a:lnTo>
                      <a:pt x="91" y="72"/>
                    </a:lnTo>
                    <a:lnTo>
                      <a:pt x="91" y="72"/>
                    </a:lnTo>
                    <a:lnTo>
                      <a:pt x="91" y="75"/>
                    </a:lnTo>
                    <a:lnTo>
                      <a:pt x="197" y="259"/>
                    </a:lnTo>
                    <a:lnTo>
                      <a:pt x="197" y="261"/>
                    </a:lnTo>
                    <a:lnTo>
                      <a:pt x="197" y="261"/>
                    </a:lnTo>
                    <a:lnTo>
                      <a:pt x="198" y="264"/>
                    </a:lnTo>
                    <a:lnTo>
                      <a:pt x="198" y="264"/>
                    </a:lnTo>
                    <a:lnTo>
                      <a:pt x="202" y="262"/>
                    </a:lnTo>
                    <a:lnTo>
                      <a:pt x="205" y="271"/>
                    </a:lnTo>
                    <a:lnTo>
                      <a:pt x="205" y="271"/>
                    </a:lnTo>
                    <a:lnTo>
                      <a:pt x="200" y="271"/>
                    </a:lnTo>
                    <a:lnTo>
                      <a:pt x="197" y="271"/>
                    </a:lnTo>
                    <a:lnTo>
                      <a:pt x="194" y="269"/>
                    </a:lnTo>
                    <a:lnTo>
                      <a:pt x="190" y="266"/>
                    </a:lnTo>
                    <a:lnTo>
                      <a:pt x="84" y="77"/>
                    </a:lnTo>
                    <a:lnTo>
                      <a:pt x="84" y="77"/>
                    </a:lnTo>
                    <a:lnTo>
                      <a:pt x="83" y="75"/>
                    </a:lnTo>
                    <a:lnTo>
                      <a:pt x="83" y="70"/>
                    </a:lnTo>
                    <a:lnTo>
                      <a:pt x="83" y="70"/>
                    </a:lnTo>
                    <a:lnTo>
                      <a:pt x="84" y="67"/>
                    </a:lnTo>
                    <a:lnTo>
                      <a:pt x="86" y="65"/>
                    </a:lnTo>
                    <a:lnTo>
                      <a:pt x="86" y="65"/>
                    </a:lnTo>
                    <a:lnTo>
                      <a:pt x="93" y="56"/>
                    </a:lnTo>
                    <a:lnTo>
                      <a:pt x="93" y="56"/>
                    </a:lnTo>
                    <a:lnTo>
                      <a:pt x="96" y="49"/>
                    </a:lnTo>
                    <a:lnTo>
                      <a:pt x="97" y="41"/>
                    </a:lnTo>
                    <a:lnTo>
                      <a:pt x="97" y="34"/>
                    </a:lnTo>
                    <a:lnTo>
                      <a:pt x="96" y="28"/>
                    </a:lnTo>
                    <a:lnTo>
                      <a:pt x="96" y="28"/>
                    </a:lnTo>
                    <a:lnTo>
                      <a:pt x="93" y="21"/>
                    </a:lnTo>
                    <a:lnTo>
                      <a:pt x="88" y="17"/>
                    </a:lnTo>
                    <a:lnTo>
                      <a:pt x="81" y="13"/>
                    </a:lnTo>
                    <a:lnTo>
                      <a:pt x="73" y="10"/>
                    </a:lnTo>
                    <a:lnTo>
                      <a:pt x="73" y="10"/>
                    </a:lnTo>
                    <a:lnTo>
                      <a:pt x="65" y="8"/>
                    </a:lnTo>
                    <a:lnTo>
                      <a:pt x="57" y="8"/>
                    </a:lnTo>
                    <a:lnTo>
                      <a:pt x="57" y="8"/>
                    </a:lnTo>
                    <a:lnTo>
                      <a:pt x="49" y="10"/>
                    </a:lnTo>
                    <a:lnTo>
                      <a:pt x="39" y="13"/>
                    </a:lnTo>
                    <a:lnTo>
                      <a:pt x="39" y="13"/>
                    </a:lnTo>
                    <a:lnTo>
                      <a:pt x="27" y="20"/>
                    </a:lnTo>
                    <a:lnTo>
                      <a:pt x="22" y="23"/>
                    </a:lnTo>
                    <a:lnTo>
                      <a:pt x="22" y="23"/>
                    </a:lnTo>
                    <a:lnTo>
                      <a:pt x="16" y="30"/>
                    </a:lnTo>
                    <a:lnTo>
                      <a:pt x="11" y="38"/>
                    </a:lnTo>
                    <a:lnTo>
                      <a:pt x="11" y="38"/>
                    </a:lnTo>
                    <a:lnTo>
                      <a:pt x="8" y="44"/>
                    </a:lnTo>
                    <a:lnTo>
                      <a:pt x="6" y="51"/>
                    </a:lnTo>
                    <a:lnTo>
                      <a:pt x="8" y="59"/>
                    </a:lnTo>
                    <a:lnTo>
                      <a:pt x="9" y="65"/>
                    </a:lnTo>
                    <a:lnTo>
                      <a:pt x="9" y="65"/>
                    </a:lnTo>
                    <a:lnTo>
                      <a:pt x="13" y="70"/>
                    </a:lnTo>
                    <a:lnTo>
                      <a:pt x="18" y="77"/>
                    </a:lnTo>
                    <a:lnTo>
                      <a:pt x="24" y="80"/>
                    </a:lnTo>
                    <a:lnTo>
                      <a:pt x="31" y="83"/>
                    </a:lnTo>
                    <a:lnTo>
                      <a:pt x="31" y="83"/>
                    </a:lnTo>
                    <a:lnTo>
                      <a:pt x="42" y="83"/>
                    </a:lnTo>
                    <a:lnTo>
                      <a:pt x="42" y="83"/>
                    </a:lnTo>
                    <a:lnTo>
                      <a:pt x="45" y="83"/>
                    </a:lnTo>
                    <a:lnTo>
                      <a:pt x="49" y="85"/>
                    </a:lnTo>
                    <a:lnTo>
                      <a:pt x="49" y="85"/>
                    </a:lnTo>
                    <a:lnTo>
                      <a:pt x="52" y="88"/>
                    </a:lnTo>
                    <a:lnTo>
                      <a:pt x="53" y="91"/>
                    </a:lnTo>
                    <a:lnTo>
                      <a:pt x="117" y="297"/>
                    </a:lnTo>
                    <a:lnTo>
                      <a:pt x="117" y="297"/>
                    </a:lnTo>
                    <a:lnTo>
                      <a:pt x="119" y="302"/>
                    </a:lnTo>
                    <a:lnTo>
                      <a:pt x="117" y="305"/>
                    </a:lnTo>
                    <a:lnTo>
                      <a:pt x="115" y="308"/>
                    </a:lnTo>
                    <a:lnTo>
                      <a:pt x="110" y="310"/>
                    </a:lnTo>
                    <a:lnTo>
                      <a:pt x="107" y="303"/>
                    </a:lnTo>
                    <a:lnTo>
                      <a:pt x="107" y="303"/>
                    </a:lnTo>
                    <a:lnTo>
                      <a:pt x="110" y="302"/>
                    </a:lnTo>
                    <a:lnTo>
                      <a:pt x="110" y="302"/>
                    </a:lnTo>
                    <a:lnTo>
                      <a:pt x="110" y="298"/>
                    </a:lnTo>
                    <a:lnTo>
                      <a:pt x="110" y="298"/>
                    </a:lnTo>
                    <a:close/>
                  </a:path>
                </a:pathLst>
              </a:custGeom>
              <a:solidFill>
                <a:srgbClr val="FBB0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283"/>
              <p:cNvSpPr>
                <a:spLocks/>
              </p:cNvSpPr>
              <p:nvPr/>
            </p:nvSpPr>
            <p:spPr bwMode="auto">
              <a:xfrm>
                <a:off x="4184650" y="3024187"/>
                <a:ext cx="76200" cy="44450"/>
              </a:xfrm>
              <a:custGeom>
                <a:avLst/>
                <a:gdLst/>
                <a:ahLst/>
                <a:cxnLst>
                  <a:cxn ang="0">
                    <a:pos x="11" y="57"/>
                  </a:cxn>
                  <a:cxn ang="0">
                    <a:pos x="11" y="57"/>
                  </a:cxn>
                  <a:cxn ang="0">
                    <a:pos x="94" y="21"/>
                  </a:cxn>
                  <a:cxn ang="0">
                    <a:pos x="94" y="21"/>
                  </a:cxn>
                  <a:cxn ang="0">
                    <a:pos x="96" y="14"/>
                  </a:cxn>
                  <a:cxn ang="0">
                    <a:pos x="96" y="8"/>
                  </a:cxn>
                  <a:cxn ang="0">
                    <a:pos x="91" y="3"/>
                  </a:cxn>
                  <a:cxn ang="0">
                    <a:pos x="86" y="0"/>
                  </a:cxn>
                  <a:cxn ang="0">
                    <a:pos x="86" y="0"/>
                  </a:cxn>
                  <a:cxn ang="0">
                    <a:pos x="1" y="37"/>
                  </a:cxn>
                  <a:cxn ang="0">
                    <a:pos x="1" y="37"/>
                  </a:cxn>
                  <a:cxn ang="0">
                    <a:pos x="0" y="42"/>
                  </a:cxn>
                  <a:cxn ang="0">
                    <a:pos x="1" y="48"/>
                  </a:cxn>
                  <a:cxn ang="0">
                    <a:pos x="4" y="53"/>
                  </a:cxn>
                  <a:cxn ang="0">
                    <a:pos x="11" y="57"/>
                  </a:cxn>
                  <a:cxn ang="0">
                    <a:pos x="11" y="57"/>
                  </a:cxn>
                </a:cxnLst>
                <a:rect l="0" t="0" r="r" b="b"/>
                <a:pathLst>
                  <a:path w="96" h="57">
                    <a:moveTo>
                      <a:pt x="11" y="57"/>
                    </a:moveTo>
                    <a:lnTo>
                      <a:pt x="11" y="57"/>
                    </a:lnTo>
                    <a:lnTo>
                      <a:pt x="94" y="21"/>
                    </a:lnTo>
                    <a:lnTo>
                      <a:pt x="94" y="21"/>
                    </a:lnTo>
                    <a:lnTo>
                      <a:pt x="96" y="14"/>
                    </a:lnTo>
                    <a:lnTo>
                      <a:pt x="96" y="8"/>
                    </a:lnTo>
                    <a:lnTo>
                      <a:pt x="91" y="3"/>
                    </a:lnTo>
                    <a:lnTo>
                      <a:pt x="86" y="0"/>
                    </a:lnTo>
                    <a:lnTo>
                      <a:pt x="86" y="0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0" y="42"/>
                    </a:lnTo>
                    <a:lnTo>
                      <a:pt x="1" y="48"/>
                    </a:lnTo>
                    <a:lnTo>
                      <a:pt x="4" y="53"/>
                    </a:lnTo>
                    <a:lnTo>
                      <a:pt x="11" y="57"/>
                    </a:lnTo>
                    <a:lnTo>
                      <a:pt x="11" y="57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284"/>
              <p:cNvSpPr>
                <a:spLocks/>
              </p:cNvSpPr>
              <p:nvPr/>
            </p:nvSpPr>
            <p:spPr bwMode="auto">
              <a:xfrm>
                <a:off x="4043362" y="3086100"/>
                <a:ext cx="77788" cy="44450"/>
              </a:xfrm>
              <a:custGeom>
                <a:avLst/>
                <a:gdLst/>
                <a:ahLst/>
                <a:cxnLst>
                  <a:cxn ang="0">
                    <a:pos x="96" y="19"/>
                  </a:cxn>
                  <a:cxn ang="0">
                    <a:pos x="96" y="19"/>
                  </a:cxn>
                  <a:cxn ang="0">
                    <a:pos x="12" y="55"/>
                  </a:cxn>
                  <a:cxn ang="0">
                    <a:pos x="12" y="55"/>
                  </a:cxn>
                  <a:cxn ang="0">
                    <a:pos x="5" y="53"/>
                  </a:cxn>
                  <a:cxn ang="0">
                    <a:pos x="2" y="47"/>
                  </a:cxn>
                  <a:cxn ang="0">
                    <a:pos x="0" y="42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87" y="0"/>
                  </a:cxn>
                  <a:cxn ang="0">
                    <a:pos x="87" y="0"/>
                  </a:cxn>
                  <a:cxn ang="0">
                    <a:pos x="93" y="3"/>
                  </a:cxn>
                  <a:cxn ang="0">
                    <a:pos x="96" y="8"/>
                  </a:cxn>
                  <a:cxn ang="0">
                    <a:pos x="98" y="13"/>
                  </a:cxn>
                  <a:cxn ang="0">
                    <a:pos x="96" y="19"/>
                  </a:cxn>
                  <a:cxn ang="0">
                    <a:pos x="96" y="19"/>
                  </a:cxn>
                </a:cxnLst>
                <a:rect l="0" t="0" r="r" b="b"/>
                <a:pathLst>
                  <a:path w="98" h="55">
                    <a:moveTo>
                      <a:pt x="96" y="19"/>
                    </a:moveTo>
                    <a:lnTo>
                      <a:pt x="96" y="19"/>
                    </a:lnTo>
                    <a:lnTo>
                      <a:pt x="12" y="55"/>
                    </a:lnTo>
                    <a:lnTo>
                      <a:pt x="12" y="55"/>
                    </a:lnTo>
                    <a:lnTo>
                      <a:pt x="5" y="53"/>
                    </a:lnTo>
                    <a:lnTo>
                      <a:pt x="2" y="47"/>
                    </a:lnTo>
                    <a:lnTo>
                      <a:pt x="0" y="42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87" y="0"/>
                    </a:lnTo>
                    <a:lnTo>
                      <a:pt x="87" y="0"/>
                    </a:lnTo>
                    <a:lnTo>
                      <a:pt x="93" y="3"/>
                    </a:lnTo>
                    <a:lnTo>
                      <a:pt x="96" y="8"/>
                    </a:lnTo>
                    <a:lnTo>
                      <a:pt x="98" y="13"/>
                    </a:lnTo>
                    <a:lnTo>
                      <a:pt x="96" y="19"/>
                    </a:lnTo>
                    <a:lnTo>
                      <a:pt x="96" y="19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285"/>
              <p:cNvSpPr>
                <a:spLocks/>
              </p:cNvSpPr>
              <p:nvPr/>
            </p:nvSpPr>
            <p:spPr bwMode="auto">
              <a:xfrm>
                <a:off x="3941762" y="3259137"/>
                <a:ext cx="749300" cy="317500"/>
              </a:xfrm>
              <a:custGeom>
                <a:avLst/>
                <a:gdLst/>
                <a:ahLst/>
                <a:cxnLst>
                  <a:cxn ang="0">
                    <a:pos x="945" y="11"/>
                  </a:cxn>
                  <a:cxn ang="0">
                    <a:pos x="5" y="401"/>
                  </a:cxn>
                  <a:cxn ang="0">
                    <a:pos x="0" y="389"/>
                  </a:cxn>
                  <a:cxn ang="0">
                    <a:pos x="940" y="0"/>
                  </a:cxn>
                  <a:cxn ang="0">
                    <a:pos x="945" y="11"/>
                  </a:cxn>
                </a:cxnLst>
                <a:rect l="0" t="0" r="r" b="b"/>
                <a:pathLst>
                  <a:path w="945" h="401">
                    <a:moveTo>
                      <a:pt x="945" y="11"/>
                    </a:moveTo>
                    <a:lnTo>
                      <a:pt x="5" y="401"/>
                    </a:lnTo>
                    <a:lnTo>
                      <a:pt x="0" y="389"/>
                    </a:lnTo>
                    <a:lnTo>
                      <a:pt x="940" y="0"/>
                    </a:lnTo>
                    <a:lnTo>
                      <a:pt x="945" y="11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286"/>
              <p:cNvSpPr>
                <a:spLocks/>
              </p:cNvSpPr>
              <p:nvPr/>
            </p:nvSpPr>
            <p:spPr bwMode="auto">
              <a:xfrm>
                <a:off x="3975100" y="3538537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E271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287"/>
              <p:cNvSpPr>
                <a:spLocks noEditPoints="1"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1" y="10"/>
                  </a:cxn>
                  <a:cxn ang="0">
                    <a:pos x="34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7" y="23"/>
                  </a:cxn>
                  <a:cxn ang="0">
                    <a:pos x="36" y="28"/>
                  </a:cxn>
                  <a:cxn ang="0">
                    <a:pos x="32" y="33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6" y="23"/>
                  </a:cxn>
                  <a:cxn ang="0">
                    <a:pos x="6" y="17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6" y="9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1" y="10"/>
                    </a:lnTo>
                    <a:lnTo>
                      <a:pt x="34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7" y="23"/>
                    </a:lnTo>
                    <a:lnTo>
                      <a:pt x="36" y="28"/>
                    </a:lnTo>
                    <a:lnTo>
                      <a:pt x="32" y="33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6" y="23"/>
                    </a:lnTo>
                    <a:lnTo>
                      <a:pt x="6" y="17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288"/>
              <p:cNvSpPr>
                <a:spLocks/>
              </p:cNvSpPr>
              <p:nvPr/>
            </p:nvSpPr>
            <p:spPr bwMode="auto">
              <a:xfrm>
                <a:off x="3976687" y="3540125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30" y="10"/>
                  </a:cxn>
                  <a:cxn ang="0">
                    <a:pos x="30" y="10"/>
                  </a:cxn>
                  <a:cxn ang="0">
                    <a:pos x="31" y="16"/>
                  </a:cxn>
                  <a:cxn ang="0">
                    <a:pos x="30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4" y="26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1" y="16"/>
                    </a:lnTo>
                    <a:lnTo>
                      <a:pt x="30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289"/>
              <p:cNvSpPr>
                <a:spLocks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290"/>
              <p:cNvSpPr>
                <a:spLocks/>
              </p:cNvSpPr>
              <p:nvPr/>
            </p:nvSpPr>
            <p:spPr bwMode="auto">
              <a:xfrm>
                <a:off x="4621212" y="3270250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9" y="34"/>
                  </a:cxn>
                  <a:cxn ang="0">
                    <a:pos x="4" y="3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5" y="6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3" y="1"/>
                  </a:cxn>
                  <a:cxn ang="0">
                    <a:pos x="28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6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5" y="35"/>
                  </a:cxn>
                  <a:cxn ang="0">
                    <a:pos x="25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6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9" y="34"/>
                    </a:lnTo>
                    <a:lnTo>
                      <a:pt x="4" y="3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5" y="6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3" y="1"/>
                    </a:lnTo>
                    <a:lnTo>
                      <a:pt x="28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6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5" y="35"/>
                    </a:lnTo>
                    <a:lnTo>
                      <a:pt x="25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B799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291"/>
              <p:cNvSpPr>
                <a:spLocks noEditPoints="1"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29" y="8"/>
                  </a:cxn>
                  <a:cxn ang="0">
                    <a:pos x="33" y="11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6"/>
                  </a:cxn>
                  <a:cxn ang="0">
                    <a:pos x="7" y="26"/>
                  </a:cxn>
                  <a:cxn ang="0">
                    <a:pos x="5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29" y="8"/>
                    </a:lnTo>
                    <a:lnTo>
                      <a:pt x="33" y="11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5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292"/>
              <p:cNvSpPr>
                <a:spLocks/>
              </p:cNvSpPr>
              <p:nvPr/>
            </p:nvSpPr>
            <p:spPr bwMode="auto">
              <a:xfrm>
                <a:off x="4622800" y="3273425"/>
                <a:ext cx="25400" cy="23813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2"/>
                  </a:cxn>
                  <a:cxn ang="0">
                    <a:pos x="24" y="3"/>
                  </a:cxn>
                  <a:cxn ang="0">
                    <a:pos x="28" y="6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6"/>
                  </a:cxn>
                  <a:cxn ang="0">
                    <a:pos x="31" y="21"/>
                  </a:cxn>
                  <a:cxn ang="0">
                    <a:pos x="28" y="28"/>
                  </a:cxn>
                  <a:cxn ang="0">
                    <a:pos x="23" y="31"/>
                  </a:cxn>
                  <a:cxn ang="0">
                    <a:pos x="23" y="31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1" y="31"/>
                  </a:cxn>
                  <a:cxn ang="0">
                    <a:pos x="8" y="29"/>
                  </a:cxn>
                  <a:cxn ang="0">
                    <a:pos x="5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2"/>
                    </a:lnTo>
                    <a:lnTo>
                      <a:pt x="24" y="3"/>
                    </a:lnTo>
                    <a:lnTo>
                      <a:pt x="28" y="6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6"/>
                    </a:lnTo>
                    <a:lnTo>
                      <a:pt x="31" y="21"/>
                    </a:lnTo>
                    <a:lnTo>
                      <a:pt x="28" y="28"/>
                    </a:lnTo>
                    <a:lnTo>
                      <a:pt x="23" y="31"/>
                    </a:lnTo>
                    <a:lnTo>
                      <a:pt x="23" y="31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5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3293"/>
              <p:cNvSpPr>
                <a:spLocks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3294"/>
              <p:cNvSpPr>
                <a:spLocks/>
              </p:cNvSpPr>
              <p:nvPr/>
            </p:nvSpPr>
            <p:spPr bwMode="auto">
              <a:xfrm>
                <a:off x="4308475" y="3400425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5" y="31"/>
                  </a:cxn>
                  <a:cxn ang="0">
                    <a:pos x="1" y="27"/>
                  </a:cxn>
                  <a:cxn ang="0">
                    <a:pos x="1" y="27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0"/>
                  </a:cxn>
                  <a:cxn ang="0">
                    <a:pos x="29" y="4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18"/>
                  </a:cxn>
                  <a:cxn ang="0">
                    <a:pos x="36" y="27"/>
                  </a:cxn>
                  <a:cxn ang="0">
                    <a:pos x="32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5" y="31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9" y="4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18"/>
                    </a:lnTo>
                    <a:lnTo>
                      <a:pt x="36" y="27"/>
                    </a:lnTo>
                    <a:lnTo>
                      <a:pt x="32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E3C62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3295"/>
              <p:cNvSpPr>
                <a:spLocks noEditPoints="1"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0" y="8"/>
                  </a:cxn>
                  <a:cxn ang="0">
                    <a:pos x="33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6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7" y="36"/>
                  </a:cxn>
                  <a:cxn ang="0">
                    <a:pos x="12" y="34"/>
                  </a:cxn>
                  <a:cxn ang="0">
                    <a:pos x="8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7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0" y="8"/>
                    </a:lnTo>
                    <a:lnTo>
                      <a:pt x="33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6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7" y="36"/>
                    </a:lnTo>
                    <a:lnTo>
                      <a:pt x="12" y="34"/>
                    </a:lnTo>
                    <a:lnTo>
                      <a:pt x="8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7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3296"/>
              <p:cNvSpPr>
                <a:spLocks/>
              </p:cNvSpPr>
              <p:nvPr/>
            </p:nvSpPr>
            <p:spPr bwMode="auto">
              <a:xfrm>
                <a:off x="4311650" y="3402012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1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4"/>
                  </a:cxn>
                  <a:cxn ang="0">
                    <a:pos x="31" y="21"/>
                  </a:cxn>
                  <a:cxn ang="0">
                    <a:pos x="28" y="26"/>
                  </a:cxn>
                  <a:cxn ang="0">
                    <a:pos x="21" y="29"/>
                  </a:cxn>
                  <a:cxn ang="0">
                    <a:pos x="21" y="29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29"/>
                  </a:cxn>
                  <a:cxn ang="0">
                    <a:pos x="7" y="27"/>
                  </a:cxn>
                  <a:cxn ang="0">
                    <a:pos x="3" y="24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4"/>
                  </a:cxn>
                  <a:cxn ang="0">
                    <a:pos x="2" y="10"/>
                  </a:cxn>
                  <a:cxn ang="0">
                    <a:pos x="5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6" y="0"/>
                  </a:cxn>
                </a:cxnLst>
                <a:rect l="0" t="0" r="r" b="b"/>
                <a:pathLst>
                  <a:path w="31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1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4"/>
                    </a:lnTo>
                    <a:lnTo>
                      <a:pt x="31" y="21"/>
                    </a:lnTo>
                    <a:lnTo>
                      <a:pt x="28" y="26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29"/>
                    </a:lnTo>
                    <a:lnTo>
                      <a:pt x="7" y="27"/>
                    </a:lnTo>
                    <a:lnTo>
                      <a:pt x="3" y="24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5" y="3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3297"/>
              <p:cNvSpPr>
                <a:spLocks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3298"/>
              <p:cNvSpPr>
                <a:spLocks/>
              </p:cNvSpPr>
              <p:nvPr/>
            </p:nvSpPr>
            <p:spPr bwMode="auto">
              <a:xfrm>
                <a:off x="4389437" y="3367087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5" y="38"/>
                  </a:cxn>
                  <a:cxn ang="0">
                    <a:pos x="10" y="34"/>
                  </a:cxn>
                  <a:cxn ang="0">
                    <a:pos x="5" y="31"/>
                  </a:cxn>
                  <a:cxn ang="0">
                    <a:pos x="1" y="26"/>
                  </a:cxn>
                  <a:cxn ang="0">
                    <a:pos x="1" y="26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5" y="38"/>
                    </a:lnTo>
                    <a:lnTo>
                      <a:pt x="10" y="34"/>
                    </a:lnTo>
                    <a:lnTo>
                      <a:pt x="5" y="31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56997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3299"/>
              <p:cNvSpPr>
                <a:spLocks noEditPoints="1"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0" y="8"/>
                  </a:cxn>
                  <a:cxn ang="0">
                    <a:pos x="33" y="11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38" y="23"/>
                  </a:cxn>
                  <a:cxn ang="0">
                    <a:pos x="36" y="28"/>
                  </a:cxn>
                  <a:cxn ang="0">
                    <a:pos x="33" y="32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7" y="37"/>
                  </a:cxn>
                  <a:cxn ang="0">
                    <a:pos x="13" y="36"/>
                  </a:cxn>
                  <a:cxn ang="0">
                    <a:pos x="10" y="32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6"/>
                  </a:cxn>
                  <a:cxn ang="0">
                    <a:pos x="10" y="11"/>
                  </a:cxn>
                  <a:cxn ang="0">
                    <a:pos x="15" y="8"/>
                  </a:cxn>
                  <a:cxn ang="0">
                    <a:pos x="15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0" y="8"/>
                    </a:lnTo>
                    <a:lnTo>
                      <a:pt x="33" y="11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38" y="23"/>
                    </a:lnTo>
                    <a:lnTo>
                      <a:pt x="36" y="28"/>
                    </a:lnTo>
                    <a:lnTo>
                      <a:pt x="33" y="32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7" y="37"/>
                    </a:lnTo>
                    <a:lnTo>
                      <a:pt x="13" y="36"/>
                    </a:lnTo>
                    <a:lnTo>
                      <a:pt x="10" y="32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6"/>
                    </a:lnTo>
                    <a:lnTo>
                      <a:pt x="10" y="11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3300"/>
              <p:cNvSpPr>
                <a:spLocks/>
              </p:cNvSpPr>
              <p:nvPr/>
            </p:nvSpPr>
            <p:spPr bwMode="auto">
              <a:xfrm>
                <a:off x="4392612" y="3368675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2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7"/>
                  </a:cxn>
                  <a:cxn ang="0">
                    <a:pos x="31" y="22"/>
                  </a:cxn>
                  <a:cxn ang="0">
                    <a:pos x="28" y="26"/>
                  </a:cxn>
                  <a:cxn ang="0">
                    <a:pos x="23" y="30"/>
                  </a:cxn>
                  <a:cxn ang="0">
                    <a:pos x="23" y="30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31"/>
                  </a:cxn>
                  <a:cxn ang="0">
                    <a:pos x="8" y="30"/>
                  </a:cxn>
                  <a:cxn ang="0">
                    <a:pos x="5" y="26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5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2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7"/>
                    </a:lnTo>
                    <a:lnTo>
                      <a:pt x="31" y="22"/>
                    </a:lnTo>
                    <a:lnTo>
                      <a:pt x="28" y="26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31"/>
                    </a:lnTo>
                    <a:lnTo>
                      <a:pt x="8" y="30"/>
                    </a:lnTo>
                    <a:lnTo>
                      <a:pt x="5" y="26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5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3301"/>
              <p:cNvSpPr>
                <a:spLocks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3302"/>
              <p:cNvSpPr>
                <a:spLocks/>
              </p:cNvSpPr>
              <p:nvPr/>
            </p:nvSpPr>
            <p:spPr bwMode="auto">
              <a:xfrm>
                <a:off x="4148137" y="3465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0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2"/>
                  </a:cxn>
                  <a:cxn ang="0">
                    <a:pos x="26" y="35"/>
                  </a:cxn>
                  <a:cxn ang="0">
                    <a:pos x="26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0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2"/>
                    </a:lnTo>
                    <a:lnTo>
                      <a:pt x="26" y="35"/>
                    </a:lnTo>
                    <a:lnTo>
                      <a:pt x="26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D3B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303"/>
              <p:cNvSpPr>
                <a:spLocks noEditPoints="1"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8"/>
                  </a:cxn>
                  <a:cxn ang="0">
                    <a:pos x="31" y="10"/>
                  </a:cxn>
                  <a:cxn ang="0">
                    <a:pos x="34" y="13"/>
                  </a:cxn>
                  <a:cxn ang="0">
                    <a:pos x="35" y="17"/>
                  </a:cxn>
                  <a:cxn ang="0">
                    <a:pos x="35" y="17"/>
                  </a:cxn>
                  <a:cxn ang="0">
                    <a:pos x="37" y="23"/>
                  </a:cxn>
                  <a:cxn ang="0">
                    <a:pos x="35" y="28"/>
                  </a:cxn>
                  <a:cxn ang="0">
                    <a:pos x="32" y="34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9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7"/>
                  </a:cxn>
                  <a:cxn ang="0">
                    <a:pos x="11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8"/>
                    </a:lnTo>
                    <a:lnTo>
                      <a:pt x="31" y="10"/>
                    </a:lnTo>
                    <a:lnTo>
                      <a:pt x="34" y="13"/>
                    </a:lnTo>
                    <a:lnTo>
                      <a:pt x="35" y="17"/>
                    </a:lnTo>
                    <a:lnTo>
                      <a:pt x="35" y="17"/>
                    </a:lnTo>
                    <a:lnTo>
                      <a:pt x="37" y="23"/>
                    </a:lnTo>
                    <a:lnTo>
                      <a:pt x="35" y="28"/>
                    </a:lnTo>
                    <a:lnTo>
                      <a:pt x="32" y="34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9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7"/>
                    </a:lnTo>
                    <a:lnTo>
                      <a:pt x="11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3304"/>
              <p:cNvSpPr>
                <a:spLocks/>
              </p:cNvSpPr>
              <p:nvPr/>
            </p:nvSpPr>
            <p:spPr bwMode="auto">
              <a:xfrm>
                <a:off x="4151312" y="3468687"/>
                <a:ext cx="25400" cy="2381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1"/>
                  </a:cxn>
                  <a:cxn ang="0">
                    <a:pos x="25" y="3"/>
                  </a:cxn>
                  <a:cxn ang="0">
                    <a:pos x="28" y="6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7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1"/>
                    </a:lnTo>
                    <a:lnTo>
                      <a:pt x="25" y="3"/>
                    </a:lnTo>
                    <a:lnTo>
                      <a:pt x="28" y="6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7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3305"/>
              <p:cNvSpPr>
                <a:spLocks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3306"/>
              <p:cNvSpPr>
                <a:spLocks/>
              </p:cNvSpPr>
              <p:nvPr/>
            </p:nvSpPr>
            <p:spPr bwMode="auto">
              <a:xfrm>
                <a:off x="4095750" y="3487737"/>
                <a:ext cx="30163" cy="30163"/>
              </a:xfrm>
              <a:custGeom>
                <a:avLst/>
                <a:gdLst/>
                <a:ahLst/>
                <a:cxnLst>
                  <a:cxn ang="0">
                    <a:pos x="20" y="38"/>
                  </a:cxn>
                  <a:cxn ang="0">
                    <a:pos x="20" y="38"/>
                  </a:cxn>
                  <a:cxn ang="0">
                    <a:pos x="13" y="38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7" y="7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5" y="2"/>
                  </a:cxn>
                  <a:cxn ang="0">
                    <a:pos x="29" y="3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0" y="38"/>
                  </a:cxn>
                  <a:cxn ang="0">
                    <a:pos x="20" y="38"/>
                  </a:cxn>
                </a:cxnLst>
                <a:rect l="0" t="0" r="r" b="b"/>
                <a:pathLst>
                  <a:path w="38" h="38">
                    <a:moveTo>
                      <a:pt x="20" y="38"/>
                    </a:moveTo>
                    <a:lnTo>
                      <a:pt x="20" y="38"/>
                    </a:lnTo>
                    <a:lnTo>
                      <a:pt x="13" y="38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7" y="7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5" y="2"/>
                    </a:lnTo>
                    <a:lnTo>
                      <a:pt x="29" y="3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0" y="38"/>
                    </a:lnTo>
                    <a:lnTo>
                      <a:pt x="20" y="38"/>
                    </a:lnTo>
                    <a:close/>
                  </a:path>
                </a:pathLst>
              </a:custGeom>
              <a:solidFill>
                <a:srgbClr val="E2967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3307"/>
              <p:cNvSpPr>
                <a:spLocks noEditPoints="1"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6"/>
                  </a:cxn>
                  <a:cxn ang="0">
                    <a:pos x="23" y="6"/>
                  </a:cxn>
                  <a:cxn ang="0">
                    <a:pos x="26" y="6"/>
                  </a:cxn>
                  <a:cxn ang="0">
                    <a:pos x="31" y="10"/>
                  </a:cxn>
                  <a:cxn ang="0">
                    <a:pos x="34" y="11"/>
                  </a:cxn>
                  <a:cxn ang="0">
                    <a:pos x="37" y="16"/>
                  </a:cxn>
                  <a:cxn ang="0">
                    <a:pos x="37" y="16"/>
                  </a:cxn>
                  <a:cxn ang="0">
                    <a:pos x="37" y="23"/>
                  </a:cxn>
                  <a:cxn ang="0">
                    <a:pos x="37" y="28"/>
                  </a:cxn>
                  <a:cxn ang="0">
                    <a:pos x="34" y="33"/>
                  </a:cxn>
                  <a:cxn ang="0">
                    <a:pos x="28" y="37"/>
                  </a:cxn>
                  <a:cxn ang="0">
                    <a:pos x="28" y="37"/>
                  </a:cxn>
                  <a:cxn ang="0">
                    <a:pos x="23" y="37"/>
                  </a:cxn>
                  <a:cxn ang="0">
                    <a:pos x="23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6"/>
                    </a:moveTo>
                    <a:lnTo>
                      <a:pt x="23" y="6"/>
                    </a:lnTo>
                    <a:lnTo>
                      <a:pt x="26" y="6"/>
                    </a:lnTo>
                    <a:lnTo>
                      <a:pt x="31" y="10"/>
                    </a:lnTo>
                    <a:lnTo>
                      <a:pt x="34" y="11"/>
                    </a:lnTo>
                    <a:lnTo>
                      <a:pt x="37" y="16"/>
                    </a:lnTo>
                    <a:lnTo>
                      <a:pt x="37" y="16"/>
                    </a:lnTo>
                    <a:lnTo>
                      <a:pt x="37" y="23"/>
                    </a:lnTo>
                    <a:lnTo>
                      <a:pt x="37" y="28"/>
                    </a:lnTo>
                    <a:lnTo>
                      <a:pt x="34" y="33"/>
                    </a:lnTo>
                    <a:lnTo>
                      <a:pt x="28" y="37"/>
                    </a:lnTo>
                    <a:lnTo>
                      <a:pt x="28" y="37"/>
                    </a:lnTo>
                    <a:lnTo>
                      <a:pt x="23" y="37"/>
                    </a:lnTo>
                    <a:lnTo>
                      <a:pt x="23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3" y="6"/>
                    </a:lnTo>
                    <a:close/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3308"/>
              <p:cNvSpPr>
                <a:spLocks/>
              </p:cNvSpPr>
              <p:nvPr/>
            </p:nvSpPr>
            <p:spPr bwMode="auto">
              <a:xfrm>
                <a:off x="4098925" y="3490912"/>
                <a:ext cx="23813" cy="23813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20" y="0"/>
                  </a:cxn>
                  <a:cxn ang="0">
                    <a:pos x="25" y="4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7"/>
                  </a:cxn>
                  <a:cxn ang="0">
                    <a:pos x="31" y="22"/>
                  </a:cxn>
                  <a:cxn ang="0">
                    <a:pos x="28" y="27"/>
                  </a:cxn>
                  <a:cxn ang="0">
                    <a:pos x="22" y="31"/>
                  </a:cxn>
                  <a:cxn ang="0">
                    <a:pos x="22" y="31"/>
                  </a:cxn>
                  <a:cxn ang="0">
                    <a:pos x="17" y="31"/>
                  </a:cxn>
                  <a:cxn ang="0">
                    <a:pos x="17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4" y="27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7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7" y="0"/>
                  </a:cxn>
                </a:cxnLst>
                <a:rect l="0" t="0" r="r" b="b"/>
                <a:pathLst>
                  <a:path w="31" h="31">
                    <a:moveTo>
                      <a:pt x="17" y="0"/>
                    </a:moveTo>
                    <a:lnTo>
                      <a:pt x="17" y="0"/>
                    </a:lnTo>
                    <a:lnTo>
                      <a:pt x="20" y="0"/>
                    </a:lnTo>
                    <a:lnTo>
                      <a:pt x="25" y="4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7"/>
                    </a:lnTo>
                    <a:lnTo>
                      <a:pt x="31" y="22"/>
                    </a:lnTo>
                    <a:lnTo>
                      <a:pt x="28" y="27"/>
                    </a:lnTo>
                    <a:lnTo>
                      <a:pt x="22" y="31"/>
                    </a:lnTo>
                    <a:lnTo>
                      <a:pt x="22" y="31"/>
                    </a:lnTo>
                    <a:lnTo>
                      <a:pt x="17" y="31"/>
                    </a:lnTo>
                    <a:lnTo>
                      <a:pt x="17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7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3309"/>
              <p:cNvSpPr>
                <a:spLocks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3310"/>
              <p:cNvSpPr>
                <a:spLocks/>
              </p:cNvSpPr>
              <p:nvPr/>
            </p:nvSpPr>
            <p:spPr bwMode="auto">
              <a:xfrm>
                <a:off x="4454525" y="3338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7AC1A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3311"/>
              <p:cNvSpPr>
                <a:spLocks noEditPoints="1"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1" y="9"/>
                  </a:cxn>
                  <a:cxn ang="0">
                    <a:pos x="34" y="11"/>
                  </a:cxn>
                  <a:cxn ang="0">
                    <a:pos x="35" y="16"/>
                  </a:cxn>
                  <a:cxn ang="0">
                    <a:pos x="35" y="16"/>
                  </a:cxn>
                  <a:cxn ang="0">
                    <a:pos x="37" y="22"/>
                  </a:cxn>
                  <a:cxn ang="0">
                    <a:pos x="35" y="27"/>
                  </a:cxn>
                  <a:cxn ang="0">
                    <a:pos x="32" y="32"/>
                  </a:cxn>
                  <a:cxn ang="0">
                    <a:pos x="27" y="37"/>
                  </a:cxn>
                  <a:cxn ang="0">
                    <a:pos x="27" y="37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9" y="32"/>
                  </a:cxn>
                  <a:cxn ang="0">
                    <a:pos x="8" y="27"/>
                  </a:cxn>
                  <a:cxn ang="0">
                    <a:pos x="8" y="27"/>
                  </a:cxn>
                  <a:cxn ang="0">
                    <a:pos x="6" y="22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1" y="9"/>
                    </a:lnTo>
                    <a:lnTo>
                      <a:pt x="34" y="11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7" y="22"/>
                    </a:lnTo>
                    <a:lnTo>
                      <a:pt x="35" y="27"/>
                    </a:lnTo>
                    <a:lnTo>
                      <a:pt x="32" y="32"/>
                    </a:lnTo>
                    <a:lnTo>
                      <a:pt x="27" y="37"/>
                    </a:lnTo>
                    <a:lnTo>
                      <a:pt x="27" y="37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9" y="32"/>
                    </a:lnTo>
                    <a:lnTo>
                      <a:pt x="8" y="27"/>
                    </a:lnTo>
                    <a:lnTo>
                      <a:pt x="8" y="27"/>
                    </a:lnTo>
                    <a:lnTo>
                      <a:pt x="6" y="22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3312"/>
              <p:cNvSpPr>
                <a:spLocks/>
              </p:cNvSpPr>
              <p:nvPr/>
            </p:nvSpPr>
            <p:spPr bwMode="auto">
              <a:xfrm>
                <a:off x="4457700" y="3341687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3313"/>
              <p:cNvSpPr>
                <a:spLocks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3314"/>
              <p:cNvSpPr>
                <a:spLocks/>
              </p:cNvSpPr>
              <p:nvPr/>
            </p:nvSpPr>
            <p:spPr bwMode="auto">
              <a:xfrm>
                <a:off x="4519612" y="3313112"/>
                <a:ext cx="30163" cy="28575"/>
              </a:xfrm>
              <a:custGeom>
                <a:avLst/>
                <a:gdLst/>
                <a:ahLst/>
                <a:cxnLst>
                  <a:cxn ang="0">
                    <a:pos x="18" y="36"/>
                  </a:cxn>
                  <a:cxn ang="0">
                    <a:pos x="18" y="36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4" y="30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0" y="1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5" y="5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5" y="0"/>
                  </a:cxn>
                  <a:cxn ang="0">
                    <a:pos x="30" y="2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18"/>
                  </a:cxn>
                  <a:cxn ang="0">
                    <a:pos x="36" y="25"/>
                  </a:cxn>
                  <a:cxn ang="0">
                    <a:pos x="36" y="25"/>
                  </a:cxn>
                  <a:cxn ang="0">
                    <a:pos x="31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6"/>
                  </a:cxn>
                  <a:cxn ang="0">
                    <a:pos x="18" y="36"/>
                  </a:cxn>
                </a:cxnLst>
                <a:rect l="0" t="0" r="r" b="b"/>
                <a:pathLst>
                  <a:path w="38" h="36">
                    <a:moveTo>
                      <a:pt x="18" y="36"/>
                    </a:moveTo>
                    <a:lnTo>
                      <a:pt x="18" y="36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4" y="30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5" y="5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18"/>
                    </a:lnTo>
                    <a:lnTo>
                      <a:pt x="36" y="25"/>
                    </a:lnTo>
                    <a:lnTo>
                      <a:pt x="36" y="25"/>
                    </a:lnTo>
                    <a:lnTo>
                      <a:pt x="31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6"/>
                    </a:lnTo>
                    <a:lnTo>
                      <a:pt x="18" y="36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3315"/>
              <p:cNvSpPr>
                <a:spLocks noEditPoints="1"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31" y="8"/>
                  </a:cxn>
                  <a:cxn ang="0">
                    <a:pos x="34" y="12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7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31" y="8"/>
                    </a:lnTo>
                    <a:lnTo>
                      <a:pt x="34" y="12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7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316"/>
              <p:cNvSpPr>
                <a:spLocks/>
              </p:cNvSpPr>
              <p:nvPr/>
            </p:nvSpPr>
            <p:spPr bwMode="auto">
              <a:xfrm>
                <a:off x="4522787" y="3314700"/>
                <a:ext cx="23813" cy="2540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9" y="2"/>
                  </a:cxn>
                  <a:cxn ang="0">
                    <a:pos x="24" y="3"/>
                  </a:cxn>
                  <a:cxn ang="0">
                    <a:pos x="27" y="7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3"/>
                  </a:cxn>
                  <a:cxn ang="0">
                    <a:pos x="26" y="28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4" y="33"/>
                  </a:cxn>
                  <a:cxn ang="0">
                    <a:pos x="14" y="33"/>
                  </a:cxn>
                  <a:cxn ang="0">
                    <a:pos x="9" y="31"/>
                  </a:cxn>
                  <a:cxn ang="0">
                    <a:pos x="6" y="29"/>
                  </a:cxn>
                  <a:cxn ang="0">
                    <a:pos x="3" y="26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3" y="5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14" y="0"/>
                  </a:cxn>
                </a:cxnLst>
                <a:rect l="0" t="0" r="r" b="b"/>
                <a:pathLst>
                  <a:path w="31" h="33">
                    <a:moveTo>
                      <a:pt x="14" y="0"/>
                    </a:moveTo>
                    <a:lnTo>
                      <a:pt x="14" y="0"/>
                    </a:lnTo>
                    <a:lnTo>
                      <a:pt x="19" y="2"/>
                    </a:lnTo>
                    <a:lnTo>
                      <a:pt x="24" y="3"/>
                    </a:lnTo>
                    <a:lnTo>
                      <a:pt x="27" y="7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3"/>
                    </a:lnTo>
                    <a:lnTo>
                      <a:pt x="26" y="28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4" y="33"/>
                    </a:lnTo>
                    <a:lnTo>
                      <a:pt x="14" y="33"/>
                    </a:lnTo>
                    <a:lnTo>
                      <a:pt x="9" y="31"/>
                    </a:lnTo>
                    <a:lnTo>
                      <a:pt x="6" y="29"/>
                    </a:lnTo>
                    <a:lnTo>
                      <a:pt x="3" y="26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1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317"/>
              <p:cNvSpPr>
                <a:spLocks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318"/>
              <p:cNvSpPr>
                <a:spLocks/>
              </p:cNvSpPr>
              <p:nvPr/>
            </p:nvSpPr>
            <p:spPr bwMode="auto">
              <a:xfrm>
                <a:off x="3998912" y="35560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19"/>
                  </a:cxn>
                  <a:cxn ang="0">
                    <a:pos x="11" y="47"/>
                  </a:cxn>
                  <a:cxn ang="0">
                    <a:pos x="47" y="131"/>
                  </a:cxn>
                  <a:cxn ang="0">
                    <a:pos x="160" y="86"/>
                  </a:cxn>
                  <a:cxn ang="0">
                    <a:pos x="124" y="0"/>
                  </a:cxn>
                  <a:cxn ang="0">
                    <a:pos x="42" y="34"/>
                  </a:cxn>
                </a:cxnLst>
                <a:rect l="0" t="0" r="r" b="b"/>
                <a:pathLst>
                  <a:path w="160" h="131">
                    <a:moveTo>
                      <a:pt x="42" y="34"/>
                    </a:moveTo>
                    <a:lnTo>
                      <a:pt x="0" y="19"/>
                    </a:lnTo>
                    <a:lnTo>
                      <a:pt x="11" y="47"/>
                    </a:lnTo>
                    <a:lnTo>
                      <a:pt x="47" y="131"/>
                    </a:lnTo>
                    <a:lnTo>
                      <a:pt x="160" y="86"/>
                    </a:lnTo>
                    <a:lnTo>
                      <a:pt x="124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319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320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321"/>
              <p:cNvSpPr>
                <a:spLocks/>
              </p:cNvSpPr>
              <p:nvPr/>
            </p:nvSpPr>
            <p:spPr bwMode="auto">
              <a:xfrm>
                <a:off x="4051300" y="3614737"/>
                <a:ext cx="14288" cy="22225"/>
              </a:xfrm>
              <a:custGeom>
                <a:avLst/>
                <a:gdLst/>
                <a:ahLst/>
                <a:cxnLst>
                  <a:cxn ang="0">
                    <a:pos x="18" y="23"/>
                  </a:cxn>
                  <a:cxn ang="0">
                    <a:pos x="18" y="23"/>
                  </a:cxn>
                  <a:cxn ang="0">
                    <a:pos x="18" y="24"/>
                  </a:cxn>
                  <a:cxn ang="0">
                    <a:pos x="18" y="26"/>
                  </a:cxn>
                  <a:cxn ang="0">
                    <a:pos x="11" y="28"/>
                  </a:cxn>
                  <a:cxn ang="0">
                    <a:pos x="11" y="28"/>
                  </a:cxn>
                  <a:cxn ang="0">
                    <a:pos x="10" y="28"/>
                  </a:cxn>
                  <a:cxn ang="0">
                    <a:pos x="8" y="2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8" y="23"/>
                  </a:cxn>
                </a:cxnLst>
                <a:rect l="0" t="0" r="r" b="b"/>
                <a:pathLst>
                  <a:path w="18" h="28">
                    <a:moveTo>
                      <a:pt x="18" y="23"/>
                    </a:moveTo>
                    <a:lnTo>
                      <a:pt x="18" y="23"/>
                    </a:lnTo>
                    <a:lnTo>
                      <a:pt x="18" y="24"/>
                    </a:lnTo>
                    <a:lnTo>
                      <a:pt x="18" y="26"/>
                    </a:lnTo>
                    <a:lnTo>
                      <a:pt x="11" y="28"/>
                    </a:lnTo>
                    <a:lnTo>
                      <a:pt x="11" y="28"/>
                    </a:lnTo>
                    <a:lnTo>
                      <a:pt x="10" y="28"/>
                    </a:lnTo>
                    <a:lnTo>
                      <a:pt x="8" y="2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1"/>
                    </a:lnTo>
                    <a:lnTo>
                      <a:pt x="18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322"/>
              <p:cNvSpPr>
                <a:spLocks/>
              </p:cNvSpPr>
              <p:nvPr/>
            </p:nvSpPr>
            <p:spPr bwMode="auto">
              <a:xfrm>
                <a:off x="4076700" y="3603625"/>
                <a:ext cx="15875" cy="22225"/>
              </a:xfrm>
              <a:custGeom>
                <a:avLst/>
                <a:gdLst/>
                <a:ahLst/>
                <a:cxnLst>
                  <a:cxn ang="0">
                    <a:pos x="19" y="23"/>
                  </a:cxn>
                  <a:cxn ang="0">
                    <a:pos x="19" y="23"/>
                  </a:cxn>
                  <a:cxn ang="0">
                    <a:pos x="19" y="24"/>
                  </a:cxn>
                  <a:cxn ang="0">
                    <a:pos x="18" y="26"/>
                  </a:cxn>
                  <a:cxn ang="0">
                    <a:pos x="11" y="27"/>
                  </a:cxn>
                  <a:cxn ang="0">
                    <a:pos x="11" y="27"/>
                  </a:cxn>
                  <a:cxn ang="0">
                    <a:pos x="9" y="27"/>
                  </a:cxn>
                  <a:cxn ang="0">
                    <a:pos x="8" y="27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9" y="1"/>
                  </a:cxn>
                  <a:cxn ang="0">
                    <a:pos x="19" y="23"/>
                  </a:cxn>
                </a:cxnLst>
                <a:rect l="0" t="0" r="r" b="b"/>
                <a:pathLst>
                  <a:path w="19" h="27">
                    <a:moveTo>
                      <a:pt x="19" y="23"/>
                    </a:moveTo>
                    <a:lnTo>
                      <a:pt x="19" y="23"/>
                    </a:lnTo>
                    <a:lnTo>
                      <a:pt x="19" y="24"/>
                    </a:lnTo>
                    <a:lnTo>
                      <a:pt x="18" y="26"/>
                    </a:lnTo>
                    <a:lnTo>
                      <a:pt x="11" y="27"/>
                    </a:lnTo>
                    <a:lnTo>
                      <a:pt x="11" y="27"/>
                    </a:lnTo>
                    <a:lnTo>
                      <a:pt x="9" y="27"/>
                    </a:lnTo>
                    <a:lnTo>
                      <a:pt x="8" y="27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9" y="1"/>
                    </a:lnTo>
                    <a:lnTo>
                      <a:pt x="19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323"/>
              <p:cNvSpPr>
                <a:spLocks/>
              </p:cNvSpPr>
              <p:nvPr/>
            </p:nvSpPr>
            <p:spPr bwMode="auto">
              <a:xfrm>
                <a:off x="4043362" y="3625850"/>
                <a:ext cx="4763" cy="63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3" y="9"/>
                  </a:cxn>
                  <a:cxn ang="0">
                    <a:pos x="2" y="7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" h="9">
                    <a:moveTo>
                      <a:pt x="2" y="0"/>
                    </a:moveTo>
                    <a:lnTo>
                      <a:pt x="5" y="9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3324"/>
              <p:cNvSpPr>
                <a:spLocks/>
              </p:cNvSpPr>
              <p:nvPr/>
            </p:nvSpPr>
            <p:spPr bwMode="auto">
              <a:xfrm>
                <a:off x="4092575" y="3605212"/>
                <a:ext cx="4763" cy="7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0"/>
                  </a:cxn>
                  <a:cxn ang="0">
                    <a:pos x="3" y="10"/>
                  </a:cxn>
                  <a:cxn ang="0">
                    <a:pos x="5" y="9"/>
                  </a:cxn>
                  <a:cxn ang="0">
                    <a:pos x="5" y="7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3" y="2"/>
                  </a:cxn>
                  <a:cxn ang="0">
                    <a:pos x="1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10">
                    <a:moveTo>
                      <a:pt x="0" y="0"/>
                    </a:moveTo>
                    <a:lnTo>
                      <a:pt x="3" y="10"/>
                    </a:lnTo>
                    <a:lnTo>
                      <a:pt x="3" y="10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3325"/>
              <p:cNvSpPr>
                <a:spLocks/>
              </p:cNvSpPr>
              <p:nvPr/>
            </p:nvSpPr>
            <p:spPr bwMode="auto">
              <a:xfrm>
                <a:off x="4173537" y="3484562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7" y="132"/>
                  </a:cxn>
                  <a:cxn ang="0">
                    <a:pos x="159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9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7" y="132"/>
                    </a:lnTo>
                    <a:lnTo>
                      <a:pt x="159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3326"/>
              <p:cNvSpPr>
                <a:spLocks noEditPoints="1"/>
              </p:cNvSpPr>
              <p:nvPr/>
            </p:nvSpPr>
            <p:spPr bwMode="auto">
              <a:xfrm>
                <a:off x="4202112" y="3513137"/>
                <a:ext cx="71438" cy="47625"/>
              </a:xfrm>
              <a:custGeom>
                <a:avLst/>
                <a:gdLst/>
                <a:ahLst/>
                <a:cxnLst>
                  <a:cxn ang="0">
                    <a:pos x="45" y="21"/>
                  </a:cxn>
                  <a:cxn ang="0">
                    <a:pos x="45" y="21"/>
                  </a:cxn>
                  <a:cxn ang="0">
                    <a:pos x="34" y="24"/>
                  </a:cxn>
                  <a:cxn ang="0">
                    <a:pos x="0" y="37"/>
                  </a:cxn>
                  <a:cxn ang="0">
                    <a:pos x="3" y="42"/>
                  </a:cxn>
                  <a:cxn ang="0">
                    <a:pos x="9" y="45"/>
                  </a:cxn>
                  <a:cxn ang="0">
                    <a:pos x="16" y="55"/>
                  </a:cxn>
                  <a:cxn ang="0">
                    <a:pos x="26" y="58"/>
                  </a:cxn>
                  <a:cxn ang="0">
                    <a:pos x="37" y="55"/>
                  </a:cxn>
                  <a:cxn ang="0">
                    <a:pos x="45" y="47"/>
                  </a:cxn>
                  <a:cxn ang="0">
                    <a:pos x="45" y="34"/>
                  </a:cxn>
                  <a:cxn ang="0">
                    <a:pos x="49" y="27"/>
                  </a:cxn>
                  <a:cxn ang="0">
                    <a:pos x="52" y="27"/>
                  </a:cxn>
                  <a:cxn ang="0">
                    <a:pos x="55" y="31"/>
                  </a:cxn>
                  <a:cxn ang="0">
                    <a:pos x="65" y="39"/>
                  </a:cxn>
                  <a:cxn ang="0">
                    <a:pos x="81" y="37"/>
                  </a:cxn>
                  <a:cxn ang="0">
                    <a:pos x="89" y="29"/>
                  </a:cxn>
                  <a:cxn ang="0">
                    <a:pos x="91" y="16"/>
                  </a:cxn>
                  <a:cxn ang="0">
                    <a:pos x="89" y="10"/>
                  </a:cxn>
                  <a:cxn ang="0">
                    <a:pos x="91" y="6"/>
                  </a:cxn>
                  <a:cxn ang="0">
                    <a:pos x="76" y="5"/>
                  </a:cxn>
                  <a:cxn ang="0">
                    <a:pos x="50" y="19"/>
                  </a:cxn>
                  <a:cxn ang="0">
                    <a:pos x="5" y="39"/>
                  </a:cxn>
                  <a:cxn ang="0">
                    <a:pos x="5" y="37"/>
                  </a:cxn>
                  <a:cxn ang="0">
                    <a:pos x="6" y="37"/>
                  </a:cxn>
                  <a:cxn ang="0">
                    <a:pos x="44" y="39"/>
                  </a:cxn>
                  <a:cxn ang="0">
                    <a:pos x="40" y="47"/>
                  </a:cxn>
                  <a:cxn ang="0">
                    <a:pos x="34" y="54"/>
                  </a:cxn>
                  <a:cxn ang="0">
                    <a:pos x="19" y="54"/>
                  </a:cxn>
                  <a:cxn ang="0">
                    <a:pos x="11" y="42"/>
                  </a:cxn>
                  <a:cxn ang="0">
                    <a:pos x="18" y="32"/>
                  </a:cxn>
                  <a:cxn ang="0">
                    <a:pos x="36" y="27"/>
                  </a:cxn>
                  <a:cxn ang="0">
                    <a:pos x="39" y="29"/>
                  </a:cxn>
                  <a:cxn ang="0">
                    <a:pos x="44" y="39"/>
                  </a:cxn>
                  <a:cxn ang="0">
                    <a:pos x="78" y="34"/>
                  </a:cxn>
                  <a:cxn ang="0">
                    <a:pos x="68" y="36"/>
                  </a:cxn>
                  <a:cxn ang="0">
                    <a:pos x="60" y="32"/>
                  </a:cxn>
                  <a:cxn ang="0">
                    <a:pos x="57" y="19"/>
                  </a:cxn>
                  <a:cxn ang="0">
                    <a:pos x="68" y="11"/>
                  </a:cxn>
                  <a:cxn ang="0">
                    <a:pos x="79" y="8"/>
                  </a:cxn>
                  <a:cxn ang="0">
                    <a:pos x="86" y="11"/>
                  </a:cxn>
                  <a:cxn ang="0">
                    <a:pos x="86" y="29"/>
                  </a:cxn>
                  <a:cxn ang="0">
                    <a:pos x="88" y="6"/>
                  </a:cxn>
                  <a:cxn ang="0">
                    <a:pos x="88" y="5"/>
                  </a:cxn>
                  <a:cxn ang="0">
                    <a:pos x="89" y="5"/>
                  </a:cxn>
                </a:cxnLst>
                <a:rect l="0" t="0" r="r" b="b"/>
                <a:pathLst>
                  <a:path w="91" h="58">
                    <a:moveTo>
                      <a:pt x="50" y="19"/>
                    </a:moveTo>
                    <a:lnTo>
                      <a:pt x="50" y="19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2" y="23"/>
                    </a:lnTo>
                    <a:lnTo>
                      <a:pt x="42" y="23"/>
                    </a:lnTo>
                    <a:lnTo>
                      <a:pt x="34" y="24"/>
                    </a:lnTo>
                    <a:lnTo>
                      <a:pt x="26" y="26"/>
                    </a:lnTo>
                    <a:lnTo>
                      <a:pt x="13" y="31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3" y="42"/>
                    </a:lnTo>
                    <a:lnTo>
                      <a:pt x="3" y="42"/>
                    </a:lnTo>
                    <a:lnTo>
                      <a:pt x="6" y="42"/>
                    </a:lnTo>
                    <a:lnTo>
                      <a:pt x="8" y="44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11" y="50"/>
                    </a:lnTo>
                    <a:lnTo>
                      <a:pt x="16" y="55"/>
                    </a:lnTo>
                    <a:lnTo>
                      <a:pt x="16" y="55"/>
                    </a:lnTo>
                    <a:lnTo>
                      <a:pt x="21" y="58"/>
                    </a:lnTo>
                    <a:lnTo>
                      <a:pt x="26" y="58"/>
                    </a:lnTo>
                    <a:lnTo>
                      <a:pt x="32" y="57"/>
                    </a:lnTo>
                    <a:lnTo>
                      <a:pt x="32" y="57"/>
                    </a:lnTo>
                    <a:lnTo>
                      <a:pt x="37" y="55"/>
                    </a:lnTo>
                    <a:lnTo>
                      <a:pt x="40" y="52"/>
                    </a:lnTo>
                    <a:lnTo>
                      <a:pt x="45" y="47"/>
                    </a:lnTo>
                    <a:lnTo>
                      <a:pt x="45" y="47"/>
                    </a:lnTo>
                    <a:lnTo>
                      <a:pt x="47" y="42"/>
                    </a:lnTo>
                    <a:lnTo>
                      <a:pt x="45" y="34"/>
                    </a:lnTo>
                    <a:lnTo>
                      <a:pt x="45" y="34"/>
                    </a:lnTo>
                    <a:lnTo>
                      <a:pt x="45" y="31"/>
                    </a:lnTo>
                    <a:lnTo>
                      <a:pt x="47" y="29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52" y="27"/>
                    </a:lnTo>
                    <a:lnTo>
                      <a:pt x="53" y="27"/>
                    </a:lnTo>
                    <a:lnTo>
                      <a:pt x="55" y="31"/>
                    </a:lnTo>
                    <a:lnTo>
                      <a:pt x="55" y="31"/>
                    </a:lnTo>
                    <a:lnTo>
                      <a:pt x="60" y="36"/>
                    </a:lnTo>
                    <a:lnTo>
                      <a:pt x="65" y="39"/>
                    </a:lnTo>
                    <a:lnTo>
                      <a:pt x="65" y="39"/>
                    </a:lnTo>
                    <a:lnTo>
                      <a:pt x="71" y="41"/>
                    </a:lnTo>
                    <a:lnTo>
                      <a:pt x="76" y="39"/>
                    </a:lnTo>
                    <a:lnTo>
                      <a:pt x="81" y="37"/>
                    </a:lnTo>
                    <a:lnTo>
                      <a:pt x="81" y="37"/>
                    </a:lnTo>
                    <a:lnTo>
                      <a:pt x="86" y="34"/>
                    </a:lnTo>
                    <a:lnTo>
                      <a:pt x="89" y="29"/>
                    </a:lnTo>
                    <a:lnTo>
                      <a:pt x="91" y="24"/>
                    </a:lnTo>
                    <a:lnTo>
                      <a:pt x="91" y="24"/>
                    </a:lnTo>
                    <a:lnTo>
                      <a:pt x="91" y="16"/>
                    </a:lnTo>
                    <a:lnTo>
                      <a:pt x="89" y="13"/>
                    </a:lnTo>
                    <a:lnTo>
                      <a:pt x="89" y="13"/>
                    </a:lnTo>
                    <a:lnTo>
                      <a:pt x="89" y="10"/>
                    </a:lnTo>
                    <a:lnTo>
                      <a:pt x="89" y="8"/>
                    </a:lnTo>
                    <a:lnTo>
                      <a:pt x="91" y="6"/>
                    </a:lnTo>
                    <a:lnTo>
                      <a:pt x="91" y="6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76" y="5"/>
                    </a:lnTo>
                    <a:lnTo>
                      <a:pt x="63" y="10"/>
                    </a:lnTo>
                    <a:lnTo>
                      <a:pt x="57" y="14"/>
                    </a:lnTo>
                    <a:lnTo>
                      <a:pt x="50" y="19"/>
                    </a:lnTo>
                    <a:lnTo>
                      <a:pt x="50" y="19"/>
                    </a:lnTo>
                    <a:close/>
                    <a:moveTo>
                      <a:pt x="5" y="39"/>
                    </a:moveTo>
                    <a:lnTo>
                      <a:pt x="5" y="39"/>
                    </a:lnTo>
                    <a:lnTo>
                      <a:pt x="3" y="39"/>
                    </a:lnTo>
                    <a:lnTo>
                      <a:pt x="3" y="39"/>
                    </a:lnTo>
                    <a:lnTo>
                      <a:pt x="5" y="37"/>
                    </a:lnTo>
                    <a:lnTo>
                      <a:pt x="5" y="37"/>
                    </a:lnTo>
                    <a:lnTo>
                      <a:pt x="6" y="37"/>
                    </a:lnTo>
                    <a:lnTo>
                      <a:pt x="6" y="37"/>
                    </a:lnTo>
                    <a:lnTo>
                      <a:pt x="5" y="39"/>
                    </a:lnTo>
                    <a:lnTo>
                      <a:pt x="5" y="39"/>
                    </a:lnTo>
                    <a:close/>
                    <a:moveTo>
                      <a:pt x="44" y="39"/>
                    </a:moveTo>
                    <a:lnTo>
                      <a:pt x="44" y="39"/>
                    </a:lnTo>
                    <a:lnTo>
                      <a:pt x="44" y="42"/>
                    </a:lnTo>
                    <a:lnTo>
                      <a:pt x="40" y="47"/>
                    </a:lnTo>
                    <a:lnTo>
                      <a:pt x="40" y="47"/>
                    </a:lnTo>
                    <a:lnTo>
                      <a:pt x="37" y="50"/>
                    </a:lnTo>
                    <a:lnTo>
                      <a:pt x="34" y="54"/>
                    </a:lnTo>
                    <a:lnTo>
                      <a:pt x="22" y="55"/>
                    </a:lnTo>
                    <a:lnTo>
                      <a:pt x="22" y="55"/>
                    </a:lnTo>
                    <a:lnTo>
                      <a:pt x="19" y="54"/>
                    </a:lnTo>
                    <a:lnTo>
                      <a:pt x="16" y="52"/>
                    </a:lnTo>
                    <a:lnTo>
                      <a:pt x="11" y="42"/>
                    </a:lnTo>
                    <a:lnTo>
                      <a:pt x="11" y="42"/>
                    </a:lnTo>
                    <a:lnTo>
                      <a:pt x="11" y="37"/>
                    </a:lnTo>
                    <a:lnTo>
                      <a:pt x="13" y="3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2" y="31"/>
                    </a:lnTo>
                    <a:lnTo>
                      <a:pt x="36" y="27"/>
                    </a:lnTo>
                    <a:lnTo>
                      <a:pt x="36" y="27"/>
                    </a:lnTo>
                    <a:lnTo>
                      <a:pt x="37" y="27"/>
                    </a:lnTo>
                    <a:lnTo>
                      <a:pt x="39" y="29"/>
                    </a:lnTo>
                    <a:lnTo>
                      <a:pt x="42" y="32"/>
                    </a:lnTo>
                    <a:lnTo>
                      <a:pt x="44" y="39"/>
                    </a:lnTo>
                    <a:lnTo>
                      <a:pt x="44" y="39"/>
                    </a:lnTo>
                    <a:close/>
                    <a:moveTo>
                      <a:pt x="86" y="29"/>
                    </a:moveTo>
                    <a:lnTo>
                      <a:pt x="86" y="29"/>
                    </a:lnTo>
                    <a:lnTo>
                      <a:pt x="78" y="34"/>
                    </a:lnTo>
                    <a:lnTo>
                      <a:pt x="71" y="36"/>
                    </a:lnTo>
                    <a:lnTo>
                      <a:pt x="68" y="36"/>
                    </a:lnTo>
                    <a:lnTo>
                      <a:pt x="68" y="36"/>
                    </a:lnTo>
                    <a:lnTo>
                      <a:pt x="62" y="34"/>
                    </a:lnTo>
                    <a:lnTo>
                      <a:pt x="60" y="32"/>
                    </a:lnTo>
                    <a:lnTo>
                      <a:pt x="60" y="32"/>
                    </a:lnTo>
                    <a:lnTo>
                      <a:pt x="57" y="26"/>
                    </a:lnTo>
                    <a:lnTo>
                      <a:pt x="55" y="23"/>
                    </a:lnTo>
                    <a:lnTo>
                      <a:pt x="57" y="19"/>
                    </a:lnTo>
                    <a:lnTo>
                      <a:pt x="58" y="18"/>
                    </a:lnTo>
                    <a:lnTo>
                      <a:pt x="58" y="18"/>
                    </a:lnTo>
                    <a:lnTo>
                      <a:pt x="68" y="11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9" y="8"/>
                    </a:lnTo>
                    <a:lnTo>
                      <a:pt x="83" y="8"/>
                    </a:lnTo>
                    <a:lnTo>
                      <a:pt x="86" y="11"/>
                    </a:lnTo>
                    <a:lnTo>
                      <a:pt x="86" y="11"/>
                    </a:lnTo>
                    <a:lnTo>
                      <a:pt x="88" y="21"/>
                    </a:lnTo>
                    <a:lnTo>
                      <a:pt x="88" y="26"/>
                    </a:lnTo>
                    <a:lnTo>
                      <a:pt x="86" y="29"/>
                    </a:lnTo>
                    <a:lnTo>
                      <a:pt x="86" y="29"/>
                    </a:lnTo>
                    <a:close/>
                    <a:moveTo>
                      <a:pt x="88" y="6"/>
                    </a:moveTo>
                    <a:lnTo>
                      <a:pt x="88" y="6"/>
                    </a:lnTo>
                    <a:lnTo>
                      <a:pt x="86" y="6"/>
                    </a:lnTo>
                    <a:lnTo>
                      <a:pt x="86" y="6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89" y="5"/>
                    </a:lnTo>
                    <a:lnTo>
                      <a:pt x="89" y="5"/>
                    </a:lnTo>
                    <a:lnTo>
                      <a:pt x="88" y="6"/>
                    </a:lnTo>
                    <a:lnTo>
                      <a:pt x="88" y="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3327"/>
              <p:cNvSpPr>
                <a:spLocks/>
              </p:cNvSpPr>
              <p:nvPr/>
            </p:nvSpPr>
            <p:spPr bwMode="auto">
              <a:xfrm>
                <a:off x="3970337" y="3392487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7"/>
                  </a:cxn>
                  <a:cxn ang="0">
                    <a:pos x="160" y="112"/>
                  </a:cxn>
                  <a:cxn ang="0">
                    <a:pos x="148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6" y="132"/>
                  </a:cxn>
                  <a:cxn ang="0">
                    <a:pos x="117" y="97"/>
                  </a:cxn>
                </a:cxnLst>
                <a:rect l="0" t="0" r="r" b="b"/>
                <a:pathLst>
                  <a:path w="160" h="132">
                    <a:moveTo>
                      <a:pt x="117" y="97"/>
                    </a:moveTo>
                    <a:lnTo>
                      <a:pt x="160" y="112"/>
                    </a:lnTo>
                    <a:lnTo>
                      <a:pt x="148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6" y="132"/>
                    </a:lnTo>
                    <a:lnTo>
                      <a:pt x="117" y="97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3328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329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3330"/>
              <p:cNvSpPr>
                <a:spLocks noEditPoints="1"/>
              </p:cNvSpPr>
              <p:nvPr/>
            </p:nvSpPr>
            <p:spPr bwMode="auto">
              <a:xfrm>
                <a:off x="4010025" y="3432175"/>
                <a:ext cx="34925" cy="39688"/>
              </a:xfrm>
              <a:custGeom>
                <a:avLst/>
                <a:gdLst/>
                <a:ahLst/>
                <a:cxnLst>
                  <a:cxn ang="0">
                    <a:pos x="35" y="26"/>
                  </a:cxn>
                  <a:cxn ang="0">
                    <a:pos x="16" y="34"/>
                  </a:cxn>
                  <a:cxn ang="0">
                    <a:pos x="9" y="23"/>
                  </a:cxn>
                  <a:cxn ang="0">
                    <a:pos x="32" y="13"/>
                  </a:cxn>
                  <a:cxn ang="0">
                    <a:pos x="35" y="26"/>
                  </a:cxn>
                  <a:cxn ang="0">
                    <a:pos x="32" y="0"/>
                  </a:cxn>
                  <a:cxn ang="0">
                    <a:pos x="0" y="13"/>
                  </a:cxn>
                  <a:cxn ang="0">
                    <a:pos x="19" y="49"/>
                  </a:cxn>
                  <a:cxn ang="0">
                    <a:pos x="19" y="49"/>
                  </a:cxn>
                  <a:cxn ang="0">
                    <a:pos x="19" y="51"/>
                  </a:cxn>
                  <a:cxn ang="0">
                    <a:pos x="21" y="51"/>
                  </a:cxn>
                  <a:cxn ang="0">
                    <a:pos x="22" y="51"/>
                  </a:cxn>
                  <a:cxn ang="0">
                    <a:pos x="44" y="41"/>
                  </a:cxn>
                  <a:cxn ang="0">
                    <a:pos x="44" y="41"/>
                  </a:cxn>
                  <a:cxn ang="0">
                    <a:pos x="44" y="39"/>
                  </a:cxn>
                  <a:cxn ang="0">
                    <a:pos x="44" y="38"/>
                  </a:cxn>
                  <a:cxn ang="0">
                    <a:pos x="32" y="0"/>
                  </a:cxn>
                </a:cxnLst>
                <a:rect l="0" t="0" r="r" b="b"/>
                <a:pathLst>
                  <a:path w="44" h="51">
                    <a:moveTo>
                      <a:pt x="35" y="26"/>
                    </a:moveTo>
                    <a:lnTo>
                      <a:pt x="16" y="34"/>
                    </a:lnTo>
                    <a:lnTo>
                      <a:pt x="9" y="23"/>
                    </a:lnTo>
                    <a:lnTo>
                      <a:pt x="32" y="13"/>
                    </a:lnTo>
                    <a:lnTo>
                      <a:pt x="35" y="26"/>
                    </a:lnTo>
                    <a:close/>
                    <a:moveTo>
                      <a:pt x="32" y="0"/>
                    </a:moveTo>
                    <a:lnTo>
                      <a:pt x="0" y="13"/>
                    </a:lnTo>
                    <a:lnTo>
                      <a:pt x="19" y="49"/>
                    </a:lnTo>
                    <a:lnTo>
                      <a:pt x="19" y="49"/>
                    </a:lnTo>
                    <a:lnTo>
                      <a:pt x="19" y="51"/>
                    </a:lnTo>
                    <a:lnTo>
                      <a:pt x="21" y="51"/>
                    </a:lnTo>
                    <a:lnTo>
                      <a:pt x="22" y="51"/>
                    </a:lnTo>
                    <a:lnTo>
                      <a:pt x="44" y="41"/>
                    </a:lnTo>
                    <a:lnTo>
                      <a:pt x="44" y="41"/>
                    </a:lnTo>
                    <a:lnTo>
                      <a:pt x="44" y="39"/>
                    </a:lnTo>
                    <a:lnTo>
                      <a:pt x="44" y="38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3331"/>
              <p:cNvSpPr>
                <a:spLocks/>
              </p:cNvSpPr>
              <p:nvPr/>
            </p:nvSpPr>
            <p:spPr bwMode="auto">
              <a:xfrm>
                <a:off x="4189412" y="3302000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6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5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6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5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3332"/>
              <p:cNvSpPr>
                <a:spLocks noEditPoints="1"/>
              </p:cNvSpPr>
              <p:nvPr/>
            </p:nvSpPr>
            <p:spPr bwMode="auto">
              <a:xfrm>
                <a:off x="4214812" y="3324225"/>
                <a:ext cx="61913" cy="61913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3" y="22"/>
                  </a:cxn>
                  <a:cxn ang="0">
                    <a:pos x="3" y="22"/>
                  </a:cxn>
                  <a:cxn ang="0">
                    <a:pos x="0" y="25"/>
                  </a:cxn>
                  <a:cxn ang="0">
                    <a:pos x="0" y="30"/>
                  </a:cxn>
                  <a:cxn ang="0">
                    <a:pos x="15" y="66"/>
                  </a:cxn>
                  <a:cxn ang="0">
                    <a:pos x="15" y="66"/>
                  </a:cxn>
                  <a:cxn ang="0">
                    <a:pos x="18" y="69"/>
                  </a:cxn>
                  <a:cxn ang="0">
                    <a:pos x="23" y="69"/>
                  </a:cxn>
                  <a:cxn ang="0">
                    <a:pos x="44" y="59"/>
                  </a:cxn>
                  <a:cxn ang="0">
                    <a:pos x="47" y="67"/>
                  </a:cxn>
                  <a:cxn ang="0">
                    <a:pos x="28" y="77"/>
                  </a:cxn>
                  <a:cxn ang="0">
                    <a:pos x="28" y="79"/>
                  </a:cxn>
                  <a:cxn ang="0">
                    <a:pos x="77" y="57"/>
                  </a:cxn>
                  <a:cxn ang="0">
                    <a:pos x="77" y="56"/>
                  </a:cxn>
                  <a:cxn ang="0">
                    <a:pos x="55" y="64"/>
                  </a:cxn>
                  <a:cxn ang="0">
                    <a:pos x="52" y="56"/>
                  </a:cxn>
                  <a:cxn ang="0">
                    <a:pos x="75" y="46"/>
                  </a:cxn>
                  <a:cxn ang="0">
                    <a:pos x="75" y="46"/>
                  </a:cxn>
                  <a:cxn ang="0">
                    <a:pos x="78" y="44"/>
                  </a:cxn>
                  <a:cxn ang="0">
                    <a:pos x="78" y="39"/>
                  </a:cxn>
                  <a:cxn ang="0">
                    <a:pos x="63" y="4"/>
                  </a:cxn>
                  <a:cxn ang="0">
                    <a:pos x="63" y="4"/>
                  </a:cxn>
                  <a:cxn ang="0">
                    <a:pos x="60" y="0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44" y="53"/>
                  </a:cxn>
                  <a:cxn ang="0">
                    <a:pos x="46" y="51"/>
                  </a:cxn>
                  <a:cxn ang="0">
                    <a:pos x="46" y="51"/>
                  </a:cxn>
                  <a:cxn ang="0">
                    <a:pos x="47" y="51"/>
                  </a:cxn>
                  <a:cxn ang="0">
                    <a:pos x="49" y="53"/>
                  </a:cxn>
                  <a:cxn ang="0">
                    <a:pos x="49" y="53"/>
                  </a:cxn>
                  <a:cxn ang="0">
                    <a:pos x="49" y="54"/>
                  </a:cxn>
                  <a:cxn ang="0">
                    <a:pos x="47" y="56"/>
                  </a:cxn>
                  <a:cxn ang="0">
                    <a:pos x="47" y="56"/>
                  </a:cxn>
                  <a:cxn ang="0">
                    <a:pos x="46" y="56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75" y="38"/>
                  </a:cxn>
                  <a:cxn ang="0">
                    <a:pos x="16" y="61"/>
                  </a:cxn>
                  <a:cxn ang="0">
                    <a:pos x="3" y="28"/>
                  </a:cxn>
                  <a:cxn ang="0">
                    <a:pos x="60" y="4"/>
                  </a:cxn>
                  <a:cxn ang="0">
                    <a:pos x="75" y="38"/>
                  </a:cxn>
                </a:cxnLst>
                <a:rect l="0" t="0" r="r" b="b"/>
                <a:pathLst>
                  <a:path w="78" h="79">
                    <a:moveTo>
                      <a:pt x="55" y="0"/>
                    </a:moveTo>
                    <a:lnTo>
                      <a:pt x="3" y="22"/>
                    </a:lnTo>
                    <a:lnTo>
                      <a:pt x="3" y="22"/>
                    </a:lnTo>
                    <a:lnTo>
                      <a:pt x="0" y="25"/>
                    </a:lnTo>
                    <a:lnTo>
                      <a:pt x="0" y="30"/>
                    </a:lnTo>
                    <a:lnTo>
                      <a:pt x="15" y="66"/>
                    </a:lnTo>
                    <a:lnTo>
                      <a:pt x="15" y="66"/>
                    </a:lnTo>
                    <a:lnTo>
                      <a:pt x="18" y="69"/>
                    </a:lnTo>
                    <a:lnTo>
                      <a:pt x="23" y="69"/>
                    </a:lnTo>
                    <a:lnTo>
                      <a:pt x="44" y="59"/>
                    </a:lnTo>
                    <a:lnTo>
                      <a:pt x="47" y="67"/>
                    </a:lnTo>
                    <a:lnTo>
                      <a:pt x="28" y="77"/>
                    </a:lnTo>
                    <a:lnTo>
                      <a:pt x="28" y="79"/>
                    </a:lnTo>
                    <a:lnTo>
                      <a:pt x="77" y="57"/>
                    </a:lnTo>
                    <a:lnTo>
                      <a:pt x="77" y="56"/>
                    </a:lnTo>
                    <a:lnTo>
                      <a:pt x="55" y="64"/>
                    </a:lnTo>
                    <a:lnTo>
                      <a:pt x="52" y="56"/>
                    </a:lnTo>
                    <a:lnTo>
                      <a:pt x="75" y="46"/>
                    </a:lnTo>
                    <a:lnTo>
                      <a:pt x="75" y="46"/>
                    </a:lnTo>
                    <a:lnTo>
                      <a:pt x="78" y="44"/>
                    </a:lnTo>
                    <a:lnTo>
                      <a:pt x="78" y="39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  <a:moveTo>
                      <a:pt x="44" y="54"/>
                    </a:moveTo>
                    <a:lnTo>
                      <a:pt x="44" y="54"/>
                    </a:lnTo>
                    <a:lnTo>
                      <a:pt x="44" y="53"/>
                    </a:lnTo>
                    <a:lnTo>
                      <a:pt x="46" y="51"/>
                    </a:lnTo>
                    <a:lnTo>
                      <a:pt x="46" y="51"/>
                    </a:lnTo>
                    <a:lnTo>
                      <a:pt x="47" y="51"/>
                    </a:lnTo>
                    <a:lnTo>
                      <a:pt x="49" y="53"/>
                    </a:lnTo>
                    <a:lnTo>
                      <a:pt x="49" y="53"/>
                    </a:lnTo>
                    <a:lnTo>
                      <a:pt x="49" y="54"/>
                    </a:lnTo>
                    <a:lnTo>
                      <a:pt x="47" y="56"/>
                    </a:lnTo>
                    <a:lnTo>
                      <a:pt x="47" y="56"/>
                    </a:lnTo>
                    <a:lnTo>
                      <a:pt x="46" y="56"/>
                    </a:lnTo>
                    <a:lnTo>
                      <a:pt x="44" y="54"/>
                    </a:lnTo>
                    <a:lnTo>
                      <a:pt x="44" y="54"/>
                    </a:lnTo>
                    <a:close/>
                    <a:moveTo>
                      <a:pt x="75" y="38"/>
                    </a:moveTo>
                    <a:lnTo>
                      <a:pt x="16" y="61"/>
                    </a:lnTo>
                    <a:lnTo>
                      <a:pt x="3" y="28"/>
                    </a:lnTo>
                    <a:lnTo>
                      <a:pt x="60" y="4"/>
                    </a:lnTo>
                    <a:lnTo>
                      <a:pt x="75" y="38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3333"/>
              <p:cNvSpPr>
                <a:spLocks/>
              </p:cNvSpPr>
              <p:nvPr/>
            </p:nvSpPr>
            <p:spPr bwMode="auto">
              <a:xfrm>
                <a:off x="4418012" y="33909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20"/>
                  </a:cxn>
                  <a:cxn ang="0">
                    <a:pos x="11" y="47"/>
                  </a:cxn>
                  <a:cxn ang="0">
                    <a:pos x="47" y="132"/>
                  </a:cxn>
                  <a:cxn ang="0">
                    <a:pos x="159" y="85"/>
                  </a:cxn>
                  <a:cxn ang="0">
                    <a:pos x="123" y="0"/>
                  </a:cxn>
                  <a:cxn ang="0">
                    <a:pos x="42" y="34"/>
                  </a:cxn>
                </a:cxnLst>
                <a:rect l="0" t="0" r="r" b="b"/>
                <a:pathLst>
                  <a:path w="159" h="132">
                    <a:moveTo>
                      <a:pt x="42" y="34"/>
                    </a:moveTo>
                    <a:lnTo>
                      <a:pt x="0" y="20"/>
                    </a:lnTo>
                    <a:lnTo>
                      <a:pt x="11" y="47"/>
                    </a:lnTo>
                    <a:lnTo>
                      <a:pt x="47" y="132"/>
                    </a:lnTo>
                    <a:lnTo>
                      <a:pt x="159" y="85"/>
                    </a:lnTo>
                    <a:lnTo>
                      <a:pt x="123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334"/>
              <p:cNvSpPr>
                <a:spLocks noEditPoints="1"/>
              </p:cNvSpPr>
              <p:nvPr/>
            </p:nvSpPr>
            <p:spPr bwMode="auto">
              <a:xfrm>
                <a:off x="4462462" y="3413125"/>
                <a:ext cx="47625" cy="6032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22" y="75"/>
                  </a:cxn>
                  <a:cxn ang="0">
                    <a:pos x="22" y="75"/>
                  </a:cxn>
                  <a:cxn ang="0">
                    <a:pos x="26" y="76"/>
                  </a:cxn>
                  <a:cxn ang="0">
                    <a:pos x="29" y="76"/>
                  </a:cxn>
                  <a:cxn ang="0">
                    <a:pos x="55" y="67"/>
                  </a:cxn>
                  <a:cxn ang="0">
                    <a:pos x="55" y="67"/>
                  </a:cxn>
                  <a:cxn ang="0">
                    <a:pos x="58" y="63"/>
                  </a:cxn>
                  <a:cxn ang="0">
                    <a:pos x="58" y="60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2" y="0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13" y="13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2" y="11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3" y="13"/>
                  </a:cxn>
                  <a:cxn ang="0">
                    <a:pos x="13" y="13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39" y="70"/>
                  </a:cxn>
                  <a:cxn ang="0">
                    <a:pos x="37" y="67"/>
                  </a:cxn>
                  <a:cxn ang="0">
                    <a:pos x="37" y="67"/>
                  </a:cxn>
                  <a:cxn ang="0">
                    <a:pos x="37" y="63"/>
                  </a:cxn>
                  <a:cxn ang="0">
                    <a:pos x="39" y="62"/>
                  </a:cxn>
                  <a:cxn ang="0">
                    <a:pos x="39" y="62"/>
                  </a:cxn>
                  <a:cxn ang="0">
                    <a:pos x="42" y="62"/>
                  </a:cxn>
                  <a:cxn ang="0">
                    <a:pos x="44" y="63"/>
                  </a:cxn>
                  <a:cxn ang="0">
                    <a:pos x="44" y="63"/>
                  </a:cxn>
                  <a:cxn ang="0">
                    <a:pos x="44" y="67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53" y="55"/>
                  </a:cxn>
                  <a:cxn ang="0">
                    <a:pos x="24" y="67"/>
                  </a:cxn>
                  <a:cxn ang="0">
                    <a:pos x="5" y="23"/>
                  </a:cxn>
                  <a:cxn ang="0">
                    <a:pos x="34" y="10"/>
                  </a:cxn>
                  <a:cxn ang="0">
                    <a:pos x="53" y="55"/>
                  </a:cxn>
                </a:cxnLst>
                <a:rect l="0" t="0" r="r" b="b"/>
                <a:pathLst>
                  <a:path w="58" h="76">
                    <a:moveTo>
                      <a:pt x="27" y="0"/>
                    </a:moveTo>
                    <a:lnTo>
                      <a:pt x="3" y="11"/>
                    </a:lnTo>
                    <a:lnTo>
                      <a:pt x="3" y="11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22" y="75"/>
                    </a:lnTo>
                    <a:lnTo>
                      <a:pt x="22" y="75"/>
                    </a:lnTo>
                    <a:lnTo>
                      <a:pt x="26" y="76"/>
                    </a:lnTo>
                    <a:lnTo>
                      <a:pt x="29" y="76"/>
                    </a:lnTo>
                    <a:lnTo>
                      <a:pt x="55" y="67"/>
                    </a:lnTo>
                    <a:lnTo>
                      <a:pt x="55" y="67"/>
                    </a:lnTo>
                    <a:lnTo>
                      <a:pt x="58" y="63"/>
                    </a:lnTo>
                    <a:lnTo>
                      <a:pt x="58" y="60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13" y="13"/>
                    </a:moveTo>
                    <a:lnTo>
                      <a:pt x="22" y="8"/>
                    </a:lnTo>
                    <a:lnTo>
                      <a:pt x="22" y="8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2" y="11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  <a:moveTo>
                      <a:pt x="42" y="70"/>
                    </a:moveTo>
                    <a:lnTo>
                      <a:pt x="42" y="70"/>
                    </a:lnTo>
                    <a:lnTo>
                      <a:pt x="39" y="70"/>
                    </a:lnTo>
                    <a:lnTo>
                      <a:pt x="37" y="67"/>
                    </a:lnTo>
                    <a:lnTo>
                      <a:pt x="37" y="67"/>
                    </a:lnTo>
                    <a:lnTo>
                      <a:pt x="37" y="63"/>
                    </a:lnTo>
                    <a:lnTo>
                      <a:pt x="39" y="62"/>
                    </a:lnTo>
                    <a:lnTo>
                      <a:pt x="39" y="62"/>
                    </a:lnTo>
                    <a:lnTo>
                      <a:pt x="42" y="62"/>
                    </a:lnTo>
                    <a:lnTo>
                      <a:pt x="44" y="63"/>
                    </a:lnTo>
                    <a:lnTo>
                      <a:pt x="44" y="63"/>
                    </a:lnTo>
                    <a:lnTo>
                      <a:pt x="44" y="67"/>
                    </a:lnTo>
                    <a:lnTo>
                      <a:pt x="42" y="70"/>
                    </a:lnTo>
                    <a:lnTo>
                      <a:pt x="42" y="70"/>
                    </a:lnTo>
                    <a:close/>
                    <a:moveTo>
                      <a:pt x="53" y="55"/>
                    </a:moveTo>
                    <a:lnTo>
                      <a:pt x="24" y="67"/>
                    </a:lnTo>
                    <a:lnTo>
                      <a:pt x="5" y="23"/>
                    </a:lnTo>
                    <a:lnTo>
                      <a:pt x="34" y="10"/>
                    </a:lnTo>
                    <a:lnTo>
                      <a:pt x="53" y="55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3335"/>
              <p:cNvSpPr>
                <a:spLocks/>
              </p:cNvSpPr>
              <p:nvPr/>
            </p:nvSpPr>
            <p:spPr bwMode="auto">
              <a:xfrm>
                <a:off x="4473575" y="3421062"/>
                <a:ext cx="7938" cy="3175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9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1" y="4"/>
                  </a:cxn>
                </a:cxnLst>
                <a:rect l="0" t="0" r="r" b="b"/>
                <a:pathLst>
                  <a:path w="9" h="4">
                    <a:moveTo>
                      <a:pt x="1" y="4"/>
                    </a:moveTo>
                    <a:lnTo>
                      <a:pt x="9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336"/>
              <p:cNvSpPr>
                <a:spLocks/>
              </p:cNvSpPr>
              <p:nvPr/>
            </p:nvSpPr>
            <p:spPr bwMode="auto">
              <a:xfrm>
                <a:off x="4545012" y="3338512"/>
                <a:ext cx="125413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6" y="132"/>
                  </a:cxn>
                  <a:cxn ang="0">
                    <a:pos x="158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8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6" y="132"/>
                    </a:lnTo>
                    <a:lnTo>
                      <a:pt x="158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3337"/>
              <p:cNvSpPr>
                <a:spLocks noEditPoints="1"/>
              </p:cNvSpPr>
              <p:nvPr/>
            </p:nvSpPr>
            <p:spPr bwMode="auto">
              <a:xfrm>
                <a:off x="4595812" y="3360737"/>
                <a:ext cx="33338" cy="57150"/>
              </a:xfrm>
              <a:custGeom>
                <a:avLst/>
                <a:gdLst/>
                <a:ahLst/>
                <a:cxnLst>
                  <a:cxn ang="0">
                    <a:pos x="10" y="9"/>
                  </a:cxn>
                  <a:cxn ang="0">
                    <a:pos x="10" y="9"/>
                  </a:cxn>
                  <a:cxn ang="0">
                    <a:pos x="13" y="6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2" y="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9"/>
                  </a:cxn>
                  <a:cxn ang="0">
                    <a:pos x="10" y="9"/>
                  </a:cxn>
                  <a:cxn ang="0">
                    <a:pos x="10" y="9"/>
                  </a:cxn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8"/>
                  </a:cxn>
                  <a:cxn ang="0">
                    <a:pos x="18" y="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18"/>
                  </a:cxn>
                  <a:cxn ang="0">
                    <a:pos x="0" y="22"/>
                  </a:cxn>
                  <a:cxn ang="0">
                    <a:pos x="9" y="42"/>
                  </a:cxn>
                  <a:cxn ang="0">
                    <a:pos x="9" y="42"/>
                  </a:cxn>
                  <a:cxn ang="0">
                    <a:pos x="10" y="44"/>
                  </a:cxn>
                  <a:cxn ang="0">
                    <a:pos x="12" y="44"/>
                  </a:cxn>
                  <a:cxn ang="0">
                    <a:pos x="12" y="44"/>
                  </a:cxn>
                  <a:cxn ang="0">
                    <a:pos x="13" y="42"/>
                  </a:cxn>
                  <a:cxn ang="0">
                    <a:pos x="13" y="40"/>
                  </a:cxn>
                  <a:cxn ang="0">
                    <a:pos x="5" y="22"/>
                  </a:cxn>
                  <a:cxn ang="0">
                    <a:pos x="7" y="21"/>
                  </a:cxn>
                  <a:cxn ang="0">
                    <a:pos x="27" y="70"/>
                  </a:cxn>
                  <a:cxn ang="0">
                    <a:pos x="27" y="70"/>
                  </a:cxn>
                  <a:cxn ang="0">
                    <a:pos x="28" y="71"/>
                  </a:cxn>
                  <a:cxn ang="0">
                    <a:pos x="31" y="71"/>
                  </a:cxn>
                  <a:cxn ang="0">
                    <a:pos x="31" y="71"/>
                  </a:cxn>
                  <a:cxn ang="0">
                    <a:pos x="33" y="70"/>
                  </a:cxn>
                  <a:cxn ang="0">
                    <a:pos x="33" y="66"/>
                  </a:cxn>
                  <a:cxn ang="0">
                    <a:pos x="22" y="40"/>
                  </a:cxn>
                  <a:cxn ang="0">
                    <a:pos x="23" y="40"/>
                  </a:cxn>
                  <a:cxn ang="0">
                    <a:pos x="35" y="66"/>
                  </a:cxn>
                  <a:cxn ang="0">
                    <a:pos x="35" y="66"/>
                  </a:cxn>
                  <a:cxn ang="0">
                    <a:pos x="36" y="68"/>
                  </a:cxn>
                  <a:cxn ang="0">
                    <a:pos x="40" y="68"/>
                  </a:cxn>
                  <a:cxn ang="0">
                    <a:pos x="40" y="68"/>
                  </a:cxn>
                  <a:cxn ang="0">
                    <a:pos x="41" y="66"/>
                  </a:cxn>
                  <a:cxn ang="0">
                    <a:pos x="41" y="63"/>
                  </a:cxn>
                  <a:cxn ang="0">
                    <a:pos x="22" y="16"/>
                  </a:cxn>
                  <a:cxn ang="0">
                    <a:pos x="22" y="14"/>
                  </a:cxn>
                  <a:cxn ang="0">
                    <a:pos x="30" y="32"/>
                  </a:cxn>
                  <a:cxn ang="0">
                    <a:pos x="30" y="32"/>
                  </a:cxn>
                  <a:cxn ang="0">
                    <a:pos x="31" y="34"/>
                  </a:cxn>
                  <a:cxn ang="0">
                    <a:pos x="33" y="34"/>
                  </a:cxn>
                  <a:cxn ang="0">
                    <a:pos x="33" y="34"/>
                  </a:cxn>
                  <a:cxn ang="0">
                    <a:pos x="33" y="32"/>
                  </a:cxn>
                  <a:cxn ang="0">
                    <a:pos x="33" y="31"/>
                  </a:cxn>
                  <a:cxn ang="0">
                    <a:pos x="25" y="11"/>
                  </a:cxn>
                </a:cxnLst>
                <a:rect l="0" t="0" r="r" b="b"/>
                <a:pathLst>
                  <a:path w="41" h="71">
                    <a:moveTo>
                      <a:pt x="10" y="9"/>
                    </a:moveTo>
                    <a:lnTo>
                      <a:pt x="10" y="9"/>
                    </a:lnTo>
                    <a:lnTo>
                      <a:pt x="13" y="6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9"/>
                    </a:lnTo>
                    <a:lnTo>
                      <a:pt x="10" y="9"/>
                    </a:lnTo>
                    <a:lnTo>
                      <a:pt x="10" y="9"/>
                    </a:lnTo>
                    <a:close/>
                    <a:moveTo>
                      <a:pt x="25" y="11"/>
                    </a:moveTo>
                    <a:lnTo>
                      <a:pt x="25" y="11"/>
                    </a:lnTo>
                    <a:lnTo>
                      <a:pt x="23" y="8"/>
                    </a:lnTo>
                    <a:lnTo>
                      <a:pt x="18" y="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9" y="42"/>
                    </a:lnTo>
                    <a:lnTo>
                      <a:pt x="9" y="42"/>
                    </a:lnTo>
                    <a:lnTo>
                      <a:pt x="10" y="44"/>
                    </a:lnTo>
                    <a:lnTo>
                      <a:pt x="12" y="44"/>
                    </a:lnTo>
                    <a:lnTo>
                      <a:pt x="12" y="44"/>
                    </a:lnTo>
                    <a:lnTo>
                      <a:pt x="13" y="42"/>
                    </a:lnTo>
                    <a:lnTo>
                      <a:pt x="13" y="40"/>
                    </a:lnTo>
                    <a:lnTo>
                      <a:pt x="5" y="22"/>
                    </a:lnTo>
                    <a:lnTo>
                      <a:pt x="7" y="21"/>
                    </a:lnTo>
                    <a:lnTo>
                      <a:pt x="27" y="70"/>
                    </a:lnTo>
                    <a:lnTo>
                      <a:pt x="27" y="70"/>
                    </a:lnTo>
                    <a:lnTo>
                      <a:pt x="28" y="71"/>
                    </a:lnTo>
                    <a:lnTo>
                      <a:pt x="31" y="71"/>
                    </a:lnTo>
                    <a:lnTo>
                      <a:pt x="31" y="71"/>
                    </a:lnTo>
                    <a:lnTo>
                      <a:pt x="33" y="70"/>
                    </a:lnTo>
                    <a:lnTo>
                      <a:pt x="33" y="66"/>
                    </a:lnTo>
                    <a:lnTo>
                      <a:pt x="22" y="40"/>
                    </a:lnTo>
                    <a:lnTo>
                      <a:pt x="23" y="40"/>
                    </a:lnTo>
                    <a:lnTo>
                      <a:pt x="35" y="66"/>
                    </a:lnTo>
                    <a:lnTo>
                      <a:pt x="35" y="66"/>
                    </a:lnTo>
                    <a:lnTo>
                      <a:pt x="36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41" y="66"/>
                    </a:lnTo>
                    <a:lnTo>
                      <a:pt x="41" y="63"/>
                    </a:lnTo>
                    <a:lnTo>
                      <a:pt x="22" y="16"/>
                    </a:lnTo>
                    <a:lnTo>
                      <a:pt x="22" y="14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1" y="34"/>
                    </a:lnTo>
                    <a:lnTo>
                      <a:pt x="33" y="34"/>
                    </a:lnTo>
                    <a:lnTo>
                      <a:pt x="33" y="34"/>
                    </a:lnTo>
                    <a:lnTo>
                      <a:pt x="33" y="32"/>
                    </a:lnTo>
                    <a:lnTo>
                      <a:pt x="33" y="31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3338"/>
              <p:cNvSpPr>
                <a:spLocks/>
              </p:cNvSpPr>
              <p:nvPr/>
            </p:nvSpPr>
            <p:spPr bwMode="auto">
              <a:xfrm>
                <a:off x="4329112" y="3243262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8"/>
                  </a:cxn>
                  <a:cxn ang="0">
                    <a:pos x="160" y="113"/>
                  </a:cxn>
                  <a:cxn ang="0">
                    <a:pos x="148" y="85"/>
                  </a:cxn>
                  <a:cxn ang="0">
                    <a:pos x="112" y="0"/>
                  </a:cxn>
                  <a:cxn ang="0">
                    <a:pos x="0" y="48"/>
                  </a:cxn>
                  <a:cxn ang="0">
                    <a:pos x="36" y="132"/>
                  </a:cxn>
                  <a:cxn ang="0">
                    <a:pos x="117" y="98"/>
                  </a:cxn>
                </a:cxnLst>
                <a:rect l="0" t="0" r="r" b="b"/>
                <a:pathLst>
                  <a:path w="160" h="132">
                    <a:moveTo>
                      <a:pt x="117" y="98"/>
                    </a:moveTo>
                    <a:lnTo>
                      <a:pt x="160" y="113"/>
                    </a:lnTo>
                    <a:lnTo>
                      <a:pt x="148" y="85"/>
                    </a:lnTo>
                    <a:lnTo>
                      <a:pt x="112" y="0"/>
                    </a:lnTo>
                    <a:lnTo>
                      <a:pt x="0" y="48"/>
                    </a:lnTo>
                    <a:lnTo>
                      <a:pt x="36" y="132"/>
                    </a:lnTo>
                    <a:lnTo>
                      <a:pt x="117" y="98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339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3340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3341"/>
              <p:cNvSpPr>
                <a:spLocks/>
              </p:cNvSpPr>
              <p:nvPr/>
            </p:nvSpPr>
            <p:spPr bwMode="auto">
              <a:xfrm>
                <a:off x="4492625" y="3176587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4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4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342"/>
              <p:cNvSpPr>
                <a:spLocks/>
              </p:cNvSpPr>
              <p:nvPr/>
            </p:nvSpPr>
            <p:spPr bwMode="auto">
              <a:xfrm>
                <a:off x="4530725" y="3203575"/>
                <a:ext cx="47625" cy="52388"/>
              </a:xfrm>
              <a:custGeom>
                <a:avLst/>
                <a:gdLst/>
                <a:ahLst/>
                <a:cxnLst>
                  <a:cxn ang="0">
                    <a:pos x="49" y="16"/>
                  </a:cxn>
                  <a:cxn ang="0">
                    <a:pos x="49" y="16"/>
                  </a:cxn>
                  <a:cxn ang="0">
                    <a:pos x="46" y="16"/>
                  </a:cxn>
                  <a:cxn ang="0">
                    <a:pos x="46" y="16"/>
                  </a:cxn>
                  <a:cxn ang="0">
                    <a:pos x="46" y="11"/>
                  </a:cxn>
                  <a:cxn ang="0">
                    <a:pos x="44" y="6"/>
                  </a:cxn>
                  <a:cxn ang="0">
                    <a:pos x="41" y="3"/>
                  </a:cxn>
                  <a:cxn ang="0">
                    <a:pos x="38" y="2"/>
                  </a:cxn>
                  <a:cxn ang="0">
                    <a:pos x="33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31" y="0"/>
                  </a:cxn>
                  <a:cxn ang="0">
                    <a:pos x="33" y="5"/>
                  </a:cxn>
                  <a:cxn ang="0">
                    <a:pos x="33" y="6"/>
                  </a:cxn>
                  <a:cxn ang="0">
                    <a:pos x="31" y="10"/>
                  </a:cxn>
                  <a:cxn ang="0">
                    <a:pos x="26" y="13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13" y="19"/>
                  </a:cxn>
                  <a:cxn ang="0">
                    <a:pos x="7" y="23"/>
                  </a:cxn>
                  <a:cxn ang="0">
                    <a:pos x="4" y="28"/>
                  </a:cxn>
                  <a:cxn ang="0">
                    <a:pos x="2" y="31"/>
                  </a:cxn>
                  <a:cxn ang="0">
                    <a:pos x="0" y="36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2" y="46"/>
                  </a:cxn>
                  <a:cxn ang="0">
                    <a:pos x="5" y="54"/>
                  </a:cxn>
                  <a:cxn ang="0">
                    <a:pos x="13" y="65"/>
                  </a:cxn>
                  <a:cxn ang="0">
                    <a:pos x="17" y="67"/>
                  </a:cxn>
                  <a:cxn ang="0">
                    <a:pos x="9" y="52"/>
                  </a:cxn>
                  <a:cxn ang="0">
                    <a:pos x="10" y="39"/>
                  </a:cxn>
                  <a:cxn ang="0">
                    <a:pos x="10" y="39"/>
                  </a:cxn>
                  <a:cxn ang="0">
                    <a:pos x="17" y="37"/>
                  </a:cxn>
                  <a:cxn ang="0">
                    <a:pos x="28" y="34"/>
                  </a:cxn>
                  <a:cxn ang="0">
                    <a:pos x="28" y="34"/>
                  </a:cxn>
                  <a:cxn ang="0">
                    <a:pos x="38" y="28"/>
                  </a:cxn>
                  <a:cxn ang="0">
                    <a:pos x="43" y="24"/>
                  </a:cxn>
                  <a:cxn ang="0">
                    <a:pos x="54" y="34"/>
                  </a:cxn>
                  <a:cxn ang="0">
                    <a:pos x="57" y="49"/>
                  </a:cxn>
                  <a:cxn ang="0">
                    <a:pos x="61" y="46"/>
                  </a:cxn>
                  <a:cxn ang="0">
                    <a:pos x="61" y="46"/>
                  </a:cxn>
                  <a:cxn ang="0">
                    <a:pos x="57" y="31"/>
                  </a:cxn>
                  <a:cxn ang="0">
                    <a:pos x="52" y="23"/>
                  </a:cxn>
                  <a:cxn ang="0">
                    <a:pos x="51" y="19"/>
                  </a:cxn>
                  <a:cxn ang="0">
                    <a:pos x="49" y="16"/>
                  </a:cxn>
                  <a:cxn ang="0">
                    <a:pos x="49" y="16"/>
                  </a:cxn>
                </a:cxnLst>
                <a:rect l="0" t="0" r="r" b="b"/>
                <a:pathLst>
                  <a:path w="61" h="67">
                    <a:moveTo>
                      <a:pt x="49" y="16"/>
                    </a:moveTo>
                    <a:lnTo>
                      <a:pt x="49" y="16"/>
                    </a:lnTo>
                    <a:lnTo>
                      <a:pt x="46" y="16"/>
                    </a:lnTo>
                    <a:lnTo>
                      <a:pt x="46" y="16"/>
                    </a:lnTo>
                    <a:lnTo>
                      <a:pt x="46" y="11"/>
                    </a:lnTo>
                    <a:lnTo>
                      <a:pt x="44" y="6"/>
                    </a:lnTo>
                    <a:lnTo>
                      <a:pt x="41" y="3"/>
                    </a:lnTo>
                    <a:lnTo>
                      <a:pt x="38" y="2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1" y="0"/>
                    </a:lnTo>
                    <a:lnTo>
                      <a:pt x="33" y="5"/>
                    </a:lnTo>
                    <a:lnTo>
                      <a:pt x="33" y="6"/>
                    </a:lnTo>
                    <a:lnTo>
                      <a:pt x="31" y="10"/>
                    </a:lnTo>
                    <a:lnTo>
                      <a:pt x="26" y="13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13" y="19"/>
                    </a:lnTo>
                    <a:lnTo>
                      <a:pt x="7" y="23"/>
                    </a:lnTo>
                    <a:lnTo>
                      <a:pt x="4" y="28"/>
                    </a:lnTo>
                    <a:lnTo>
                      <a:pt x="2" y="31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2" y="46"/>
                    </a:lnTo>
                    <a:lnTo>
                      <a:pt x="5" y="54"/>
                    </a:lnTo>
                    <a:lnTo>
                      <a:pt x="13" y="65"/>
                    </a:lnTo>
                    <a:lnTo>
                      <a:pt x="17" y="67"/>
                    </a:lnTo>
                    <a:lnTo>
                      <a:pt x="9" y="52"/>
                    </a:lnTo>
                    <a:lnTo>
                      <a:pt x="10" y="39"/>
                    </a:lnTo>
                    <a:lnTo>
                      <a:pt x="10" y="39"/>
                    </a:lnTo>
                    <a:lnTo>
                      <a:pt x="17" y="37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38" y="28"/>
                    </a:lnTo>
                    <a:lnTo>
                      <a:pt x="43" y="24"/>
                    </a:lnTo>
                    <a:lnTo>
                      <a:pt x="54" y="34"/>
                    </a:lnTo>
                    <a:lnTo>
                      <a:pt x="57" y="49"/>
                    </a:lnTo>
                    <a:lnTo>
                      <a:pt x="61" y="46"/>
                    </a:lnTo>
                    <a:lnTo>
                      <a:pt x="61" y="46"/>
                    </a:lnTo>
                    <a:lnTo>
                      <a:pt x="57" y="31"/>
                    </a:lnTo>
                    <a:lnTo>
                      <a:pt x="52" y="23"/>
                    </a:lnTo>
                    <a:lnTo>
                      <a:pt x="51" y="1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518"/>
              <p:cNvSpPr>
                <a:spLocks noEditPoints="1"/>
              </p:cNvSpPr>
              <p:nvPr/>
            </p:nvSpPr>
            <p:spPr bwMode="auto">
              <a:xfrm>
                <a:off x="4433887" y="3633787"/>
                <a:ext cx="677863" cy="477838"/>
              </a:xfrm>
              <a:custGeom>
                <a:avLst/>
                <a:gdLst/>
                <a:ahLst/>
                <a:cxnLst>
                  <a:cxn ang="0">
                    <a:pos x="637" y="306"/>
                  </a:cxn>
                  <a:cxn ang="0">
                    <a:pos x="607" y="355"/>
                  </a:cxn>
                  <a:cxn ang="0">
                    <a:pos x="572" y="401"/>
                  </a:cxn>
                  <a:cxn ang="0">
                    <a:pos x="528" y="442"/>
                  </a:cxn>
                  <a:cxn ang="0">
                    <a:pos x="477" y="474"/>
                  </a:cxn>
                  <a:cxn ang="0">
                    <a:pos x="456" y="484"/>
                  </a:cxn>
                  <a:cxn ang="0">
                    <a:pos x="412" y="502"/>
                  </a:cxn>
                  <a:cxn ang="0">
                    <a:pos x="366" y="513"/>
                  </a:cxn>
                  <a:cxn ang="0">
                    <a:pos x="322" y="518"/>
                  </a:cxn>
                  <a:cxn ang="0">
                    <a:pos x="300" y="520"/>
                  </a:cxn>
                  <a:cxn ang="0">
                    <a:pos x="256" y="517"/>
                  </a:cxn>
                  <a:cxn ang="0">
                    <a:pos x="213" y="510"/>
                  </a:cxn>
                  <a:cxn ang="0">
                    <a:pos x="172" y="497"/>
                  </a:cxn>
                  <a:cxn ang="0">
                    <a:pos x="133" y="481"/>
                  </a:cxn>
                  <a:cxn ang="0">
                    <a:pos x="96" y="460"/>
                  </a:cxn>
                  <a:cxn ang="0">
                    <a:pos x="60" y="433"/>
                  </a:cxn>
                  <a:cxn ang="0">
                    <a:pos x="28" y="404"/>
                  </a:cxn>
                  <a:cxn ang="0">
                    <a:pos x="0" y="370"/>
                  </a:cxn>
                  <a:cxn ang="0">
                    <a:pos x="13" y="401"/>
                  </a:cxn>
                  <a:cxn ang="0">
                    <a:pos x="28" y="424"/>
                  </a:cxn>
                  <a:cxn ang="0">
                    <a:pos x="57" y="466"/>
                  </a:cxn>
                  <a:cxn ang="0">
                    <a:pos x="93" y="503"/>
                  </a:cxn>
                  <a:cxn ang="0">
                    <a:pos x="133" y="536"/>
                  </a:cxn>
                  <a:cxn ang="0">
                    <a:pos x="176" y="560"/>
                  </a:cxn>
                  <a:cxn ang="0">
                    <a:pos x="223" y="580"/>
                  </a:cxn>
                  <a:cxn ang="0">
                    <a:pos x="270" y="593"/>
                  </a:cxn>
                  <a:cxn ang="0">
                    <a:pos x="321" y="601"/>
                  </a:cxn>
                  <a:cxn ang="0">
                    <a:pos x="347" y="601"/>
                  </a:cxn>
                  <a:cxn ang="0">
                    <a:pos x="391" y="600"/>
                  </a:cxn>
                  <a:cxn ang="0">
                    <a:pos x="435" y="591"/>
                  </a:cxn>
                  <a:cxn ang="0">
                    <a:pos x="477" y="577"/>
                  </a:cxn>
                  <a:cxn ang="0">
                    <a:pos x="519" y="559"/>
                  </a:cxn>
                  <a:cxn ang="0">
                    <a:pos x="547" y="543"/>
                  </a:cxn>
                  <a:cxn ang="0">
                    <a:pos x="594" y="507"/>
                  </a:cxn>
                  <a:cxn ang="0">
                    <a:pos x="635" y="466"/>
                  </a:cxn>
                  <a:cxn ang="0">
                    <a:pos x="668" y="419"/>
                  </a:cxn>
                  <a:cxn ang="0">
                    <a:pos x="793" y="427"/>
                  </a:cxn>
                  <a:cxn ang="0">
                    <a:pos x="804" y="429"/>
                  </a:cxn>
                  <a:cxn ang="0">
                    <a:pos x="811" y="429"/>
                  </a:cxn>
                  <a:cxn ang="0">
                    <a:pos x="824" y="425"/>
                  </a:cxn>
                  <a:cxn ang="0">
                    <a:pos x="834" y="417"/>
                  </a:cxn>
                  <a:cxn ang="0">
                    <a:pos x="842" y="407"/>
                  </a:cxn>
                  <a:cxn ang="0">
                    <a:pos x="852" y="378"/>
                  </a:cxn>
                  <a:cxn ang="0">
                    <a:pos x="853" y="370"/>
                  </a:cxn>
                  <a:cxn ang="0">
                    <a:pos x="852" y="355"/>
                  </a:cxn>
                  <a:cxn ang="0">
                    <a:pos x="844" y="341"/>
                  </a:cxn>
                  <a:cxn ang="0">
                    <a:pos x="832" y="331"/>
                  </a:cxn>
                  <a:cxn ang="0">
                    <a:pos x="796" y="318"/>
                  </a:cxn>
                  <a:cxn ang="0">
                    <a:pos x="790" y="328"/>
                  </a:cxn>
                  <a:cxn ang="0">
                    <a:pos x="770" y="339"/>
                  </a:cxn>
                  <a:cxn ang="0">
                    <a:pos x="760" y="341"/>
                  </a:cxn>
                  <a:cxn ang="0">
                    <a:pos x="637" y="306"/>
                  </a:cxn>
                  <a:cxn ang="0">
                    <a:pos x="645" y="0"/>
                  </a:cxn>
                  <a:cxn ang="0">
                    <a:pos x="663" y="51"/>
                  </a:cxn>
                  <a:cxn ang="0">
                    <a:pos x="671" y="103"/>
                  </a:cxn>
                  <a:cxn ang="0">
                    <a:pos x="674" y="155"/>
                  </a:cxn>
                  <a:cxn ang="0">
                    <a:pos x="669" y="205"/>
                  </a:cxn>
                  <a:cxn ang="0">
                    <a:pos x="721" y="222"/>
                  </a:cxn>
                  <a:cxn ang="0">
                    <a:pos x="718" y="179"/>
                  </a:cxn>
                  <a:cxn ang="0">
                    <a:pos x="710" y="135"/>
                  </a:cxn>
                  <a:cxn ang="0">
                    <a:pos x="697" y="93"/>
                  </a:cxn>
                  <a:cxn ang="0">
                    <a:pos x="677" y="52"/>
                  </a:cxn>
                  <a:cxn ang="0">
                    <a:pos x="663" y="25"/>
                  </a:cxn>
                </a:cxnLst>
                <a:rect l="0" t="0" r="r" b="b"/>
                <a:pathLst>
                  <a:path w="853" h="601">
                    <a:moveTo>
                      <a:pt x="637" y="306"/>
                    </a:moveTo>
                    <a:lnTo>
                      <a:pt x="637" y="306"/>
                    </a:lnTo>
                    <a:lnTo>
                      <a:pt x="624" y="331"/>
                    </a:lnTo>
                    <a:lnTo>
                      <a:pt x="607" y="355"/>
                    </a:lnTo>
                    <a:lnTo>
                      <a:pt x="591" y="380"/>
                    </a:lnTo>
                    <a:lnTo>
                      <a:pt x="572" y="401"/>
                    </a:lnTo>
                    <a:lnTo>
                      <a:pt x="550" y="422"/>
                    </a:lnTo>
                    <a:lnTo>
                      <a:pt x="528" y="442"/>
                    </a:lnTo>
                    <a:lnTo>
                      <a:pt x="503" y="458"/>
                    </a:lnTo>
                    <a:lnTo>
                      <a:pt x="477" y="474"/>
                    </a:lnTo>
                    <a:lnTo>
                      <a:pt x="477" y="474"/>
                    </a:lnTo>
                    <a:lnTo>
                      <a:pt x="456" y="484"/>
                    </a:lnTo>
                    <a:lnTo>
                      <a:pt x="433" y="494"/>
                    </a:lnTo>
                    <a:lnTo>
                      <a:pt x="412" y="502"/>
                    </a:lnTo>
                    <a:lnTo>
                      <a:pt x="389" y="508"/>
                    </a:lnTo>
                    <a:lnTo>
                      <a:pt x="366" y="513"/>
                    </a:lnTo>
                    <a:lnTo>
                      <a:pt x="344" y="517"/>
                    </a:lnTo>
                    <a:lnTo>
                      <a:pt x="322" y="518"/>
                    </a:lnTo>
                    <a:lnTo>
                      <a:pt x="300" y="520"/>
                    </a:lnTo>
                    <a:lnTo>
                      <a:pt x="300" y="520"/>
                    </a:lnTo>
                    <a:lnTo>
                      <a:pt x="277" y="518"/>
                    </a:lnTo>
                    <a:lnTo>
                      <a:pt x="256" y="517"/>
                    </a:lnTo>
                    <a:lnTo>
                      <a:pt x="234" y="513"/>
                    </a:lnTo>
                    <a:lnTo>
                      <a:pt x="213" y="510"/>
                    </a:lnTo>
                    <a:lnTo>
                      <a:pt x="194" y="503"/>
                    </a:lnTo>
                    <a:lnTo>
                      <a:pt x="172" y="497"/>
                    </a:lnTo>
                    <a:lnTo>
                      <a:pt x="153" y="489"/>
                    </a:lnTo>
                    <a:lnTo>
                      <a:pt x="133" y="481"/>
                    </a:lnTo>
                    <a:lnTo>
                      <a:pt x="114" y="471"/>
                    </a:lnTo>
                    <a:lnTo>
                      <a:pt x="96" y="460"/>
                    </a:lnTo>
                    <a:lnTo>
                      <a:pt x="78" y="446"/>
                    </a:lnTo>
                    <a:lnTo>
                      <a:pt x="60" y="433"/>
                    </a:lnTo>
                    <a:lnTo>
                      <a:pt x="44" y="419"/>
                    </a:lnTo>
                    <a:lnTo>
                      <a:pt x="28" y="404"/>
                    </a:lnTo>
                    <a:lnTo>
                      <a:pt x="13" y="388"/>
                    </a:lnTo>
                    <a:lnTo>
                      <a:pt x="0" y="370"/>
                    </a:lnTo>
                    <a:lnTo>
                      <a:pt x="0" y="370"/>
                    </a:lnTo>
                    <a:lnTo>
                      <a:pt x="13" y="401"/>
                    </a:lnTo>
                    <a:lnTo>
                      <a:pt x="13" y="401"/>
                    </a:lnTo>
                    <a:lnTo>
                      <a:pt x="28" y="424"/>
                    </a:lnTo>
                    <a:lnTo>
                      <a:pt x="42" y="446"/>
                    </a:lnTo>
                    <a:lnTo>
                      <a:pt x="57" y="466"/>
                    </a:lnTo>
                    <a:lnTo>
                      <a:pt x="75" y="486"/>
                    </a:lnTo>
                    <a:lnTo>
                      <a:pt x="93" y="503"/>
                    </a:lnTo>
                    <a:lnTo>
                      <a:pt x="112" y="520"/>
                    </a:lnTo>
                    <a:lnTo>
                      <a:pt x="133" y="536"/>
                    </a:lnTo>
                    <a:lnTo>
                      <a:pt x="155" y="549"/>
                    </a:lnTo>
                    <a:lnTo>
                      <a:pt x="176" y="560"/>
                    </a:lnTo>
                    <a:lnTo>
                      <a:pt x="199" y="572"/>
                    </a:lnTo>
                    <a:lnTo>
                      <a:pt x="223" y="580"/>
                    </a:lnTo>
                    <a:lnTo>
                      <a:pt x="247" y="588"/>
                    </a:lnTo>
                    <a:lnTo>
                      <a:pt x="270" y="593"/>
                    </a:lnTo>
                    <a:lnTo>
                      <a:pt x="296" y="598"/>
                    </a:lnTo>
                    <a:lnTo>
                      <a:pt x="321" y="601"/>
                    </a:lnTo>
                    <a:lnTo>
                      <a:pt x="347" y="601"/>
                    </a:lnTo>
                    <a:lnTo>
                      <a:pt x="347" y="601"/>
                    </a:lnTo>
                    <a:lnTo>
                      <a:pt x="368" y="601"/>
                    </a:lnTo>
                    <a:lnTo>
                      <a:pt x="391" y="600"/>
                    </a:lnTo>
                    <a:lnTo>
                      <a:pt x="412" y="596"/>
                    </a:lnTo>
                    <a:lnTo>
                      <a:pt x="435" y="591"/>
                    </a:lnTo>
                    <a:lnTo>
                      <a:pt x="456" y="585"/>
                    </a:lnTo>
                    <a:lnTo>
                      <a:pt x="477" y="577"/>
                    </a:lnTo>
                    <a:lnTo>
                      <a:pt x="498" y="569"/>
                    </a:lnTo>
                    <a:lnTo>
                      <a:pt x="519" y="559"/>
                    </a:lnTo>
                    <a:lnTo>
                      <a:pt x="519" y="559"/>
                    </a:lnTo>
                    <a:lnTo>
                      <a:pt x="547" y="543"/>
                    </a:lnTo>
                    <a:lnTo>
                      <a:pt x="572" y="526"/>
                    </a:lnTo>
                    <a:lnTo>
                      <a:pt x="594" y="507"/>
                    </a:lnTo>
                    <a:lnTo>
                      <a:pt x="616" y="487"/>
                    </a:lnTo>
                    <a:lnTo>
                      <a:pt x="635" y="466"/>
                    </a:lnTo>
                    <a:lnTo>
                      <a:pt x="653" y="442"/>
                    </a:lnTo>
                    <a:lnTo>
                      <a:pt x="668" y="419"/>
                    </a:lnTo>
                    <a:lnTo>
                      <a:pt x="682" y="393"/>
                    </a:lnTo>
                    <a:lnTo>
                      <a:pt x="793" y="427"/>
                    </a:lnTo>
                    <a:lnTo>
                      <a:pt x="793" y="427"/>
                    </a:lnTo>
                    <a:lnTo>
                      <a:pt x="804" y="429"/>
                    </a:lnTo>
                    <a:lnTo>
                      <a:pt x="804" y="429"/>
                    </a:lnTo>
                    <a:lnTo>
                      <a:pt x="811" y="429"/>
                    </a:lnTo>
                    <a:lnTo>
                      <a:pt x="817" y="427"/>
                    </a:lnTo>
                    <a:lnTo>
                      <a:pt x="824" y="425"/>
                    </a:lnTo>
                    <a:lnTo>
                      <a:pt x="829" y="422"/>
                    </a:lnTo>
                    <a:lnTo>
                      <a:pt x="834" y="417"/>
                    </a:lnTo>
                    <a:lnTo>
                      <a:pt x="839" y="412"/>
                    </a:lnTo>
                    <a:lnTo>
                      <a:pt x="842" y="407"/>
                    </a:lnTo>
                    <a:lnTo>
                      <a:pt x="844" y="401"/>
                    </a:lnTo>
                    <a:lnTo>
                      <a:pt x="852" y="378"/>
                    </a:lnTo>
                    <a:lnTo>
                      <a:pt x="852" y="378"/>
                    </a:lnTo>
                    <a:lnTo>
                      <a:pt x="853" y="370"/>
                    </a:lnTo>
                    <a:lnTo>
                      <a:pt x="853" y="362"/>
                    </a:lnTo>
                    <a:lnTo>
                      <a:pt x="852" y="355"/>
                    </a:lnTo>
                    <a:lnTo>
                      <a:pt x="848" y="347"/>
                    </a:lnTo>
                    <a:lnTo>
                      <a:pt x="844" y="341"/>
                    </a:lnTo>
                    <a:lnTo>
                      <a:pt x="839" y="336"/>
                    </a:lnTo>
                    <a:lnTo>
                      <a:pt x="832" y="331"/>
                    </a:lnTo>
                    <a:lnTo>
                      <a:pt x="824" y="328"/>
                    </a:lnTo>
                    <a:lnTo>
                      <a:pt x="796" y="318"/>
                    </a:lnTo>
                    <a:lnTo>
                      <a:pt x="796" y="318"/>
                    </a:lnTo>
                    <a:lnTo>
                      <a:pt x="790" y="328"/>
                    </a:lnTo>
                    <a:lnTo>
                      <a:pt x="782" y="336"/>
                    </a:lnTo>
                    <a:lnTo>
                      <a:pt x="770" y="339"/>
                    </a:lnTo>
                    <a:lnTo>
                      <a:pt x="760" y="341"/>
                    </a:lnTo>
                    <a:lnTo>
                      <a:pt x="760" y="341"/>
                    </a:lnTo>
                    <a:lnTo>
                      <a:pt x="747" y="339"/>
                    </a:lnTo>
                    <a:lnTo>
                      <a:pt x="637" y="306"/>
                    </a:lnTo>
                    <a:close/>
                    <a:moveTo>
                      <a:pt x="645" y="0"/>
                    </a:moveTo>
                    <a:lnTo>
                      <a:pt x="645" y="0"/>
                    </a:lnTo>
                    <a:lnTo>
                      <a:pt x="655" y="25"/>
                    </a:lnTo>
                    <a:lnTo>
                      <a:pt x="663" y="51"/>
                    </a:lnTo>
                    <a:lnTo>
                      <a:pt x="668" y="77"/>
                    </a:lnTo>
                    <a:lnTo>
                      <a:pt x="671" y="103"/>
                    </a:lnTo>
                    <a:lnTo>
                      <a:pt x="674" y="129"/>
                    </a:lnTo>
                    <a:lnTo>
                      <a:pt x="674" y="155"/>
                    </a:lnTo>
                    <a:lnTo>
                      <a:pt x="673" y="181"/>
                    </a:lnTo>
                    <a:lnTo>
                      <a:pt x="669" y="205"/>
                    </a:lnTo>
                    <a:lnTo>
                      <a:pt x="721" y="222"/>
                    </a:lnTo>
                    <a:lnTo>
                      <a:pt x="721" y="222"/>
                    </a:lnTo>
                    <a:lnTo>
                      <a:pt x="720" y="201"/>
                    </a:lnTo>
                    <a:lnTo>
                      <a:pt x="718" y="179"/>
                    </a:lnTo>
                    <a:lnTo>
                      <a:pt x="715" y="157"/>
                    </a:lnTo>
                    <a:lnTo>
                      <a:pt x="710" y="135"/>
                    </a:lnTo>
                    <a:lnTo>
                      <a:pt x="703" y="114"/>
                    </a:lnTo>
                    <a:lnTo>
                      <a:pt x="697" y="93"/>
                    </a:lnTo>
                    <a:lnTo>
                      <a:pt x="689" y="72"/>
                    </a:lnTo>
                    <a:lnTo>
                      <a:pt x="677" y="52"/>
                    </a:lnTo>
                    <a:lnTo>
                      <a:pt x="677" y="52"/>
                    </a:lnTo>
                    <a:lnTo>
                      <a:pt x="663" y="25"/>
                    </a:lnTo>
                    <a:lnTo>
                      <a:pt x="645" y="0"/>
                    </a:lnTo>
                    <a:close/>
                  </a:path>
                </a:pathLst>
              </a:custGeom>
              <a:solidFill>
                <a:srgbClr val="ADAD8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3519"/>
              <p:cNvSpPr>
                <a:spLocks/>
              </p:cNvSpPr>
              <p:nvPr/>
            </p:nvSpPr>
            <p:spPr bwMode="auto">
              <a:xfrm>
                <a:off x="4433887" y="3876675"/>
                <a:ext cx="677863" cy="234950"/>
              </a:xfrm>
              <a:custGeom>
                <a:avLst/>
                <a:gdLst/>
                <a:ahLst/>
                <a:cxnLst>
                  <a:cxn ang="0">
                    <a:pos x="637" y="0"/>
                  </a:cxn>
                  <a:cxn ang="0">
                    <a:pos x="607" y="49"/>
                  </a:cxn>
                  <a:cxn ang="0">
                    <a:pos x="572" y="95"/>
                  </a:cxn>
                  <a:cxn ang="0">
                    <a:pos x="528" y="136"/>
                  </a:cxn>
                  <a:cxn ang="0">
                    <a:pos x="477" y="168"/>
                  </a:cxn>
                  <a:cxn ang="0">
                    <a:pos x="456" y="178"/>
                  </a:cxn>
                  <a:cxn ang="0">
                    <a:pos x="412" y="196"/>
                  </a:cxn>
                  <a:cxn ang="0">
                    <a:pos x="366" y="207"/>
                  </a:cxn>
                  <a:cxn ang="0">
                    <a:pos x="322" y="212"/>
                  </a:cxn>
                  <a:cxn ang="0">
                    <a:pos x="300" y="214"/>
                  </a:cxn>
                  <a:cxn ang="0">
                    <a:pos x="256" y="211"/>
                  </a:cxn>
                  <a:cxn ang="0">
                    <a:pos x="213" y="204"/>
                  </a:cxn>
                  <a:cxn ang="0">
                    <a:pos x="172" y="191"/>
                  </a:cxn>
                  <a:cxn ang="0">
                    <a:pos x="133" y="175"/>
                  </a:cxn>
                  <a:cxn ang="0">
                    <a:pos x="96" y="154"/>
                  </a:cxn>
                  <a:cxn ang="0">
                    <a:pos x="60" y="127"/>
                  </a:cxn>
                  <a:cxn ang="0">
                    <a:pos x="28" y="98"/>
                  </a:cxn>
                  <a:cxn ang="0">
                    <a:pos x="0" y="64"/>
                  </a:cxn>
                  <a:cxn ang="0">
                    <a:pos x="13" y="95"/>
                  </a:cxn>
                  <a:cxn ang="0">
                    <a:pos x="28" y="118"/>
                  </a:cxn>
                  <a:cxn ang="0">
                    <a:pos x="57" y="160"/>
                  </a:cxn>
                  <a:cxn ang="0">
                    <a:pos x="93" y="197"/>
                  </a:cxn>
                  <a:cxn ang="0">
                    <a:pos x="133" y="230"/>
                  </a:cxn>
                  <a:cxn ang="0">
                    <a:pos x="176" y="254"/>
                  </a:cxn>
                  <a:cxn ang="0">
                    <a:pos x="223" y="274"/>
                  </a:cxn>
                  <a:cxn ang="0">
                    <a:pos x="270" y="287"/>
                  </a:cxn>
                  <a:cxn ang="0">
                    <a:pos x="321" y="295"/>
                  </a:cxn>
                  <a:cxn ang="0">
                    <a:pos x="347" y="295"/>
                  </a:cxn>
                  <a:cxn ang="0">
                    <a:pos x="391" y="294"/>
                  </a:cxn>
                  <a:cxn ang="0">
                    <a:pos x="435" y="285"/>
                  </a:cxn>
                  <a:cxn ang="0">
                    <a:pos x="477" y="271"/>
                  </a:cxn>
                  <a:cxn ang="0">
                    <a:pos x="519" y="253"/>
                  </a:cxn>
                  <a:cxn ang="0">
                    <a:pos x="547" y="237"/>
                  </a:cxn>
                  <a:cxn ang="0">
                    <a:pos x="594" y="201"/>
                  </a:cxn>
                  <a:cxn ang="0">
                    <a:pos x="635" y="160"/>
                  </a:cxn>
                  <a:cxn ang="0">
                    <a:pos x="668" y="113"/>
                  </a:cxn>
                  <a:cxn ang="0">
                    <a:pos x="793" y="121"/>
                  </a:cxn>
                  <a:cxn ang="0">
                    <a:pos x="804" y="123"/>
                  </a:cxn>
                  <a:cxn ang="0">
                    <a:pos x="811" y="123"/>
                  </a:cxn>
                  <a:cxn ang="0">
                    <a:pos x="824" y="119"/>
                  </a:cxn>
                  <a:cxn ang="0">
                    <a:pos x="834" y="111"/>
                  </a:cxn>
                  <a:cxn ang="0">
                    <a:pos x="842" y="101"/>
                  </a:cxn>
                  <a:cxn ang="0">
                    <a:pos x="852" y="72"/>
                  </a:cxn>
                  <a:cxn ang="0">
                    <a:pos x="853" y="64"/>
                  </a:cxn>
                  <a:cxn ang="0">
                    <a:pos x="852" y="49"/>
                  </a:cxn>
                  <a:cxn ang="0">
                    <a:pos x="844" y="35"/>
                  </a:cxn>
                  <a:cxn ang="0">
                    <a:pos x="832" y="25"/>
                  </a:cxn>
                  <a:cxn ang="0">
                    <a:pos x="796" y="12"/>
                  </a:cxn>
                  <a:cxn ang="0">
                    <a:pos x="790" y="22"/>
                  </a:cxn>
                  <a:cxn ang="0">
                    <a:pos x="770" y="33"/>
                  </a:cxn>
                  <a:cxn ang="0">
                    <a:pos x="760" y="35"/>
                  </a:cxn>
                  <a:cxn ang="0">
                    <a:pos x="637" y="0"/>
                  </a:cxn>
                </a:cxnLst>
                <a:rect l="0" t="0" r="r" b="b"/>
                <a:pathLst>
                  <a:path w="853" h="295">
                    <a:moveTo>
                      <a:pt x="637" y="0"/>
                    </a:moveTo>
                    <a:lnTo>
                      <a:pt x="637" y="0"/>
                    </a:lnTo>
                    <a:lnTo>
                      <a:pt x="624" y="25"/>
                    </a:lnTo>
                    <a:lnTo>
                      <a:pt x="607" y="49"/>
                    </a:lnTo>
                    <a:lnTo>
                      <a:pt x="591" y="74"/>
                    </a:lnTo>
                    <a:lnTo>
                      <a:pt x="572" y="95"/>
                    </a:lnTo>
                    <a:lnTo>
                      <a:pt x="550" y="116"/>
                    </a:lnTo>
                    <a:lnTo>
                      <a:pt x="528" y="136"/>
                    </a:lnTo>
                    <a:lnTo>
                      <a:pt x="503" y="152"/>
                    </a:lnTo>
                    <a:lnTo>
                      <a:pt x="477" y="168"/>
                    </a:lnTo>
                    <a:lnTo>
                      <a:pt x="477" y="168"/>
                    </a:lnTo>
                    <a:lnTo>
                      <a:pt x="456" y="178"/>
                    </a:lnTo>
                    <a:lnTo>
                      <a:pt x="433" y="188"/>
                    </a:lnTo>
                    <a:lnTo>
                      <a:pt x="412" y="196"/>
                    </a:lnTo>
                    <a:lnTo>
                      <a:pt x="389" y="202"/>
                    </a:lnTo>
                    <a:lnTo>
                      <a:pt x="366" y="207"/>
                    </a:lnTo>
                    <a:lnTo>
                      <a:pt x="344" y="211"/>
                    </a:lnTo>
                    <a:lnTo>
                      <a:pt x="322" y="212"/>
                    </a:lnTo>
                    <a:lnTo>
                      <a:pt x="300" y="214"/>
                    </a:lnTo>
                    <a:lnTo>
                      <a:pt x="300" y="214"/>
                    </a:lnTo>
                    <a:lnTo>
                      <a:pt x="277" y="212"/>
                    </a:lnTo>
                    <a:lnTo>
                      <a:pt x="256" y="211"/>
                    </a:lnTo>
                    <a:lnTo>
                      <a:pt x="234" y="207"/>
                    </a:lnTo>
                    <a:lnTo>
                      <a:pt x="213" y="204"/>
                    </a:lnTo>
                    <a:lnTo>
                      <a:pt x="194" y="197"/>
                    </a:lnTo>
                    <a:lnTo>
                      <a:pt x="172" y="191"/>
                    </a:lnTo>
                    <a:lnTo>
                      <a:pt x="153" y="183"/>
                    </a:lnTo>
                    <a:lnTo>
                      <a:pt x="133" y="175"/>
                    </a:lnTo>
                    <a:lnTo>
                      <a:pt x="114" y="165"/>
                    </a:lnTo>
                    <a:lnTo>
                      <a:pt x="96" y="154"/>
                    </a:lnTo>
                    <a:lnTo>
                      <a:pt x="78" y="140"/>
                    </a:lnTo>
                    <a:lnTo>
                      <a:pt x="60" y="127"/>
                    </a:lnTo>
                    <a:lnTo>
                      <a:pt x="44" y="113"/>
                    </a:lnTo>
                    <a:lnTo>
                      <a:pt x="28" y="98"/>
                    </a:lnTo>
                    <a:lnTo>
                      <a:pt x="13" y="82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13" y="95"/>
                    </a:lnTo>
                    <a:lnTo>
                      <a:pt x="13" y="95"/>
                    </a:lnTo>
                    <a:lnTo>
                      <a:pt x="28" y="118"/>
                    </a:lnTo>
                    <a:lnTo>
                      <a:pt x="42" y="140"/>
                    </a:lnTo>
                    <a:lnTo>
                      <a:pt x="57" y="160"/>
                    </a:lnTo>
                    <a:lnTo>
                      <a:pt x="75" y="180"/>
                    </a:lnTo>
                    <a:lnTo>
                      <a:pt x="93" y="197"/>
                    </a:lnTo>
                    <a:lnTo>
                      <a:pt x="112" y="214"/>
                    </a:lnTo>
                    <a:lnTo>
                      <a:pt x="133" y="230"/>
                    </a:lnTo>
                    <a:lnTo>
                      <a:pt x="155" y="243"/>
                    </a:lnTo>
                    <a:lnTo>
                      <a:pt x="176" y="254"/>
                    </a:lnTo>
                    <a:lnTo>
                      <a:pt x="199" y="266"/>
                    </a:lnTo>
                    <a:lnTo>
                      <a:pt x="223" y="274"/>
                    </a:lnTo>
                    <a:lnTo>
                      <a:pt x="247" y="282"/>
                    </a:lnTo>
                    <a:lnTo>
                      <a:pt x="270" y="287"/>
                    </a:lnTo>
                    <a:lnTo>
                      <a:pt x="296" y="292"/>
                    </a:lnTo>
                    <a:lnTo>
                      <a:pt x="321" y="295"/>
                    </a:lnTo>
                    <a:lnTo>
                      <a:pt x="347" y="295"/>
                    </a:lnTo>
                    <a:lnTo>
                      <a:pt x="347" y="295"/>
                    </a:lnTo>
                    <a:lnTo>
                      <a:pt x="368" y="295"/>
                    </a:lnTo>
                    <a:lnTo>
                      <a:pt x="391" y="294"/>
                    </a:lnTo>
                    <a:lnTo>
                      <a:pt x="412" y="290"/>
                    </a:lnTo>
                    <a:lnTo>
                      <a:pt x="435" y="285"/>
                    </a:lnTo>
                    <a:lnTo>
                      <a:pt x="456" y="279"/>
                    </a:lnTo>
                    <a:lnTo>
                      <a:pt x="477" y="271"/>
                    </a:lnTo>
                    <a:lnTo>
                      <a:pt x="498" y="263"/>
                    </a:lnTo>
                    <a:lnTo>
                      <a:pt x="519" y="253"/>
                    </a:lnTo>
                    <a:lnTo>
                      <a:pt x="519" y="253"/>
                    </a:lnTo>
                    <a:lnTo>
                      <a:pt x="547" y="237"/>
                    </a:lnTo>
                    <a:lnTo>
                      <a:pt x="572" y="220"/>
                    </a:lnTo>
                    <a:lnTo>
                      <a:pt x="594" y="201"/>
                    </a:lnTo>
                    <a:lnTo>
                      <a:pt x="616" y="181"/>
                    </a:lnTo>
                    <a:lnTo>
                      <a:pt x="635" y="160"/>
                    </a:lnTo>
                    <a:lnTo>
                      <a:pt x="653" y="136"/>
                    </a:lnTo>
                    <a:lnTo>
                      <a:pt x="668" y="113"/>
                    </a:lnTo>
                    <a:lnTo>
                      <a:pt x="682" y="87"/>
                    </a:lnTo>
                    <a:lnTo>
                      <a:pt x="793" y="121"/>
                    </a:lnTo>
                    <a:lnTo>
                      <a:pt x="793" y="121"/>
                    </a:lnTo>
                    <a:lnTo>
                      <a:pt x="804" y="123"/>
                    </a:lnTo>
                    <a:lnTo>
                      <a:pt x="804" y="123"/>
                    </a:lnTo>
                    <a:lnTo>
                      <a:pt x="811" y="123"/>
                    </a:lnTo>
                    <a:lnTo>
                      <a:pt x="817" y="121"/>
                    </a:lnTo>
                    <a:lnTo>
                      <a:pt x="824" y="119"/>
                    </a:lnTo>
                    <a:lnTo>
                      <a:pt x="829" y="116"/>
                    </a:lnTo>
                    <a:lnTo>
                      <a:pt x="834" y="111"/>
                    </a:lnTo>
                    <a:lnTo>
                      <a:pt x="839" y="106"/>
                    </a:lnTo>
                    <a:lnTo>
                      <a:pt x="842" y="101"/>
                    </a:lnTo>
                    <a:lnTo>
                      <a:pt x="844" y="95"/>
                    </a:lnTo>
                    <a:lnTo>
                      <a:pt x="852" y="72"/>
                    </a:lnTo>
                    <a:lnTo>
                      <a:pt x="852" y="72"/>
                    </a:lnTo>
                    <a:lnTo>
                      <a:pt x="853" y="64"/>
                    </a:lnTo>
                    <a:lnTo>
                      <a:pt x="853" y="56"/>
                    </a:lnTo>
                    <a:lnTo>
                      <a:pt x="852" y="49"/>
                    </a:lnTo>
                    <a:lnTo>
                      <a:pt x="848" y="41"/>
                    </a:lnTo>
                    <a:lnTo>
                      <a:pt x="844" y="35"/>
                    </a:lnTo>
                    <a:lnTo>
                      <a:pt x="839" y="30"/>
                    </a:lnTo>
                    <a:lnTo>
                      <a:pt x="832" y="25"/>
                    </a:lnTo>
                    <a:lnTo>
                      <a:pt x="824" y="22"/>
                    </a:lnTo>
                    <a:lnTo>
                      <a:pt x="796" y="12"/>
                    </a:lnTo>
                    <a:lnTo>
                      <a:pt x="796" y="12"/>
                    </a:lnTo>
                    <a:lnTo>
                      <a:pt x="790" y="22"/>
                    </a:lnTo>
                    <a:lnTo>
                      <a:pt x="782" y="30"/>
                    </a:lnTo>
                    <a:lnTo>
                      <a:pt x="770" y="33"/>
                    </a:lnTo>
                    <a:lnTo>
                      <a:pt x="760" y="35"/>
                    </a:lnTo>
                    <a:lnTo>
                      <a:pt x="760" y="35"/>
                    </a:lnTo>
                    <a:lnTo>
                      <a:pt x="747" y="33"/>
                    </a:lnTo>
                    <a:lnTo>
                      <a:pt x="63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520"/>
              <p:cNvSpPr>
                <a:spLocks/>
              </p:cNvSpPr>
              <p:nvPr/>
            </p:nvSpPr>
            <p:spPr bwMode="auto">
              <a:xfrm>
                <a:off x="4946649" y="3633787"/>
                <a:ext cx="60325" cy="176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0" y="25"/>
                  </a:cxn>
                  <a:cxn ang="0">
                    <a:pos x="18" y="51"/>
                  </a:cxn>
                  <a:cxn ang="0">
                    <a:pos x="23" y="77"/>
                  </a:cxn>
                  <a:cxn ang="0">
                    <a:pos x="26" y="103"/>
                  </a:cxn>
                  <a:cxn ang="0">
                    <a:pos x="29" y="129"/>
                  </a:cxn>
                  <a:cxn ang="0">
                    <a:pos x="29" y="155"/>
                  </a:cxn>
                  <a:cxn ang="0">
                    <a:pos x="28" y="181"/>
                  </a:cxn>
                  <a:cxn ang="0">
                    <a:pos x="24" y="205"/>
                  </a:cxn>
                  <a:cxn ang="0">
                    <a:pos x="76" y="222"/>
                  </a:cxn>
                  <a:cxn ang="0">
                    <a:pos x="76" y="222"/>
                  </a:cxn>
                  <a:cxn ang="0">
                    <a:pos x="75" y="201"/>
                  </a:cxn>
                  <a:cxn ang="0">
                    <a:pos x="73" y="179"/>
                  </a:cxn>
                  <a:cxn ang="0">
                    <a:pos x="70" y="157"/>
                  </a:cxn>
                  <a:cxn ang="0">
                    <a:pos x="65" y="135"/>
                  </a:cxn>
                  <a:cxn ang="0">
                    <a:pos x="58" y="114"/>
                  </a:cxn>
                  <a:cxn ang="0">
                    <a:pos x="52" y="93"/>
                  </a:cxn>
                  <a:cxn ang="0">
                    <a:pos x="44" y="72"/>
                  </a:cxn>
                  <a:cxn ang="0">
                    <a:pos x="32" y="52"/>
                  </a:cxn>
                  <a:cxn ang="0">
                    <a:pos x="32" y="52"/>
                  </a:cxn>
                  <a:cxn ang="0">
                    <a:pos x="18" y="25"/>
                  </a:cxn>
                  <a:cxn ang="0">
                    <a:pos x="0" y="0"/>
                  </a:cxn>
                </a:cxnLst>
                <a:rect l="0" t="0" r="r" b="b"/>
                <a:pathLst>
                  <a:path w="76" h="222">
                    <a:moveTo>
                      <a:pt x="0" y="0"/>
                    </a:moveTo>
                    <a:lnTo>
                      <a:pt x="0" y="0"/>
                    </a:lnTo>
                    <a:lnTo>
                      <a:pt x="10" y="25"/>
                    </a:lnTo>
                    <a:lnTo>
                      <a:pt x="18" y="51"/>
                    </a:lnTo>
                    <a:lnTo>
                      <a:pt x="23" y="77"/>
                    </a:lnTo>
                    <a:lnTo>
                      <a:pt x="26" y="103"/>
                    </a:lnTo>
                    <a:lnTo>
                      <a:pt x="29" y="129"/>
                    </a:lnTo>
                    <a:lnTo>
                      <a:pt x="29" y="155"/>
                    </a:lnTo>
                    <a:lnTo>
                      <a:pt x="28" y="181"/>
                    </a:lnTo>
                    <a:lnTo>
                      <a:pt x="24" y="205"/>
                    </a:lnTo>
                    <a:lnTo>
                      <a:pt x="76" y="222"/>
                    </a:lnTo>
                    <a:lnTo>
                      <a:pt x="76" y="222"/>
                    </a:lnTo>
                    <a:lnTo>
                      <a:pt x="75" y="201"/>
                    </a:lnTo>
                    <a:lnTo>
                      <a:pt x="73" y="179"/>
                    </a:lnTo>
                    <a:lnTo>
                      <a:pt x="70" y="157"/>
                    </a:lnTo>
                    <a:lnTo>
                      <a:pt x="65" y="135"/>
                    </a:lnTo>
                    <a:lnTo>
                      <a:pt x="58" y="114"/>
                    </a:lnTo>
                    <a:lnTo>
                      <a:pt x="52" y="93"/>
                    </a:lnTo>
                    <a:lnTo>
                      <a:pt x="44" y="72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18" y="25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3521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3522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3523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524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3525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  <a:close/>
                  </a:path>
                </a:pathLst>
              </a:custGeom>
              <a:solidFill>
                <a:srgbClr val="C69C6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3526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3527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3528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3529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E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3530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3531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3532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3533"/>
              <p:cNvSpPr>
                <a:spLocks/>
              </p:cNvSpPr>
              <p:nvPr/>
            </p:nvSpPr>
            <p:spPr bwMode="auto">
              <a:xfrm>
                <a:off x="4518024" y="3600450"/>
                <a:ext cx="20638" cy="19050"/>
              </a:xfrm>
              <a:custGeom>
                <a:avLst/>
                <a:gdLst/>
                <a:ahLst/>
                <a:cxnLst>
                  <a:cxn ang="0">
                    <a:pos x="24" y="13"/>
                  </a:cxn>
                  <a:cxn ang="0">
                    <a:pos x="24" y="13"/>
                  </a:cxn>
                  <a:cxn ang="0">
                    <a:pos x="23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4" y="13"/>
                  </a:cxn>
                </a:cxnLst>
                <a:rect l="0" t="0" r="r" b="b"/>
                <a:pathLst>
                  <a:path w="24" h="24">
                    <a:moveTo>
                      <a:pt x="24" y="13"/>
                    </a:moveTo>
                    <a:lnTo>
                      <a:pt x="24" y="13"/>
                    </a:lnTo>
                    <a:lnTo>
                      <a:pt x="23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3534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3535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3536"/>
              <p:cNvSpPr>
                <a:spLocks/>
              </p:cNvSpPr>
              <p:nvPr/>
            </p:nvSpPr>
            <p:spPr bwMode="auto">
              <a:xfrm>
                <a:off x="454818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7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1"/>
                  </a:cxn>
                  <a:cxn ang="0">
                    <a:pos x="7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1"/>
                  </a:cxn>
                  <a:cxn ang="0">
                    <a:pos x="18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8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7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8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3537"/>
              <p:cNvSpPr>
                <a:spLocks/>
              </p:cNvSpPr>
              <p:nvPr/>
            </p:nvSpPr>
            <p:spPr bwMode="auto">
              <a:xfrm>
                <a:off x="4538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3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1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8">
                    <a:moveTo>
                      <a:pt x="18" y="8"/>
                    </a:move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3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3538"/>
              <p:cNvSpPr>
                <a:spLocks/>
              </p:cNvSpPr>
              <p:nvPr/>
            </p:nvSpPr>
            <p:spPr bwMode="auto">
              <a:xfrm>
                <a:off x="448309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3" y="5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8" y="21"/>
                  </a:cxn>
                  <a:cxn ang="0">
                    <a:pos x="15" y="23"/>
                  </a:cxn>
                  <a:cxn ang="0">
                    <a:pos x="10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5" y="0"/>
                  </a:cxn>
                  <a:cxn ang="0">
                    <a:pos x="18" y="1"/>
                  </a:cxn>
                  <a:cxn ang="0">
                    <a:pos x="23" y="5"/>
                  </a:cxn>
                  <a:cxn ang="0">
                    <a:pos x="23" y="5"/>
                  </a:cxn>
                </a:cxnLst>
                <a:rect l="0" t="0" r="r" b="b"/>
                <a:pathLst>
                  <a:path w="25" h="23">
                    <a:moveTo>
                      <a:pt x="23" y="5"/>
                    </a:move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8" y="21"/>
                    </a:lnTo>
                    <a:lnTo>
                      <a:pt x="15" y="23"/>
                    </a:lnTo>
                    <a:lnTo>
                      <a:pt x="10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8" y="1"/>
                    </a:lnTo>
                    <a:lnTo>
                      <a:pt x="23" y="5"/>
                    </a:lnTo>
                    <a:lnTo>
                      <a:pt x="23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3539"/>
              <p:cNvSpPr>
                <a:spLocks/>
              </p:cNvSpPr>
              <p:nvPr/>
            </p:nvSpPr>
            <p:spPr bwMode="auto">
              <a:xfrm>
                <a:off x="4467224" y="3700462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2" y="10"/>
                  </a:cxn>
                  <a:cxn ang="0">
                    <a:pos x="22" y="15"/>
                  </a:cxn>
                  <a:cxn ang="0">
                    <a:pos x="21" y="18"/>
                  </a:cxn>
                  <a:cxn ang="0">
                    <a:pos x="17" y="21"/>
                  </a:cxn>
                  <a:cxn ang="0">
                    <a:pos x="17" y="21"/>
                  </a:cxn>
                  <a:cxn ang="0">
                    <a:pos x="14" y="23"/>
                  </a:cxn>
                  <a:cxn ang="0">
                    <a:pos x="9" y="23"/>
                  </a:cxn>
                  <a:cxn ang="0">
                    <a:pos x="4" y="21"/>
                  </a:cxn>
                  <a:cxn ang="0">
                    <a:pos x="1" y="18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1" y="5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7" y="2"/>
                  </a:cxn>
                  <a:cxn ang="0">
                    <a:pos x="21" y="5"/>
                  </a:cxn>
                  <a:cxn ang="0">
                    <a:pos x="21" y="5"/>
                  </a:cxn>
                </a:cxnLst>
                <a:rect l="0" t="0" r="r" b="b"/>
                <a:pathLst>
                  <a:path w="22" h="23">
                    <a:moveTo>
                      <a:pt x="21" y="5"/>
                    </a:moveTo>
                    <a:lnTo>
                      <a:pt x="21" y="5"/>
                    </a:lnTo>
                    <a:lnTo>
                      <a:pt x="22" y="10"/>
                    </a:lnTo>
                    <a:lnTo>
                      <a:pt x="22" y="15"/>
                    </a:lnTo>
                    <a:lnTo>
                      <a:pt x="21" y="18"/>
                    </a:lnTo>
                    <a:lnTo>
                      <a:pt x="17" y="21"/>
                    </a:lnTo>
                    <a:lnTo>
                      <a:pt x="17" y="21"/>
                    </a:lnTo>
                    <a:lnTo>
                      <a:pt x="14" y="23"/>
                    </a:lnTo>
                    <a:lnTo>
                      <a:pt x="9" y="23"/>
                    </a:lnTo>
                    <a:lnTo>
                      <a:pt x="4" y="21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1" y="5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17" y="2"/>
                    </a:lnTo>
                    <a:lnTo>
                      <a:pt x="21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3540"/>
              <p:cNvSpPr>
                <a:spLocks/>
              </p:cNvSpPr>
              <p:nvPr/>
            </p:nvSpPr>
            <p:spPr bwMode="auto">
              <a:xfrm>
                <a:off x="45005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8" h="17">
                    <a:moveTo>
                      <a:pt x="16" y="3"/>
                    </a:move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3541"/>
              <p:cNvSpPr>
                <a:spLocks/>
              </p:cNvSpPr>
              <p:nvPr/>
            </p:nvSpPr>
            <p:spPr bwMode="auto">
              <a:xfrm>
                <a:off x="4473574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9" y="16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6" h="16">
                    <a:moveTo>
                      <a:pt x="16" y="3"/>
                    </a:moveTo>
                    <a:lnTo>
                      <a:pt x="16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9" y="16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3542"/>
              <p:cNvSpPr>
                <a:spLocks/>
              </p:cNvSpPr>
              <p:nvPr/>
            </p:nvSpPr>
            <p:spPr bwMode="auto">
              <a:xfrm>
                <a:off x="4475162" y="3679825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16" y="4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3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6" y="4"/>
                  </a:cxn>
                </a:cxnLst>
                <a:rect l="0" t="0" r="r" b="b"/>
                <a:pathLst>
                  <a:path w="16" h="17">
                    <a:moveTo>
                      <a:pt x="16" y="4"/>
                    </a:moveTo>
                    <a:lnTo>
                      <a:pt x="16" y="4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3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4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3543"/>
              <p:cNvSpPr>
                <a:spLocks/>
              </p:cNvSpPr>
              <p:nvPr/>
            </p:nvSpPr>
            <p:spPr bwMode="auto">
              <a:xfrm>
                <a:off x="4465637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18" y="2"/>
                  </a:cxn>
                  <a:cxn ang="0">
                    <a:pos x="21" y="5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9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3" y="20"/>
                  </a:cxn>
                  <a:cxn ang="0">
                    <a:pos x="0" y="15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18" y="2"/>
                  </a:cxn>
                </a:cxnLst>
                <a:rect l="0" t="0" r="r" b="b"/>
                <a:pathLst>
                  <a:path w="24" h="24">
                    <a:moveTo>
                      <a:pt x="18" y="2"/>
                    </a:moveTo>
                    <a:lnTo>
                      <a:pt x="18" y="2"/>
                    </a:lnTo>
                    <a:lnTo>
                      <a:pt x="21" y="5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3" y="20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3544"/>
              <p:cNvSpPr>
                <a:spLocks/>
              </p:cNvSpPr>
              <p:nvPr/>
            </p:nvSpPr>
            <p:spPr bwMode="auto">
              <a:xfrm>
                <a:off x="4481512" y="3817937"/>
                <a:ext cx="17463" cy="19050"/>
              </a:xfrm>
              <a:custGeom>
                <a:avLst/>
                <a:gdLst/>
                <a:ahLst/>
                <a:cxnLst>
                  <a:cxn ang="0">
                    <a:pos x="17" y="1"/>
                  </a:cxn>
                  <a:cxn ang="0">
                    <a:pos x="17" y="1"/>
                  </a:cxn>
                  <a:cxn ang="0">
                    <a:pos x="22" y="4"/>
                  </a:cxn>
                  <a:cxn ang="0">
                    <a:pos x="23" y="9"/>
                  </a:cxn>
                  <a:cxn ang="0">
                    <a:pos x="23" y="13"/>
                  </a:cxn>
                  <a:cxn ang="0">
                    <a:pos x="22" y="17"/>
                  </a:cxn>
                  <a:cxn ang="0">
                    <a:pos x="22" y="17"/>
                  </a:cxn>
                  <a:cxn ang="0">
                    <a:pos x="18" y="21"/>
                  </a:cxn>
                  <a:cxn ang="0">
                    <a:pos x="15" y="24"/>
                  </a:cxn>
                  <a:cxn ang="0">
                    <a:pos x="10" y="24"/>
                  </a:cxn>
                  <a:cxn ang="0">
                    <a:pos x="5" y="22"/>
                  </a:cxn>
                  <a:cxn ang="0">
                    <a:pos x="5" y="22"/>
                  </a:cxn>
                  <a:cxn ang="0">
                    <a:pos x="2" y="19"/>
                  </a:cxn>
                  <a:cxn ang="0">
                    <a:pos x="0" y="16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3"/>
                  </a:cxn>
                  <a:cxn ang="0">
                    <a:pos x="9" y="1"/>
                  </a:cxn>
                  <a:cxn ang="0">
                    <a:pos x="14" y="0"/>
                  </a:cxn>
                  <a:cxn ang="0">
                    <a:pos x="17" y="1"/>
                  </a:cxn>
                  <a:cxn ang="0">
                    <a:pos x="17" y="1"/>
                  </a:cxn>
                </a:cxnLst>
                <a:rect l="0" t="0" r="r" b="b"/>
                <a:pathLst>
                  <a:path w="23" h="24">
                    <a:moveTo>
                      <a:pt x="17" y="1"/>
                    </a:moveTo>
                    <a:lnTo>
                      <a:pt x="17" y="1"/>
                    </a:lnTo>
                    <a:lnTo>
                      <a:pt x="22" y="4"/>
                    </a:lnTo>
                    <a:lnTo>
                      <a:pt x="23" y="9"/>
                    </a:lnTo>
                    <a:lnTo>
                      <a:pt x="23" y="13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18" y="21"/>
                    </a:lnTo>
                    <a:lnTo>
                      <a:pt x="15" y="24"/>
                    </a:lnTo>
                    <a:lnTo>
                      <a:pt x="10" y="24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2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3"/>
                    </a:lnTo>
                    <a:lnTo>
                      <a:pt x="9" y="1"/>
                    </a:lnTo>
                    <a:lnTo>
                      <a:pt x="14" y="0"/>
                    </a:lnTo>
                    <a:lnTo>
                      <a:pt x="17" y="1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3545"/>
              <p:cNvSpPr>
                <a:spLocks/>
              </p:cNvSpPr>
              <p:nvPr/>
            </p:nvSpPr>
            <p:spPr bwMode="auto">
              <a:xfrm>
                <a:off x="4473574" y="3735387"/>
                <a:ext cx="14288" cy="14288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6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1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8">
                    <a:moveTo>
                      <a:pt x="13" y="2"/>
                    </a:moveTo>
                    <a:lnTo>
                      <a:pt x="13" y="2"/>
                    </a:lnTo>
                    <a:lnTo>
                      <a:pt x="16" y="3"/>
                    </a:lnTo>
                    <a:lnTo>
                      <a:pt x="16" y="6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3546"/>
              <p:cNvSpPr>
                <a:spLocks/>
              </p:cNvSpPr>
              <p:nvPr/>
            </p:nvSpPr>
            <p:spPr bwMode="auto">
              <a:xfrm>
                <a:off x="446563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1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2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7">
                    <a:moveTo>
                      <a:pt x="13" y="2"/>
                    </a:moveTo>
                    <a:lnTo>
                      <a:pt x="13" y="2"/>
                    </a:lnTo>
                    <a:lnTo>
                      <a:pt x="16" y="4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1" y="17"/>
                    </a:lnTo>
                    <a:lnTo>
                      <a:pt x="8" y="17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3547"/>
              <p:cNvSpPr>
                <a:spLocks/>
              </p:cNvSpPr>
              <p:nvPr/>
            </p:nvSpPr>
            <p:spPr bwMode="auto">
              <a:xfrm>
                <a:off x="4478337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7" y="18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2" y="15"/>
                  </a:cxn>
                  <a:cxn ang="0">
                    <a:pos x="0" y="12"/>
                  </a:cxn>
                  <a:cxn ang="0">
                    <a:pos x="0" y="9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17" h="18">
                    <a:moveTo>
                      <a:pt x="12" y="2"/>
                    </a:moveTo>
                    <a:lnTo>
                      <a:pt x="12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7" y="18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2" y="15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3548"/>
              <p:cNvSpPr>
                <a:spLocks/>
              </p:cNvSpPr>
              <p:nvPr/>
            </p:nvSpPr>
            <p:spPr bwMode="auto">
              <a:xfrm>
                <a:off x="4497387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0" y="3"/>
                  </a:cxn>
                  <a:cxn ang="0">
                    <a:pos x="23" y="7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3"/>
                  </a:cxn>
                  <a:cxn ang="0">
                    <a:pos x="7" y="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16" y="0"/>
                    </a:lnTo>
                    <a:lnTo>
                      <a:pt x="20" y="3"/>
                    </a:lnTo>
                    <a:lnTo>
                      <a:pt x="23" y="7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3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549"/>
              <p:cNvSpPr>
                <a:spLocks/>
              </p:cNvSpPr>
              <p:nvPr/>
            </p:nvSpPr>
            <p:spPr bwMode="auto">
              <a:xfrm>
                <a:off x="4543424" y="3910012"/>
                <a:ext cx="17463" cy="2063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9" y="3"/>
                  </a:cxn>
                  <a:cxn ang="0">
                    <a:pos x="22" y="6"/>
                  </a:cxn>
                  <a:cxn ang="0">
                    <a:pos x="22" y="11"/>
                  </a:cxn>
                  <a:cxn ang="0">
                    <a:pos x="22" y="11"/>
                  </a:cxn>
                  <a:cxn ang="0">
                    <a:pos x="22" y="14"/>
                  </a:cxn>
                  <a:cxn ang="0">
                    <a:pos x="21" y="19"/>
                  </a:cxn>
                  <a:cxn ang="0">
                    <a:pos x="1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5"/>
                  </a:cxn>
                  <a:cxn ang="0">
                    <a:pos x="6" y="1"/>
                  </a:cxn>
                  <a:cxn ang="0">
                    <a:pos x="9" y="0"/>
                  </a:cxn>
                  <a:cxn ang="0">
                    <a:pos x="9" y="0"/>
                  </a:cxn>
                </a:cxnLst>
                <a:rect l="0" t="0" r="r" b="b"/>
                <a:pathLst>
                  <a:path w="22" h="24">
                    <a:moveTo>
                      <a:pt x="9" y="0"/>
                    </a:moveTo>
                    <a:lnTo>
                      <a:pt x="9" y="0"/>
                    </a:lnTo>
                    <a:lnTo>
                      <a:pt x="14" y="0"/>
                    </a:lnTo>
                    <a:lnTo>
                      <a:pt x="19" y="3"/>
                    </a:lnTo>
                    <a:lnTo>
                      <a:pt x="22" y="6"/>
                    </a:lnTo>
                    <a:lnTo>
                      <a:pt x="22" y="11"/>
                    </a:lnTo>
                    <a:lnTo>
                      <a:pt x="22" y="11"/>
                    </a:lnTo>
                    <a:lnTo>
                      <a:pt x="22" y="14"/>
                    </a:lnTo>
                    <a:lnTo>
                      <a:pt x="21" y="19"/>
                    </a:lnTo>
                    <a:lnTo>
                      <a:pt x="1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3550"/>
              <p:cNvSpPr>
                <a:spLocks/>
              </p:cNvSpPr>
              <p:nvPr/>
            </p:nvSpPr>
            <p:spPr bwMode="auto">
              <a:xfrm>
                <a:off x="4491037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1" y="3"/>
                  </a:cxn>
                  <a:cxn ang="0">
                    <a:pos x="3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6">
                    <a:moveTo>
                      <a:pt x="6" y="0"/>
                    </a:moveTo>
                    <a:lnTo>
                      <a:pt x="6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3551"/>
              <p:cNvSpPr>
                <a:spLocks/>
              </p:cNvSpPr>
              <p:nvPr/>
            </p:nvSpPr>
            <p:spPr bwMode="auto">
              <a:xfrm>
                <a:off x="4508499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2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1" y="7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11" y="0"/>
                    </a:lnTo>
                    <a:lnTo>
                      <a:pt x="14" y="2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3552"/>
              <p:cNvSpPr>
                <a:spLocks/>
              </p:cNvSpPr>
              <p:nvPr/>
            </p:nvSpPr>
            <p:spPr bwMode="auto">
              <a:xfrm>
                <a:off x="4529137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8">
                    <a:moveTo>
                      <a:pt x="6" y="0"/>
                    </a:moveTo>
                    <a:lnTo>
                      <a:pt x="6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553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554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555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556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57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558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3559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356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3561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3562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3563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3564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3565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3566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3567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3568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3569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3570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3571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3572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3573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3574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3575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3576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3577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3578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3579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3580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3581"/>
              <p:cNvSpPr>
                <a:spLocks/>
              </p:cNvSpPr>
              <p:nvPr/>
            </p:nvSpPr>
            <p:spPr bwMode="auto">
              <a:xfrm>
                <a:off x="4603749" y="3943350"/>
                <a:ext cx="19050" cy="19050"/>
              </a:xfrm>
              <a:custGeom>
                <a:avLst/>
                <a:gdLst/>
                <a:ahLst/>
                <a:cxnLst>
                  <a:cxn ang="0">
                    <a:pos x="25" y="12"/>
                  </a:cxn>
                  <a:cxn ang="0">
                    <a:pos x="25" y="12"/>
                  </a:cxn>
                  <a:cxn ang="0">
                    <a:pos x="23" y="9"/>
                  </a:cxn>
                  <a:cxn ang="0">
                    <a:pos x="20" y="4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3" y="4"/>
                  </a:cxn>
                  <a:cxn ang="0">
                    <a:pos x="2" y="9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3" y="22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3" y="25"/>
                  </a:cxn>
                  <a:cxn ang="0">
                    <a:pos x="17" y="23"/>
                  </a:cxn>
                  <a:cxn ang="0">
                    <a:pos x="21" y="22"/>
                  </a:cxn>
                  <a:cxn ang="0">
                    <a:pos x="23" y="17"/>
                  </a:cxn>
                  <a:cxn ang="0">
                    <a:pos x="25" y="12"/>
                  </a:cxn>
                  <a:cxn ang="0">
                    <a:pos x="25" y="12"/>
                  </a:cxn>
                </a:cxnLst>
                <a:rect l="0" t="0" r="r" b="b"/>
                <a:pathLst>
                  <a:path w="25" h="25">
                    <a:moveTo>
                      <a:pt x="25" y="12"/>
                    </a:moveTo>
                    <a:lnTo>
                      <a:pt x="25" y="12"/>
                    </a:lnTo>
                    <a:lnTo>
                      <a:pt x="23" y="9"/>
                    </a:lnTo>
                    <a:lnTo>
                      <a:pt x="20" y="4"/>
                    </a:lnTo>
                    <a:lnTo>
                      <a:pt x="1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2" y="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3" y="22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3" y="25"/>
                    </a:lnTo>
                    <a:lnTo>
                      <a:pt x="17" y="23"/>
                    </a:lnTo>
                    <a:lnTo>
                      <a:pt x="21" y="22"/>
                    </a:lnTo>
                    <a:lnTo>
                      <a:pt x="23" y="17"/>
                    </a:lnTo>
                    <a:lnTo>
                      <a:pt x="25" y="12"/>
                    </a:lnTo>
                    <a:lnTo>
                      <a:pt x="25" y="1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3582"/>
              <p:cNvSpPr>
                <a:spLocks/>
              </p:cNvSpPr>
              <p:nvPr/>
            </p:nvSpPr>
            <p:spPr bwMode="auto">
              <a:xfrm>
                <a:off x="4629149" y="3951287"/>
                <a:ext cx="14288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4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5"/>
                    </a:lnTo>
                    <a:lnTo>
                      <a:pt x="14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3583"/>
              <p:cNvSpPr>
                <a:spLocks/>
              </p:cNvSpPr>
              <p:nvPr/>
            </p:nvSpPr>
            <p:spPr bwMode="auto">
              <a:xfrm>
                <a:off x="4587874" y="3938587"/>
                <a:ext cx="12700" cy="12700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5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7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6" y="4"/>
                    </a:lnTo>
                    <a:lnTo>
                      <a:pt x="15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7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3584"/>
              <p:cNvSpPr>
                <a:spLocks/>
              </p:cNvSpPr>
              <p:nvPr/>
            </p:nvSpPr>
            <p:spPr bwMode="auto">
              <a:xfrm>
                <a:off x="4578349" y="3919537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3" y="3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1" y="15"/>
                  </a:cxn>
                  <a:cxn ang="0">
                    <a:pos x="5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0"/>
                    </a:lnTo>
                    <a:lnTo>
                      <a:pt x="16" y="7"/>
                    </a:lnTo>
                    <a:lnTo>
                      <a:pt x="13" y="3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1" y="15"/>
                    </a:lnTo>
                    <a:lnTo>
                      <a:pt x="5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3585"/>
              <p:cNvSpPr>
                <a:spLocks/>
              </p:cNvSpPr>
              <p:nvPr/>
            </p:nvSpPr>
            <p:spPr bwMode="auto">
              <a:xfrm>
                <a:off x="4713287" y="3944937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3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3" y="20"/>
                  </a:cxn>
                  <a:cxn ang="0">
                    <a:pos x="3" y="20"/>
                  </a:cxn>
                  <a:cxn ang="0">
                    <a:pos x="7" y="23"/>
                  </a:cxn>
                  <a:cxn ang="0">
                    <a:pos x="11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1" y="3"/>
                  </a:cxn>
                  <a:cxn ang="0">
                    <a:pos x="21" y="3"/>
                  </a:cxn>
                </a:cxnLst>
                <a:rect l="0" t="0" r="r" b="b"/>
                <a:pathLst>
                  <a:path w="23" h="23">
                    <a:moveTo>
                      <a:pt x="21" y="3"/>
                    </a:move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7" y="23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1" y="3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3586"/>
              <p:cNvSpPr>
                <a:spLocks/>
              </p:cNvSpPr>
              <p:nvPr/>
            </p:nvSpPr>
            <p:spPr bwMode="auto">
              <a:xfrm>
                <a:off x="4737099" y="3937000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15" y="4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11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5" y="4"/>
                  </a:cxn>
                  <a:cxn ang="0">
                    <a:pos x="15" y="4"/>
                  </a:cxn>
                </a:cxnLst>
                <a:rect l="0" t="0" r="r" b="b"/>
                <a:pathLst>
                  <a:path w="16" h="18">
                    <a:moveTo>
                      <a:pt x="15" y="4"/>
                    </a:moveTo>
                    <a:lnTo>
                      <a:pt x="15" y="4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11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5" y="4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3587"/>
              <p:cNvSpPr>
                <a:spLocks/>
              </p:cNvSpPr>
              <p:nvPr/>
            </p:nvSpPr>
            <p:spPr bwMode="auto">
              <a:xfrm>
                <a:off x="4695824" y="3952875"/>
                <a:ext cx="12700" cy="12700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6" h="16">
                    <a:moveTo>
                      <a:pt x="15" y="3"/>
                    </a:moveTo>
                    <a:lnTo>
                      <a:pt x="15" y="3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3588"/>
              <p:cNvSpPr>
                <a:spLocks/>
              </p:cNvSpPr>
              <p:nvPr/>
            </p:nvSpPr>
            <p:spPr bwMode="auto">
              <a:xfrm>
                <a:off x="4676774" y="3944937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8"/>
                  </a:cxn>
                  <a:cxn ang="0">
                    <a:pos x="12" y="18"/>
                  </a:cxn>
                  <a:cxn ang="0">
                    <a:pos x="15" y="16"/>
                  </a:cxn>
                  <a:cxn ang="0">
                    <a:pos x="15" y="16"/>
                  </a:cxn>
                  <a:cxn ang="0">
                    <a:pos x="17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7" h="18">
                    <a:moveTo>
                      <a:pt x="15" y="3"/>
                    </a:move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5" y="16"/>
                    </a:lnTo>
                    <a:lnTo>
                      <a:pt x="15" y="16"/>
                    </a:lnTo>
                    <a:lnTo>
                      <a:pt x="17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3589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359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591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3592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3593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594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595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596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597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59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599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600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601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60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603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3604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3605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3606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3607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3608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3609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94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3610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611"/>
              <p:cNvSpPr>
                <a:spLocks noEditPoints="1"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276" y="495"/>
                  </a:cxn>
                  <a:cxn ang="0">
                    <a:pos x="294" y="510"/>
                  </a:cxn>
                  <a:cxn ang="0">
                    <a:pos x="298" y="482"/>
                  </a:cxn>
                  <a:cxn ang="0">
                    <a:pos x="314" y="480"/>
                  </a:cxn>
                  <a:cxn ang="0">
                    <a:pos x="327" y="480"/>
                  </a:cxn>
                  <a:cxn ang="0">
                    <a:pos x="332" y="464"/>
                  </a:cxn>
                  <a:cxn ang="0">
                    <a:pos x="343" y="461"/>
                  </a:cxn>
                  <a:cxn ang="0">
                    <a:pos x="343" y="438"/>
                  </a:cxn>
                  <a:cxn ang="0">
                    <a:pos x="347" y="461"/>
                  </a:cxn>
                  <a:cxn ang="0">
                    <a:pos x="345" y="418"/>
                  </a:cxn>
                  <a:cxn ang="0">
                    <a:pos x="361" y="422"/>
                  </a:cxn>
                  <a:cxn ang="0">
                    <a:pos x="351" y="384"/>
                  </a:cxn>
                  <a:cxn ang="0">
                    <a:pos x="373" y="394"/>
                  </a:cxn>
                  <a:cxn ang="0">
                    <a:pos x="363" y="352"/>
                  </a:cxn>
                  <a:cxn ang="0">
                    <a:pos x="374" y="365"/>
                  </a:cxn>
                  <a:cxn ang="0">
                    <a:pos x="381" y="329"/>
                  </a:cxn>
                  <a:cxn ang="0">
                    <a:pos x="389" y="344"/>
                  </a:cxn>
                  <a:cxn ang="0">
                    <a:pos x="376" y="300"/>
                  </a:cxn>
                  <a:cxn ang="0">
                    <a:pos x="382" y="322"/>
                  </a:cxn>
                  <a:cxn ang="0">
                    <a:pos x="376" y="272"/>
                  </a:cxn>
                  <a:cxn ang="0">
                    <a:pos x="381" y="249"/>
                  </a:cxn>
                  <a:cxn ang="0">
                    <a:pos x="381" y="226"/>
                  </a:cxn>
                  <a:cxn ang="0">
                    <a:pos x="381" y="249"/>
                  </a:cxn>
                  <a:cxn ang="0">
                    <a:pos x="373" y="200"/>
                  </a:cxn>
                  <a:cxn ang="0">
                    <a:pos x="376" y="190"/>
                  </a:cxn>
                  <a:cxn ang="0">
                    <a:pos x="376" y="174"/>
                  </a:cxn>
                  <a:cxn ang="0">
                    <a:pos x="361" y="173"/>
                  </a:cxn>
                  <a:cxn ang="0">
                    <a:pos x="361" y="150"/>
                  </a:cxn>
                  <a:cxn ang="0">
                    <a:pos x="342" y="147"/>
                  </a:cxn>
                  <a:cxn ang="0">
                    <a:pos x="342" y="130"/>
                  </a:cxn>
                  <a:cxn ang="0">
                    <a:pos x="316" y="125"/>
                  </a:cxn>
                  <a:cxn ang="0">
                    <a:pos x="319" y="103"/>
                  </a:cxn>
                  <a:cxn ang="0">
                    <a:pos x="288" y="101"/>
                  </a:cxn>
                  <a:cxn ang="0">
                    <a:pos x="298" y="88"/>
                  </a:cxn>
                  <a:cxn ang="0">
                    <a:pos x="275" y="76"/>
                  </a:cxn>
                  <a:cxn ang="0">
                    <a:pos x="288" y="67"/>
                  </a:cxn>
                  <a:cxn ang="0">
                    <a:pos x="246" y="65"/>
                  </a:cxn>
                  <a:cxn ang="0">
                    <a:pos x="268" y="60"/>
                  </a:cxn>
                  <a:cxn ang="0">
                    <a:pos x="29" y="52"/>
                  </a:cxn>
                  <a:cxn ang="0">
                    <a:pos x="45" y="52"/>
                  </a:cxn>
                  <a:cxn ang="0">
                    <a:pos x="219" y="52"/>
                  </a:cxn>
                  <a:cxn ang="0">
                    <a:pos x="236" y="55"/>
                  </a:cxn>
                  <a:cxn ang="0">
                    <a:pos x="167" y="34"/>
                  </a:cxn>
                  <a:cxn ang="0">
                    <a:pos x="179" y="47"/>
                  </a:cxn>
                  <a:cxn ang="0">
                    <a:pos x="94" y="28"/>
                  </a:cxn>
                  <a:cxn ang="0">
                    <a:pos x="102" y="42"/>
                  </a:cxn>
                  <a:cxn ang="0">
                    <a:pos x="148" y="18"/>
                  </a:cxn>
                  <a:cxn ang="0">
                    <a:pos x="153" y="34"/>
                  </a:cxn>
                  <a:cxn ang="0">
                    <a:pos x="127" y="16"/>
                  </a:cxn>
                  <a:cxn ang="0">
                    <a:pos x="138" y="0"/>
                  </a:cxn>
                  <a:cxn ang="0">
                    <a:pos x="6" y="49"/>
                  </a:cxn>
                  <a:cxn ang="0">
                    <a:pos x="29" y="88"/>
                  </a:cxn>
                  <a:cxn ang="0">
                    <a:pos x="219" y="81"/>
                  </a:cxn>
                  <a:cxn ang="0">
                    <a:pos x="330" y="182"/>
                  </a:cxn>
                  <a:cxn ang="0">
                    <a:pos x="322" y="410"/>
                  </a:cxn>
                  <a:cxn ang="0">
                    <a:pos x="361" y="467"/>
                  </a:cxn>
                  <a:cxn ang="0">
                    <a:pos x="400" y="174"/>
                  </a:cxn>
                  <a:cxn ang="0">
                    <a:pos x="226" y="15"/>
                  </a:cxn>
                </a:cxnLst>
                <a:rect l="0" t="0" r="r" b="b"/>
                <a:pathLst>
                  <a:path w="423" h="542">
                    <a:moveTo>
                      <a:pt x="285" y="516"/>
                    </a:moveTo>
                    <a:lnTo>
                      <a:pt x="285" y="516"/>
                    </a:lnTo>
                    <a:lnTo>
                      <a:pt x="283" y="516"/>
                    </a:lnTo>
                    <a:lnTo>
                      <a:pt x="283" y="516"/>
                    </a:lnTo>
                    <a:lnTo>
                      <a:pt x="278" y="515"/>
                    </a:lnTo>
                    <a:lnTo>
                      <a:pt x="275" y="511"/>
                    </a:lnTo>
                    <a:lnTo>
                      <a:pt x="273" y="506"/>
                    </a:lnTo>
                    <a:lnTo>
                      <a:pt x="273" y="503"/>
                    </a:lnTo>
                    <a:lnTo>
                      <a:pt x="273" y="503"/>
                    </a:lnTo>
                    <a:lnTo>
                      <a:pt x="273" y="498"/>
                    </a:lnTo>
                    <a:lnTo>
                      <a:pt x="276" y="495"/>
                    </a:lnTo>
                    <a:lnTo>
                      <a:pt x="280" y="492"/>
                    </a:lnTo>
                    <a:lnTo>
                      <a:pt x="285" y="492"/>
                    </a:lnTo>
                    <a:lnTo>
                      <a:pt x="285" y="492"/>
                    </a:lnTo>
                    <a:lnTo>
                      <a:pt x="286" y="492"/>
                    </a:lnTo>
                    <a:lnTo>
                      <a:pt x="286" y="492"/>
                    </a:lnTo>
                    <a:lnTo>
                      <a:pt x="290" y="493"/>
                    </a:lnTo>
                    <a:lnTo>
                      <a:pt x="293" y="497"/>
                    </a:lnTo>
                    <a:lnTo>
                      <a:pt x="296" y="500"/>
                    </a:lnTo>
                    <a:lnTo>
                      <a:pt x="296" y="505"/>
                    </a:lnTo>
                    <a:lnTo>
                      <a:pt x="296" y="505"/>
                    </a:lnTo>
                    <a:lnTo>
                      <a:pt x="294" y="510"/>
                    </a:lnTo>
                    <a:lnTo>
                      <a:pt x="293" y="513"/>
                    </a:lnTo>
                    <a:lnTo>
                      <a:pt x="290" y="515"/>
                    </a:lnTo>
                    <a:lnTo>
                      <a:pt x="285" y="516"/>
                    </a:lnTo>
                    <a:close/>
                    <a:moveTo>
                      <a:pt x="306" y="492"/>
                    </a:moveTo>
                    <a:lnTo>
                      <a:pt x="306" y="492"/>
                    </a:lnTo>
                    <a:lnTo>
                      <a:pt x="306" y="492"/>
                    </a:lnTo>
                    <a:lnTo>
                      <a:pt x="306" y="492"/>
                    </a:lnTo>
                    <a:lnTo>
                      <a:pt x="303" y="490"/>
                    </a:lnTo>
                    <a:lnTo>
                      <a:pt x="299" y="489"/>
                    </a:lnTo>
                    <a:lnTo>
                      <a:pt x="298" y="485"/>
                    </a:lnTo>
                    <a:lnTo>
                      <a:pt x="298" y="482"/>
                    </a:lnTo>
                    <a:lnTo>
                      <a:pt x="298" y="482"/>
                    </a:lnTo>
                    <a:lnTo>
                      <a:pt x="299" y="479"/>
                    </a:lnTo>
                    <a:lnTo>
                      <a:pt x="301" y="475"/>
                    </a:lnTo>
                    <a:lnTo>
                      <a:pt x="303" y="474"/>
                    </a:lnTo>
                    <a:lnTo>
                      <a:pt x="306" y="474"/>
                    </a:lnTo>
                    <a:lnTo>
                      <a:pt x="306" y="474"/>
                    </a:lnTo>
                    <a:lnTo>
                      <a:pt x="307" y="474"/>
                    </a:lnTo>
                    <a:lnTo>
                      <a:pt x="307" y="474"/>
                    </a:lnTo>
                    <a:lnTo>
                      <a:pt x="311" y="475"/>
                    </a:lnTo>
                    <a:lnTo>
                      <a:pt x="312" y="477"/>
                    </a:lnTo>
                    <a:lnTo>
                      <a:pt x="314" y="480"/>
                    </a:lnTo>
                    <a:lnTo>
                      <a:pt x="314" y="484"/>
                    </a:lnTo>
                    <a:lnTo>
                      <a:pt x="314" y="484"/>
                    </a:lnTo>
                    <a:lnTo>
                      <a:pt x="314" y="487"/>
                    </a:lnTo>
                    <a:lnTo>
                      <a:pt x="312" y="489"/>
                    </a:lnTo>
                    <a:lnTo>
                      <a:pt x="309" y="490"/>
                    </a:lnTo>
                    <a:lnTo>
                      <a:pt x="306" y="492"/>
                    </a:lnTo>
                    <a:close/>
                    <a:moveTo>
                      <a:pt x="330" y="482"/>
                    </a:moveTo>
                    <a:lnTo>
                      <a:pt x="330" y="482"/>
                    </a:lnTo>
                    <a:lnTo>
                      <a:pt x="330" y="482"/>
                    </a:lnTo>
                    <a:lnTo>
                      <a:pt x="330" y="482"/>
                    </a:lnTo>
                    <a:lnTo>
                      <a:pt x="327" y="480"/>
                    </a:lnTo>
                    <a:lnTo>
                      <a:pt x="324" y="479"/>
                    </a:lnTo>
                    <a:lnTo>
                      <a:pt x="322" y="475"/>
                    </a:lnTo>
                    <a:lnTo>
                      <a:pt x="322" y="472"/>
                    </a:lnTo>
                    <a:lnTo>
                      <a:pt x="322" y="472"/>
                    </a:lnTo>
                    <a:lnTo>
                      <a:pt x="324" y="469"/>
                    </a:lnTo>
                    <a:lnTo>
                      <a:pt x="325" y="467"/>
                    </a:lnTo>
                    <a:lnTo>
                      <a:pt x="327" y="466"/>
                    </a:lnTo>
                    <a:lnTo>
                      <a:pt x="330" y="464"/>
                    </a:lnTo>
                    <a:lnTo>
                      <a:pt x="330" y="464"/>
                    </a:lnTo>
                    <a:lnTo>
                      <a:pt x="332" y="464"/>
                    </a:lnTo>
                    <a:lnTo>
                      <a:pt x="332" y="464"/>
                    </a:lnTo>
                    <a:lnTo>
                      <a:pt x="335" y="466"/>
                    </a:lnTo>
                    <a:lnTo>
                      <a:pt x="337" y="467"/>
                    </a:lnTo>
                    <a:lnTo>
                      <a:pt x="338" y="471"/>
                    </a:lnTo>
                    <a:lnTo>
                      <a:pt x="340" y="474"/>
                    </a:lnTo>
                    <a:lnTo>
                      <a:pt x="340" y="474"/>
                    </a:lnTo>
                    <a:lnTo>
                      <a:pt x="338" y="477"/>
                    </a:lnTo>
                    <a:lnTo>
                      <a:pt x="337" y="479"/>
                    </a:lnTo>
                    <a:lnTo>
                      <a:pt x="334" y="480"/>
                    </a:lnTo>
                    <a:lnTo>
                      <a:pt x="330" y="482"/>
                    </a:lnTo>
                    <a:close/>
                    <a:moveTo>
                      <a:pt x="343" y="461"/>
                    </a:moveTo>
                    <a:lnTo>
                      <a:pt x="343" y="461"/>
                    </a:lnTo>
                    <a:lnTo>
                      <a:pt x="342" y="461"/>
                    </a:lnTo>
                    <a:lnTo>
                      <a:pt x="342" y="461"/>
                    </a:lnTo>
                    <a:lnTo>
                      <a:pt x="337" y="461"/>
                    </a:lnTo>
                    <a:lnTo>
                      <a:pt x="334" y="458"/>
                    </a:lnTo>
                    <a:lnTo>
                      <a:pt x="332" y="453"/>
                    </a:lnTo>
                    <a:lnTo>
                      <a:pt x="330" y="449"/>
                    </a:lnTo>
                    <a:lnTo>
                      <a:pt x="330" y="449"/>
                    </a:lnTo>
                    <a:lnTo>
                      <a:pt x="332" y="445"/>
                    </a:lnTo>
                    <a:lnTo>
                      <a:pt x="335" y="441"/>
                    </a:lnTo>
                    <a:lnTo>
                      <a:pt x="338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8" y="440"/>
                    </a:lnTo>
                    <a:lnTo>
                      <a:pt x="351" y="441"/>
                    </a:lnTo>
                    <a:lnTo>
                      <a:pt x="355" y="446"/>
                    </a:lnTo>
                    <a:lnTo>
                      <a:pt x="355" y="451"/>
                    </a:lnTo>
                    <a:lnTo>
                      <a:pt x="355" y="451"/>
                    </a:lnTo>
                    <a:lnTo>
                      <a:pt x="353" y="454"/>
                    </a:lnTo>
                    <a:lnTo>
                      <a:pt x="350" y="459"/>
                    </a:lnTo>
                    <a:lnTo>
                      <a:pt x="347" y="461"/>
                    </a:lnTo>
                    <a:lnTo>
                      <a:pt x="343" y="461"/>
                    </a:lnTo>
                    <a:close/>
                    <a:moveTo>
                      <a:pt x="353" y="430"/>
                    </a:moveTo>
                    <a:lnTo>
                      <a:pt x="353" y="430"/>
                    </a:lnTo>
                    <a:lnTo>
                      <a:pt x="353" y="430"/>
                    </a:lnTo>
                    <a:lnTo>
                      <a:pt x="353" y="430"/>
                    </a:lnTo>
                    <a:lnTo>
                      <a:pt x="350" y="430"/>
                    </a:lnTo>
                    <a:lnTo>
                      <a:pt x="347" y="427"/>
                    </a:lnTo>
                    <a:lnTo>
                      <a:pt x="345" y="425"/>
                    </a:lnTo>
                    <a:lnTo>
                      <a:pt x="345" y="422"/>
                    </a:lnTo>
                    <a:lnTo>
                      <a:pt x="345" y="422"/>
                    </a:lnTo>
                    <a:lnTo>
                      <a:pt x="345" y="418"/>
                    </a:lnTo>
                    <a:lnTo>
                      <a:pt x="348" y="415"/>
                    </a:lnTo>
                    <a:lnTo>
                      <a:pt x="350" y="414"/>
                    </a:lnTo>
                    <a:lnTo>
                      <a:pt x="353" y="414"/>
                    </a:lnTo>
                    <a:lnTo>
                      <a:pt x="353" y="414"/>
                    </a:lnTo>
                    <a:lnTo>
                      <a:pt x="355" y="414"/>
                    </a:lnTo>
                    <a:lnTo>
                      <a:pt x="355" y="414"/>
                    </a:lnTo>
                    <a:lnTo>
                      <a:pt x="358" y="414"/>
                    </a:lnTo>
                    <a:lnTo>
                      <a:pt x="360" y="417"/>
                    </a:lnTo>
                    <a:lnTo>
                      <a:pt x="361" y="418"/>
                    </a:lnTo>
                    <a:lnTo>
                      <a:pt x="361" y="422"/>
                    </a:lnTo>
                    <a:lnTo>
                      <a:pt x="361" y="422"/>
                    </a:lnTo>
                    <a:lnTo>
                      <a:pt x="361" y="425"/>
                    </a:lnTo>
                    <a:lnTo>
                      <a:pt x="360" y="428"/>
                    </a:lnTo>
                    <a:lnTo>
                      <a:pt x="356" y="430"/>
                    </a:lnTo>
                    <a:lnTo>
                      <a:pt x="353" y="430"/>
                    </a:lnTo>
                    <a:close/>
                    <a:moveTo>
                      <a:pt x="363" y="399"/>
                    </a:moveTo>
                    <a:lnTo>
                      <a:pt x="363" y="399"/>
                    </a:lnTo>
                    <a:lnTo>
                      <a:pt x="356" y="397"/>
                    </a:lnTo>
                    <a:lnTo>
                      <a:pt x="353" y="392"/>
                    </a:lnTo>
                    <a:lnTo>
                      <a:pt x="353" y="392"/>
                    </a:lnTo>
                    <a:lnTo>
                      <a:pt x="351" y="388"/>
                    </a:lnTo>
                    <a:lnTo>
                      <a:pt x="351" y="384"/>
                    </a:lnTo>
                    <a:lnTo>
                      <a:pt x="353" y="379"/>
                    </a:lnTo>
                    <a:lnTo>
                      <a:pt x="358" y="376"/>
                    </a:lnTo>
                    <a:lnTo>
                      <a:pt x="358" y="376"/>
                    </a:lnTo>
                    <a:lnTo>
                      <a:pt x="363" y="375"/>
                    </a:lnTo>
                    <a:lnTo>
                      <a:pt x="363" y="375"/>
                    </a:lnTo>
                    <a:lnTo>
                      <a:pt x="369" y="376"/>
                    </a:lnTo>
                    <a:lnTo>
                      <a:pt x="374" y="381"/>
                    </a:lnTo>
                    <a:lnTo>
                      <a:pt x="374" y="381"/>
                    </a:lnTo>
                    <a:lnTo>
                      <a:pt x="374" y="386"/>
                    </a:lnTo>
                    <a:lnTo>
                      <a:pt x="374" y="391"/>
                    </a:lnTo>
                    <a:lnTo>
                      <a:pt x="373" y="394"/>
                    </a:lnTo>
                    <a:lnTo>
                      <a:pt x="369" y="397"/>
                    </a:lnTo>
                    <a:lnTo>
                      <a:pt x="369" y="397"/>
                    </a:lnTo>
                    <a:lnTo>
                      <a:pt x="363" y="399"/>
                    </a:lnTo>
                    <a:close/>
                    <a:moveTo>
                      <a:pt x="369" y="366"/>
                    </a:moveTo>
                    <a:lnTo>
                      <a:pt x="369" y="366"/>
                    </a:lnTo>
                    <a:lnTo>
                      <a:pt x="366" y="365"/>
                    </a:lnTo>
                    <a:lnTo>
                      <a:pt x="363" y="361"/>
                    </a:lnTo>
                    <a:lnTo>
                      <a:pt x="363" y="361"/>
                    </a:lnTo>
                    <a:lnTo>
                      <a:pt x="361" y="358"/>
                    </a:lnTo>
                    <a:lnTo>
                      <a:pt x="361" y="355"/>
                    </a:lnTo>
                    <a:lnTo>
                      <a:pt x="363" y="352"/>
                    </a:lnTo>
                    <a:lnTo>
                      <a:pt x="366" y="350"/>
                    </a:lnTo>
                    <a:lnTo>
                      <a:pt x="366" y="350"/>
                    </a:lnTo>
                    <a:lnTo>
                      <a:pt x="369" y="348"/>
                    </a:lnTo>
                    <a:lnTo>
                      <a:pt x="369" y="348"/>
                    </a:lnTo>
                    <a:lnTo>
                      <a:pt x="374" y="350"/>
                    </a:lnTo>
                    <a:lnTo>
                      <a:pt x="377" y="353"/>
                    </a:lnTo>
                    <a:lnTo>
                      <a:pt x="377" y="353"/>
                    </a:lnTo>
                    <a:lnTo>
                      <a:pt x="377" y="357"/>
                    </a:lnTo>
                    <a:lnTo>
                      <a:pt x="377" y="360"/>
                    </a:lnTo>
                    <a:lnTo>
                      <a:pt x="376" y="363"/>
                    </a:lnTo>
                    <a:lnTo>
                      <a:pt x="374" y="365"/>
                    </a:lnTo>
                    <a:lnTo>
                      <a:pt x="374" y="365"/>
                    </a:lnTo>
                    <a:lnTo>
                      <a:pt x="369" y="366"/>
                    </a:lnTo>
                    <a:close/>
                    <a:moveTo>
                      <a:pt x="384" y="344"/>
                    </a:moveTo>
                    <a:lnTo>
                      <a:pt x="384" y="344"/>
                    </a:lnTo>
                    <a:lnTo>
                      <a:pt x="381" y="344"/>
                    </a:lnTo>
                    <a:lnTo>
                      <a:pt x="377" y="340"/>
                    </a:lnTo>
                    <a:lnTo>
                      <a:pt x="377" y="340"/>
                    </a:lnTo>
                    <a:lnTo>
                      <a:pt x="376" y="337"/>
                    </a:lnTo>
                    <a:lnTo>
                      <a:pt x="376" y="334"/>
                    </a:lnTo>
                    <a:lnTo>
                      <a:pt x="377" y="331"/>
                    </a:lnTo>
                    <a:lnTo>
                      <a:pt x="381" y="329"/>
                    </a:lnTo>
                    <a:lnTo>
                      <a:pt x="381" y="329"/>
                    </a:lnTo>
                    <a:lnTo>
                      <a:pt x="384" y="327"/>
                    </a:lnTo>
                    <a:lnTo>
                      <a:pt x="384" y="327"/>
                    </a:lnTo>
                    <a:lnTo>
                      <a:pt x="389" y="329"/>
                    </a:lnTo>
                    <a:lnTo>
                      <a:pt x="392" y="332"/>
                    </a:lnTo>
                    <a:lnTo>
                      <a:pt x="392" y="332"/>
                    </a:lnTo>
                    <a:lnTo>
                      <a:pt x="394" y="335"/>
                    </a:lnTo>
                    <a:lnTo>
                      <a:pt x="392" y="339"/>
                    </a:lnTo>
                    <a:lnTo>
                      <a:pt x="392" y="340"/>
                    </a:lnTo>
                    <a:lnTo>
                      <a:pt x="389" y="344"/>
                    </a:lnTo>
                    <a:lnTo>
                      <a:pt x="389" y="344"/>
                    </a:lnTo>
                    <a:lnTo>
                      <a:pt x="384" y="344"/>
                    </a:lnTo>
                    <a:close/>
                    <a:moveTo>
                      <a:pt x="382" y="322"/>
                    </a:moveTo>
                    <a:lnTo>
                      <a:pt x="382" y="322"/>
                    </a:lnTo>
                    <a:lnTo>
                      <a:pt x="376" y="321"/>
                    </a:lnTo>
                    <a:lnTo>
                      <a:pt x="371" y="316"/>
                    </a:lnTo>
                    <a:lnTo>
                      <a:pt x="371" y="316"/>
                    </a:lnTo>
                    <a:lnTo>
                      <a:pt x="369" y="311"/>
                    </a:lnTo>
                    <a:lnTo>
                      <a:pt x="371" y="306"/>
                    </a:lnTo>
                    <a:lnTo>
                      <a:pt x="373" y="303"/>
                    </a:lnTo>
                    <a:lnTo>
                      <a:pt x="376" y="300"/>
                    </a:lnTo>
                    <a:lnTo>
                      <a:pt x="376" y="300"/>
                    </a:lnTo>
                    <a:lnTo>
                      <a:pt x="382" y="298"/>
                    </a:lnTo>
                    <a:lnTo>
                      <a:pt x="382" y="298"/>
                    </a:lnTo>
                    <a:lnTo>
                      <a:pt x="387" y="300"/>
                    </a:lnTo>
                    <a:lnTo>
                      <a:pt x="392" y="304"/>
                    </a:lnTo>
                    <a:lnTo>
                      <a:pt x="392" y="304"/>
                    </a:lnTo>
                    <a:lnTo>
                      <a:pt x="394" y="309"/>
                    </a:lnTo>
                    <a:lnTo>
                      <a:pt x="394" y="313"/>
                    </a:lnTo>
                    <a:lnTo>
                      <a:pt x="391" y="318"/>
                    </a:lnTo>
                    <a:lnTo>
                      <a:pt x="387" y="321"/>
                    </a:lnTo>
                    <a:lnTo>
                      <a:pt x="387" y="321"/>
                    </a:lnTo>
                    <a:lnTo>
                      <a:pt x="382" y="322"/>
                    </a:lnTo>
                    <a:close/>
                    <a:moveTo>
                      <a:pt x="376" y="290"/>
                    </a:moveTo>
                    <a:lnTo>
                      <a:pt x="376" y="290"/>
                    </a:lnTo>
                    <a:lnTo>
                      <a:pt x="371" y="288"/>
                    </a:lnTo>
                    <a:lnTo>
                      <a:pt x="368" y="285"/>
                    </a:lnTo>
                    <a:lnTo>
                      <a:pt x="368" y="285"/>
                    </a:lnTo>
                    <a:lnTo>
                      <a:pt x="366" y="282"/>
                    </a:lnTo>
                    <a:lnTo>
                      <a:pt x="368" y="278"/>
                    </a:lnTo>
                    <a:lnTo>
                      <a:pt x="368" y="275"/>
                    </a:lnTo>
                    <a:lnTo>
                      <a:pt x="371" y="274"/>
                    </a:lnTo>
                    <a:lnTo>
                      <a:pt x="371" y="274"/>
                    </a:lnTo>
                    <a:lnTo>
                      <a:pt x="376" y="272"/>
                    </a:lnTo>
                    <a:lnTo>
                      <a:pt x="376" y="272"/>
                    </a:lnTo>
                    <a:lnTo>
                      <a:pt x="379" y="274"/>
                    </a:lnTo>
                    <a:lnTo>
                      <a:pt x="382" y="277"/>
                    </a:lnTo>
                    <a:lnTo>
                      <a:pt x="382" y="277"/>
                    </a:lnTo>
                    <a:lnTo>
                      <a:pt x="384" y="280"/>
                    </a:lnTo>
                    <a:lnTo>
                      <a:pt x="384" y="283"/>
                    </a:lnTo>
                    <a:lnTo>
                      <a:pt x="382" y="287"/>
                    </a:lnTo>
                    <a:lnTo>
                      <a:pt x="379" y="288"/>
                    </a:lnTo>
                    <a:lnTo>
                      <a:pt x="379" y="288"/>
                    </a:lnTo>
                    <a:lnTo>
                      <a:pt x="376" y="290"/>
                    </a:lnTo>
                    <a:close/>
                    <a:moveTo>
                      <a:pt x="381" y="249"/>
                    </a:moveTo>
                    <a:lnTo>
                      <a:pt x="381" y="249"/>
                    </a:lnTo>
                    <a:lnTo>
                      <a:pt x="377" y="249"/>
                    </a:lnTo>
                    <a:lnTo>
                      <a:pt x="374" y="247"/>
                    </a:lnTo>
                    <a:lnTo>
                      <a:pt x="374" y="247"/>
                    </a:lnTo>
                    <a:lnTo>
                      <a:pt x="371" y="244"/>
                    </a:lnTo>
                    <a:lnTo>
                      <a:pt x="369" y="241"/>
                    </a:lnTo>
                    <a:lnTo>
                      <a:pt x="369" y="236"/>
                    </a:lnTo>
                    <a:lnTo>
                      <a:pt x="371" y="231"/>
                    </a:lnTo>
                    <a:lnTo>
                      <a:pt x="371" y="231"/>
                    </a:lnTo>
                    <a:lnTo>
                      <a:pt x="374" y="228"/>
                    </a:lnTo>
                    <a:lnTo>
                      <a:pt x="381" y="226"/>
                    </a:lnTo>
                    <a:lnTo>
                      <a:pt x="381" y="226"/>
                    </a:lnTo>
                    <a:lnTo>
                      <a:pt x="384" y="226"/>
                    </a:lnTo>
                    <a:lnTo>
                      <a:pt x="387" y="228"/>
                    </a:lnTo>
                    <a:lnTo>
                      <a:pt x="387" y="228"/>
                    </a:lnTo>
                    <a:lnTo>
                      <a:pt x="391" y="231"/>
                    </a:lnTo>
                    <a:lnTo>
                      <a:pt x="392" y="236"/>
                    </a:lnTo>
                    <a:lnTo>
                      <a:pt x="392" y="239"/>
                    </a:lnTo>
                    <a:lnTo>
                      <a:pt x="391" y="244"/>
                    </a:lnTo>
                    <a:lnTo>
                      <a:pt x="391" y="244"/>
                    </a:lnTo>
                    <a:lnTo>
                      <a:pt x="386" y="249"/>
                    </a:lnTo>
                    <a:lnTo>
                      <a:pt x="381" y="249"/>
                    </a:lnTo>
                    <a:close/>
                    <a:moveTo>
                      <a:pt x="373" y="217"/>
                    </a:moveTo>
                    <a:lnTo>
                      <a:pt x="373" y="217"/>
                    </a:lnTo>
                    <a:lnTo>
                      <a:pt x="368" y="217"/>
                    </a:lnTo>
                    <a:lnTo>
                      <a:pt x="368" y="217"/>
                    </a:lnTo>
                    <a:lnTo>
                      <a:pt x="364" y="213"/>
                    </a:lnTo>
                    <a:lnTo>
                      <a:pt x="364" y="210"/>
                    </a:lnTo>
                    <a:lnTo>
                      <a:pt x="364" y="207"/>
                    </a:lnTo>
                    <a:lnTo>
                      <a:pt x="364" y="204"/>
                    </a:lnTo>
                    <a:lnTo>
                      <a:pt x="364" y="204"/>
                    </a:lnTo>
                    <a:lnTo>
                      <a:pt x="368" y="202"/>
                    </a:lnTo>
                    <a:lnTo>
                      <a:pt x="373" y="200"/>
                    </a:lnTo>
                    <a:lnTo>
                      <a:pt x="373" y="200"/>
                    </a:lnTo>
                    <a:lnTo>
                      <a:pt x="377" y="202"/>
                    </a:lnTo>
                    <a:lnTo>
                      <a:pt x="377" y="202"/>
                    </a:lnTo>
                    <a:lnTo>
                      <a:pt x="379" y="204"/>
                    </a:lnTo>
                    <a:lnTo>
                      <a:pt x="381" y="207"/>
                    </a:lnTo>
                    <a:lnTo>
                      <a:pt x="381" y="210"/>
                    </a:lnTo>
                    <a:lnTo>
                      <a:pt x="379" y="213"/>
                    </a:lnTo>
                    <a:lnTo>
                      <a:pt x="379" y="213"/>
                    </a:lnTo>
                    <a:lnTo>
                      <a:pt x="376" y="217"/>
                    </a:lnTo>
                    <a:lnTo>
                      <a:pt x="373" y="217"/>
                    </a:lnTo>
                    <a:close/>
                    <a:moveTo>
                      <a:pt x="376" y="190"/>
                    </a:moveTo>
                    <a:lnTo>
                      <a:pt x="376" y="190"/>
                    </a:lnTo>
                    <a:lnTo>
                      <a:pt x="371" y="189"/>
                    </a:lnTo>
                    <a:lnTo>
                      <a:pt x="371" y="189"/>
                    </a:lnTo>
                    <a:lnTo>
                      <a:pt x="368" y="187"/>
                    </a:lnTo>
                    <a:lnTo>
                      <a:pt x="368" y="184"/>
                    </a:lnTo>
                    <a:lnTo>
                      <a:pt x="368" y="181"/>
                    </a:lnTo>
                    <a:lnTo>
                      <a:pt x="368" y="177"/>
                    </a:lnTo>
                    <a:lnTo>
                      <a:pt x="368" y="177"/>
                    </a:lnTo>
                    <a:lnTo>
                      <a:pt x="371" y="174"/>
                    </a:lnTo>
                    <a:lnTo>
                      <a:pt x="376" y="174"/>
                    </a:lnTo>
                    <a:lnTo>
                      <a:pt x="376" y="174"/>
                    </a:lnTo>
                    <a:lnTo>
                      <a:pt x="381" y="176"/>
                    </a:lnTo>
                    <a:lnTo>
                      <a:pt x="381" y="176"/>
                    </a:lnTo>
                    <a:lnTo>
                      <a:pt x="382" y="177"/>
                    </a:lnTo>
                    <a:lnTo>
                      <a:pt x="384" y="181"/>
                    </a:lnTo>
                    <a:lnTo>
                      <a:pt x="384" y="184"/>
                    </a:lnTo>
                    <a:lnTo>
                      <a:pt x="382" y="187"/>
                    </a:lnTo>
                    <a:lnTo>
                      <a:pt x="382" y="187"/>
                    </a:lnTo>
                    <a:lnTo>
                      <a:pt x="379" y="190"/>
                    </a:lnTo>
                    <a:lnTo>
                      <a:pt x="376" y="190"/>
                    </a:lnTo>
                    <a:close/>
                    <a:moveTo>
                      <a:pt x="361" y="173"/>
                    </a:moveTo>
                    <a:lnTo>
                      <a:pt x="361" y="173"/>
                    </a:lnTo>
                    <a:lnTo>
                      <a:pt x="356" y="173"/>
                    </a:lnTo>
                    <a:lnTo>
                      <a:pt x="355" y="171"/>
                    </a:lnTo>
                    <a:lnTo>
                      <a:pt x="355" y="171"/>
                    </a:lnTo>
                    <a:lnTo>
                      <a:pt x="350" y="168"/>
                    </a:lnTo>
                    <a:lnTo>
                      <a:pt x="348" y="163"/>
                    </a:lnTo>
                    <a:lnTo>
                      <a:pt x="348" y="160"/>
                    </a:lnTo>
                    <a:lnTo>
                      <a:pt x="350" y="155"/>
                    </a:lnTo>
                    <a:lnTo>
                      <a:pt x="350" y="155"/>
                    </a:lnTo>
                    <a:lnTo>
                      <a:pt x="355" y="151"/>
                    </a:lnTo>
                    <a:lnTo>
                      <a:pt x="361" y="150"/>
                    </a:lnTo>
                    <a:lnTo>
                      <a:pt x="361" y="150"/>
                    </a:lnTo>
                    <a:lnTo>
                      <a:pt x="364" y="150"/>
                    </a:lnTo>
                    <a:lnTo>
                      <a:pt x="368" y="151"/>
                    </a:lnTo>
                    <a:lnTo>
                      <a:pt x="368" y="151"/>
                    </a:lnTo>
                    <a:lnTo>
                      <a:pt x="371" y="155"/>
                    </a:lnTo>
                    <a:lnTo>
                      <a:pt x="373" y="160"/>
                    </a:lnTo>
                    <a:lnTo>
                      <a:pt x="373" y="163"/>
                    </a:lnTo>
                    <a:lnTo>
                      <a:pt x="371" y="168"/>
                    </a:lnTo>
                    <a:lnTo>
                      <a:pt x="371" y="168"/>
                    </a:lnTo>
                    <a:lnTo>
                      <a:pt x="366" y="171"/>
                    </a:lnTo>
                    <a:lnTo>
                      <a:pt x="361" y="173"/>
                    </a:lnTo>
                    <a:close/>
                    <a:moveTo>
                      <a:pt x="342" y="147"/>
                    </a:moveTo>
                    <a:lnTo>
                      <a:pt x="342" y="147"/>
                    </a:lnTo>
                    <a:lnTo>
                      <a:pt x="337" y="145"/>
                    </a:lnTo>
                    <a:lnTo>
                      <a:pt x="337" y="145"/>
                    </a:lnTo>
                    <a:lnTo>
                      <a:pt x="334" y="143"/>
                    </a:lnTo>
                    <a:lnTo>
                      <a:pt x="332" y="140"/>
                    </a:lnTo>
                    <a:lnTo>
                      <a:pt x="332" y="137"/>
                    </a:lnTo>
                    <a:lnTo>
                      <a:pt x="334" y="133"/>
                    </a:lnTo>
                    <a:lnTo>
                      <a:pt x="334" y="133"/>
                    </a:lnTo>
                    <a:lnTo>
                      <a:pt x="337" y="130"/>
                    </a:lnTo>
                    <a:lnTo>
                      <a:pt x="342" y="130"/>
                    </a:lnTo>
                    <a:lnTo>
                      <a:pt x="342" y="130"/>
                    </a:lnTo>
                    <a:lnTo>
                      <a:pt x="345" y="132"/>
                    </a:lnTo>
                    <a:lnTo>
                      <a:pt x="345" y="132"/>
                    </a:lnTo>
                    <a:lnTo>
                      <a:pt x="348" y="133"/>
                    </a:lnTo>
                    <a:lnTo>
                      <a:pt x="350" y="137"/>
                    </a:lnTo>
                    <a:lnTo>
                      <a:pt x="350" y="140"/>
                    </a:lnTo>
                    <a:lnTo>
                      <a:pt x="348" y="143"/>
                    </a:lnTo>
                    <a:lnTo>
                      <a:pt x="348" y="143"/>
                    </a:lnTo>
                    <a:lnTo>
                      <a:pt x="345" y="147"/>
                    </a:lnTo>
                    <a:lnTo>
                      <a:pt x="342" y="147"/>
                    </a:lnTo>
                    <a:close/>
                    <a:moveTo>
                      <a:pt x="316" y="125"/>
                    </a:moveTo>
                    <a:lnTo>
                      <a:pt x="316" y="125"/>
                    </a:lnTo>
                    <a:lnTo>
                      <a:pt x="311" y="124"/>
                    </a:lnTo>
                    <a:lnTo>
                      <a:pt x="306" y="122"/>
                    </a:lnTo>
                    <a:lnTo>
                      <a:pt x="304" y="117"/>
                    </a:lnTo>
                    <a:lnTo>
                      <a:pt x="303" y="114"/>
                    </a:lnTo>
                    <a:lnTo>
                      <a:pt x="303" y="114"/>
                    </a:lnTo>
                    <a:lnTo>
                      <a:pt x="304" y="109"/>
                    </a:lnTo>
                    <a:lnTo>
                      <a:pt x="306" y="104"/>
                    </a:lnTo>
                    <a:lnTo>
                      <a:pt x="311" y="103"/>
                    </a:lnTo>
                    <a:lnTo>
                      <a:pt x="316" y="101"/>
                    </a:lnTo>
                    <a:lnTo>
                      <a:pt x="316" y="101"/>
                    </a:lnTo>
                    <a:lnTo>
                      <a:pt x="319" y="103"/>
                    </a:lnTo>
                    <a:lnTo>
                      <a:pt x="324" y="104"/>
                    </a:lnTo>
                    <a:lnTo>
                      <a:pt x="325" y="109"/>
                    </a:lnTo>
                    <a:lnTo>
                      <a:pt x="327" y="114"/>
                    </a:lnTo>
                    <a:lnTo>
                      <a:pt x="327" y="114"/>
                    </a:lnTo>
                    <a:lnTo>
                      <a:pt x="325" y="117"/>
                    </a:lnTo>
                    <a:lnTo>
                      <a:pt x="324" y="122"/>
                    </a:lnTo>
                    <a:lnTo>
                      <a:pt x="319" y="124"/>
                    </a:lnTo>
                    <a:lnTo>
                      <a:pt x="316" y="125"/>
                    </a:lnTo>
                    <a:close/>
                    <a:moveTo>
                      <a:pt x="293" y="103"/>
                    </a:moveTo>
                    <a:lnTo>
                      <a:pt x="293" y="103"/>
                    </a:lnTo>
                    <a:lnTo>
                      <a:pt x="288" y="101"/>
                    </a:lnTo>
                    <a:lnTo>
                      <a:pt x="286" y="99"/>
                    </a:lnTo>
                    <a:lnTo>
                      <a:pt x="285" y="96"/>
                    </a:lnTo>
                    <a:lnTo>
                      <a:pt x="283" y="93"/>
                    </a:lnTo>
                    <a:lnTo>
                      <a:pt x="283" y="93"/>
                    </a:lnTo>
                    <a:lnTo>
                      <a:pt x="285" y="90"/>
                    </a:lnTo>
                    <a:lnTo>
                      <a:pt x="286" y="88"/>
                    </a:lnTo>
                    <a:lnTo>
                      <a:pt x="288" y="86"/>
                    </a:lnTo>
                    <a:lnTo>
                      <a:pt x="293" y="85"/>
                    </a:lnTo>
                    <a:lnTo>
                      <a:pt x="293" y="85"/>
                    </a:lnTo>
                    <a:lnTo>
                      <a:pt x="296" y="86"/>
                    </a:lnTo>
                    <a:lnTo>
                      <a:pt x="298" y="88"/>
                    </a:lnTo>
                    <a:lnTo>
                      <a:pt x="299" y="90"/>
                    </a:lnTo>
                    <a:lnTo>
                      <a:pt x="301" y="93"/>
                    </a:lnTo>
                    <a:lnTo>
                      <a:pt x="301" y="93"/>
                    </a:lnTo>
                    <a:lnTo>
                      <a:pt x="299" y="96"/>
                    </a:lnTo>
                    <a:lnTo>
                      <a:pt x="298" y="99"/>
                    </a:lnTo>
                    <a:lnTo>
                      <a:pt x="296" y="101"/>
                    </a:lnTo>
                    <a:lnTo>
                      <a:pt x="293" y="103"/>
                    </a:lnTo>
                    <a:close/>
                    <a:moveTo>
                      <a:pt x="280" y="78"/>
                    </a:moveTo>
                    <a:lnTo>
                      <a:pt x="280" y="78"/>
                    </a:lnTo>
                    <a:lnTo>
                      <a:pt x="276" y="78"/>
                    </a:lnTo>
                    <a:lnTo>
                      <a:pt x="275" y="76"/>
                    </a:lnTo>
                    <a:lnTo>
                      <a:pt x="272" y="73"/>
                    </a:lnTo>
                    <a:lnTo>
                      <a:pt x="272" y="70"/>
                    </a:lnTo>
                    <a:lnTo>
                      <a:pt x="272" y="70"/>
                    </a:lnTo>
                    <a:lnTo>
                      <a:pt x="272" y="67"/>
                    </a:lnTo>
                    <a:lnTo>
                      <a:pt x="275" y="63"/>
                    </a:lnTo>
                    <a:lnTo>
                      <a:pt x="276" y="62"/>
                    </a:lnTo>
                    <a:lnTo>
                      <a:pt x="280" y="62"/>
                    </a:lnTo>
                    <a:lnTo>
                      <a:pt x="280" y="62"/>
                    </a:lnTo>
                    <a:lnTo>
                      <a:pt x="283" y="62"/>
                    </a:lnTo>
                    <a:lnTo>
                      <a:pt x="286" y="63"/>
                    </a:lnTo>
                    <a:lnTo>
                      <a:pt x="288" y="67"/>
                    </a:lnTo>
                    <a:lnTo>
                      <a:pt x="290" y="70"/>
                    </a:lnTo>
                    <a:lnTo>
                      <a:pt x="290" y="70"/>
                    </a:lnTo>
                    <a:lnTo>
                      <a:pt x="288" y="73"/>
                    </a:lnTo>
                    <a:lnTo>
                      <a:pt x="286" y="76"/>
                    </a:lnTo>
                    <a:lnTo>
                      <a:pt x="283" y="78"/>
                    </a:lnTo>
                    <a:lnTo>
                      <a:pt x="280" y="78"/>
                    </a:lnTo>
                    <a:close/>
                    <a:moveTo>
                      <a:pt x="255" y="72"/>
                    </a:moveTo>
                    <a:lnTo>
                      <a:pt x="255" y="72"/>
                    </a:lnTo>
                    <a:lnTo>
                      <a:pt x="252" y="72"/>
                    </a:lnTo>
                    <a:lnTo>
                      <a:pt x="247" y="68"/>
                    </a:lnTo>
                    <a:lnTo>
                      <a:pt x="246" y="65"/>
                    </a:lnTo>
                    <a:lnTo>
                      <a:pt x="244" y="60"/>
                    </a:lnTo>
                    <a:lnTo>
                      <a:pt x="244" y="60"/>
                    </a:lnTo>
                    <a:lnTo>
                      <a:pt x="246" y="55"/>
                    </a:lnTo>
                    <a:lnTo>
                      <a:pt x="247" y="52"/>
                    </a:lnTo>
                    <a:lnTo>
                      <a:pt x="252" y="49"/>
                    </a:lnTo>
                    <a:lnTo>
                      <a:pt x="255" y="49"/>
                    </a:lnTo>
                    <a:lnTo>
                      <a:pt x="255" y="49"/>
                    </a:lnTo>
                    <a:lnTo>
                      <a:pt x="260" y="49"/>
                    </a:lnTo>
                    <a:lnTo>
                      <a:pt x="265" y="52"/>
                    </a:lnTo>
                    <a:lnTo>
                      <a:pt x="267" y="55"/>
                    </a:lnTo>
                    <a:lnTo>
                      <a:pt x="268" y="60"/>
                    </a:lnTo>
                    <a:lnTo>
                      <a:pt x="268" y="60"/>
                    </a:lnTo>
                    <a:lnTo>
                      <a:pt x="267" y="65"/>
                    </a:lnTo>
                    <a:lnTo>
                      <a:pt x="265" y="68"/>
                    </a:lnTo>
                    <a:lnTo>
                      <a:pt x="260" y="72"/>
                    </a:lnTo>
                    <a:lnTo>
                      <a:pt x="255" y="72"/>
                    </a:lnTo>
                    <a:close/>
                    <a:moveTo>
                      <a:pt x="37" y="60"/>
                    </a:moveTo>
                    <a:lnTo>
                      <a:pt x="37" y="60"/>
                    </a:lnTo>
                    <a:lnTo>
                      <a:pt x="34" y="60"/>
                    </a:lnTo>
                    <a:lnTo>
                      <a:pt x="32" y="59"/>
                    </a:lnTo>
                    <a:lnTo>
                      <a:pt x="29" y="55"/>
                    </a:lnTo>
                    <a:lnTo>
                      <a:pt x="29" y="52"/>
                    </a:lnTo>
                    <a:lnTo>
                      <a:pt x="29" y="52"/>
                    </a:lnTo>
                    <a:lnTo>
                      <a:pt x="29" y="49"/>
                    </a:lnTo>
                    <a:lnTo>
                      <a:pt x="32" y="46"/>
                    </a:lnTo>
                    <a:lnTo>
                      <a:pt x="34" y="44"/>
                    </a:lnTo>
                    <a:lnTo>
                      <a:pt x="37" y="44"/>
                    </a:lnTo>
                    <a:lnTo>
                      <a:pt x="37" y="44"/>
                    </a:lnTo>
                    <a:lnTo>
                      <a:pt x="40" y="44"/>
                    </a:lnTo>
                    <a:lnTo>
                      <a:pt x="44" y="46"/>
                    </a:lnTo>
                    <a:lnTo>
                      <a:pt x="45" y="49"/>
                    </a:lnTo>
                    <a:lnTo>
                      <a:pt x="45" y="52"/>
                    </a:lnTo>
                    <a:lnTo>
                      <a:pt x="45" y="52"/>
                    </a:lnTo>
                    <a:lnTo>
                      <a:pt x="45" y="55"/>
                    </a:lnTo>
                    <a:lnTo>
                      <a:pt x="44" y="59"/>
                    </a:lnTo>
                    <a:lnTo>
                      <a:pt x="40" y="60"/>
                    </a:lnTo>
                    <a:lnTo>
                      <a:pt x="37" y="60"/>
                    </a:lnTo>
                    <a:close/>
                    <a:moveTo>
                      <a:pt x="228" y="60"/>
                    </a:moveTo>
                    <a:lnTo>
                      <a:pt x="228" y="60"/>
                    </a:lnTo>
                    <a:lnTo>
                      <a:pt x="224" y="60"/>
                    </a:lnTo>
                    <a:lnTo>
                      <a:pt x="221" y="59"/>
                    </a:lnTo>
                    <a:lnTo>
                      <a:pt x="219" y="55"/>
                    </a:lnTo>
                    <a:lnTo>
                      <a:pt x="219" y="52"/>
                    </a:lnTo>
                    <a:lnTo>
                      <a:pt x="219" y="52"/>
                    </a:lnTo>
                    <a:lnTo>
                      <a:pt x="219" y="49"/>
                    </a:lnTo>
                    <a:lnTo>
                      <a:pt x="221" y="46"/>
                    </a:lnTo>
                    <a:lnTo>
                      <a:pt x="224" y="44"/>
                    </a:lnTo>
                    <a:lnTo>
                      <a:pt x="228" y="44"/>
                    </a:lnTo>
                    <a:lnTo>
                      <a:pt x="228" y="44"/>
                    </a:lnTo>
                    <a:lnTo>
                      <a:pt x="231" y="44"/>
                    </a:lnTo>
                    <a:lnTo>
                      <a:pt x="233" y="46"/>
                    </a:lnTo>
                    <a:lnTo>
                      <a:pt x="236" y="49"/>
                    </a:lnTo>
                    <a:lnTo>
                      <a:pt x="236" y="52"/>
                    </a:lnTo>
                    <a:lnTo>
                      <a:pt x="236" y="52"/>
                    </a:lnTo>
                    <a:lnTo>
                      <a:pt x="236" y="55"/>
                    </a:lnTo>
                    <a:lnTo>
                      <a:pt x="233" y="59"/>
                    </a:lnTo>
                    <a:lnTo>
                      <a:pt x="231" y="60"/>
                    </a:lnTo>
                    <a:lnTo>
                      <a:pt x="228" y="60"/>
                    </a:lnTo>
                    <a:close/>
                    <a:moveTo>
                      <a:pt x="174" y="49"/>
                    </a:moveTo>
                    <a:lnTo>
                      <a:pt x="174" y="49"/>
                    </a:lnTo>
                    <a:lnTo>
                      <a:pt x="171" y="47"/>
                    </a:lnTo>
                    <a:lnTo>
                      <a:pt x="167" y="44"/>
                    </a:lnTo>
                    <a:lnTo>
                      <a:pt x="167" y="44"/>
                    </a:lnTo>
                    <a:lnTo>
                      <a:pt x="166" y="41"/>
                    </a:lnTo>
                    <a:lnTo>
                      <a:pt x="166" y="37"/>
                    </a:lnTo>
                    <a:lnTo>
                      <a:pt x="167" y="34"/>
                    </a:lnTo>
                    <a:lnTo>
                      <a:pt x="171" y="33"/>
                    </a:lnTo>
                    <a:lnTo>
                      <a:pt x="171" y="33"/>
                    </a:lnTo>
                    <a:lnTo>
                      <a:pt x="174" y="31"/>
                    </a:lnTo>
                    <a:lnTo>
                      <a:pt x="174" y="31"/>
                    </a:lnTo>
                    <a:lnTo>
                      <a:pt x="179" y="33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9"/>
                    </a:lnTo>
                    <a:lnTo>
                      <a:pt x="182" y="42"/>
                    </a:lnTo>
                    <a:lnTo>
                      <a:pt x="180" y="46"/>
                    </a:lnTo>
                    <a:lnTo>
                      <a:pt x="179" y="47"/>
                    </a:lnTo>
                    <a:lnTo>
                      <a:pt x="179" y="47"/>
                    </a:lnTo>
                    <a:lnTo>
                      <a:pt x="174" y="49"/>
                    </a:lnTo>
                    <a:close/>
                    <a:moveTo>
                      <a:pt x="97" y="44"/>
                    </a:moveTo>
                    <a:lnTo>
                      <a:pt x="97" y="44"/>
                    </a:lnTo>
                    <a:lnTo>
                      <a:pt x="94" y="42"/>
                    </a:lnTo>
                    <a:lnTo>
                      <a:pt x="91" y="39"/>
                    </a:lnTo>
                    <a:lnTo>
                      <a:pt x="91" y="39"/>
                    </a:lnTo>
                    <a:lnTo>
                      <a:pt x="89" y="36"/>
                    </a:lnTo>
                    <a:lnTo>
                      <a:pt x="89" y="33"/>
                    </a:lnTo>
                    <a:lnTo>
                      <a:pt x="91" y="29"/>
                    </a:lnTo>
                    <a:lnTo>
                      <a:pt x="94" y="28"/>
                    </a:lnTo>
                    <a:lnTo>
                      <a:pt x="94" y="28"/>
                    </a:lnTo>
                    <a:lnTo>
                      <a:pt x="97" y="26"/>
                    </a:lnTo>
                    <a:lnTo>
                      <a:pt x="97" y="26"/>
                    </a:lnTo>
                    <a:lnTo>
                      <a:pt x="102" y="28"/>
                    </a:lnTo>
                    <a:lnTo>
                      <a:pt x="105" y="31"/>
                    </a:lnTo>
                    <a:lnTo>
                      <a:pt x="105" y="31"/>
                    </a:lnTo>
                    <a:lnTo>
                      <a:pt x="105" y="34"/>
                    </a:lnTo>
                    <a:lnTo>
                      <a:pt x="105" y="37"/>
                    </a:lnTo>
                    <a:lnTo>
                      <a:pt x="104" y="41"/>
                    </a:lnTo>
                    <a:lnTo>
                      <a:pt x="102" y="42"/>
                    </a:lnTo>
                    <a:lnTo>
                      <a:pt x="102" y="42"/>
                    </a:lnTo>
                    <a:lnTo>
                      <a:pt x="97" y="44"/>
                    </a:lnTo>
                    <a:close/>
                    <a:moveTo>
                      <a:pt x="153" y="34"/>
                    </a:moveTo>
                    <a:lnTo>
                      <a:pt x="153" y="34"/>
                    </a:lnTo>
                    <a:lnTo>
                      <a:pt x="148" y="33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45" y="26"/>
                    </a:lnTo>
                    <a:lnTo>
                      <a:pt x="145" y="23"/>
                    </a:lnTo>
                    <a:lnTo>
                      <a:pt x="146" y="19"/>
                    </a:lnTo>
                    <a:lnTo>
                      <a:pt x="148" y="18"/>
                    </a:lnTo>
                    <a:lnTo>
                      <a:pt x="148" y="18"/>
                    </a:lnTo>
                    <a:lnTo>
                      <a:pt x="153" y="16"/>
                    </a:lnTo>
                    <a:lnTo>
                      <a:pt x="153" y="16"/>
                    </a:lnTo>
                    <a:lnTo>
                      <a:pt x="158" y="18"/>
                    </a:lnTo>
                    <a:lnTo>
                      <a:pt x="159" y="21"/>
                    </a:lnTo>
                    <a:lnTo>
                      <a:pt x="159" y="21"/>
                    </a:lnTo>
                    <a:lnTo>
                      <a:pt x="161" y="24"/>
                    </a:lnTo>
                    <a:lnTo>
                      <a:pt x="161" y="28"/>
                    </a:lnTo>
                    <a:lnTo>
                      <a:pt x="159" y="31"/>
                    </a:lnTo>
                    <a:lnTo>
                      <a:pt x="156" y="33"/>
                    </a:lnTo>
                    <a:lnTo>
                      <a:pt x="156" y="33"/>
                    </a:lnTo>
                    <a:lnTo>
                      <a:pt x="153" y="34"/>
                    </a:lnTo>
                    <a:close/>
                    <a:moveTo>
                      <a:pt x="127" y="41"/>
                    </a:moveTo>
                    <a:lnTo>
                      <a:pt x="127" y="41"/>
                    </a:lnTo>
                    <a:lnTo>
                      <a:pt x="120" y="39"/>
                    </a:lnTo>
                    <a:lnTo>
                      <a:pt x="117" y="34"/>
                    </a:lnTo>
                    <a:lnTo>
                      <a:pt x="117" y="34"/>
                    </a:lnTo>
                    <a:lnTo>
                      <a:pt x="115" y="29"/>
                    </a:lnTo>
                    <a:lnTo>
                      <a:pt x="115" y="24"/>
                    </a:lnTo>
                    <a:lnTo>
                      <a:pt x="117" y="21"/>
                    </a:lnTo>
                    <a:lnTo>
                      <a:pt x="122" y="18"/>
                    </a:lnTo>
                    <a:lnTo>
                      <a:pt x="122" y="18"/>
                    </a:lnTo>
                    <a:lnTo>
                      <a:pt x="127" y="16"/>
                    </a:lnTo>
                    <a:lnTo>
                      <a:pt x="127" y="16"/>
                    </a:lnTo>
                    <a:lnTo>
                      <a:pt x="133" y="18"/>
                    </a:lnTo>
                    <a:lnTo>
                      <a:pt x="136" y="23"/>
                    </a:lnTo>
                    <a:lnTo>
                      <a:pt x="136" y="23"/>
                    </a:lnTo>
                    <a:lnTo>
                      <a:pt x="138" y="28"/>
                    </a:lnTo>
                    <a:lnTo>
                      <a:pt x="138" y="31"/>
                    </a:lnTo>
                    <a:lnTo>
                      <a:pt x="136" y="36"/>
                    </a:lnTo>
                    <a:lnTo>
                      <a:pt x="133" y="39"/>
                    </a:lnTo>
                    <a:lnTo>
                      <a:pt x="133" y="39"/>
                    </a:lnTo>
                    <a:lnTo>
                      <a:pt x="127" y="41"/>
                    </a:lnTo>
                    <a:close/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D7BA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61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5" y="23"/>
                  </a:cxn>
                  <a:cxn ang="0">
                    <a:pos x="2" y="19"/>
                  </a:cxn>
                  <a:cxn ang="0">
                    <a:pos x="0" y="14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3" y="3"/>
                  </a:cxn>
                  <a:cxn ang="0">
                    <a:pos x="7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1"/>
                  </a:cxn>
                  <a:cxn ang="0">
                    <a:pos x="20" y="5"/>
                  </a:cxn>
                  <a:cxn ang="0">
                    <a:pos x="23" y="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1" y="18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5" y="23"/>
                    </a:lnTo>
                    <a:lnTo>
                      <a:pt x="2" y="19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1"/>
                    </a:lnTo>
                    <a:lnTo>
                      <a:pt x="20" y="5"/>
                    </a:lnTo>
                    <a:lnTo>
                      <a:pt x="23" y="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1" y="18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613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6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614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5" y="3"/>
                  </a:cxn>
                  <a:cxn ang="0">
                    <a:pos x="16" y="7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2" y="16"/>
                  </a:cxn>
                  <a:cxn ang="0">
                    <a:pos x="8" y="18"/>
                  </a:cxn>
                </a:cxnLst>
                <a:rect l="0" t="0" r="r" b="b"/>
                <a:pathLst>
                  <a:path w="18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5" y="3"/>
                    </a:lnTo>
                    <a:lnTo>
                      <a:pt x="16" y="7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2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361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7" y="23"/>
                  </a:cxn>
                  <a:cxn ang="0">
                    <a:pos x="4" y="20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7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1" y="3"/>
                  </a:cxn>
                  <a:cxn ang="0">
                    <a:pos x="25" y="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3" y="16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7" y="23"/>
                    </a:lnTo>
                    <a:lnTo>
                      <a:pt x="4" y="20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1" y="3"/>
                    </a:lnTo>
                    <a:lnTo>
                      <a:pt x="25" y="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3" y="16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3616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3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3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361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5" y="22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0" y="13"/>
                  </a:cxn>
                  <a:cxn ang="0">
                    <a:pos x="0" y="9"/>
                  </a:cxn>
                  <a:cxn ang="0">
                    <a:pos x="2" y="4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3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5" y="22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4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3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361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9"/>
                  </a:cxn>
                  <a:cxn ang="0">
                    <a:pos x="16" y="12"/>
                  </a:cxn>
                  <a:cxn ang="0">
                    <a:pos x="15" y="15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9"/>
                    </a:lnTo>
                    <a:lnTo>
                      <a:pt x="16" y="12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3619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6" y="12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7"/>
                  </a:cxn>
                </a:cxnLst>
                <a:rect l="0" t="0" r="r" b="b"/>
                <a:pathLst>
                  <a:path w="18" h="17">
                    <a:moveTo>
                      <a:pt x="8" y="17"/>
                    </a:moveTo>
                    <a:lnTo>
                      <a:pt x="8" y="17"/>
                    </a:lnTo>
                    <a:lnTo>
                      <a:pt x="5" y="17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362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7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2" y="8"/>
                  </a:cxn>
                  <a:cxn ang="0">
                    <a:pos x="4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5" y="11"/>
                  </a:cxn>
                  <a:cxn ang="0">
                    <a:pos x="25" y="15"/>
                  </a:cxn>
                  <a:cxn ang="0">
                    <a:pos x="22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3" y="24"/>
                  </a:cxn>
                </a:cxnLst>
                <a:rect l="0" t="0" r="r" b="b"/>
                <a:pathLst>
                  <a:path w="25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7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2" y="8"/>
                    </a:lnTo>
                    <a:lnTo>
                      <a:pt x="4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5" y="11"/>
                    </a:lnTo>
                    <a:lnTo>
                      <a:pt x="25" y="15"/>
                    </a:lnTo>
                    <a:lnTo>
                      <a:pt x="22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3621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3622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2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5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5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5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22" y="5"/>
                  </a:cxn>
                  <a:cxn ang="0">
                    <a:pos x="23" y="10"/>
                  </a:cxn>
                  <a:cxn ang="0">
                    <a:pos x="23" y="1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17" y="23"/>
                  </a:cxn>
                  <a:cxn ang="0">
                    <a:pos x="12" y="23"/>
                  </a:cxn>
                </a:cxnLst>
                <a:rect l="0" t="0" r="r" b="b"/>
                <a:pathLst>
                  <a:path w="23" h="23">
                    <a:moveTo>
                      <a:pt x="12" y="23"/>
                    </a:moveTo>
                    <a:lnTo>
                      <a:pt x="12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22" y="5"/>
                    </a:lnTo>
                    <a:lnTo>
                      <a:pt x="23" y="10"/>
                    </a:lnTo>
                    <a:lnTo>
                      <a:pt x="23" y="1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17" y="23"/>
                    </a:lnTo>
                    <a:lnTo>
                      <a:pt x="12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3623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17"/>
                  </a:cxn>
                  <a:cxn ang="0">
                    <a:pos x="9" y="17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2" y="17"/>
                  </a:cxn>
                  <a:cxn ang="0">
                    <a:pos x="9" y="17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lnTo>
                      <a:pt x="9" y="17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2" y="17"/>
                    </a:lnTo>
                    <a:lnTo>
                      <a:pt x="9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362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4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3625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0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8" y="23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3626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17"/>
                  </a:cxn>
                  <a:cxn ang="0">
                    <a:pos x="10" y="17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5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0" y="17"/>
                  </a:cxn>
                </a:cxnLst>
                <a:rect l="0" t="0" r="r" b="b"/>
                <a:pathLst>
                  <a:path w="18" h="17">
                    <a:moveTo>
                      <a:pt x="10" y="17"/>
                    </a:moveTo>
                    <a:lnTo>
                      <a:pt x="10" y="17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0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3628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2" y="8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3" y="24"/>
                  </a:cxn>
                </a:cxnLst>
                <a:rect l="0" t="0" r="r" b="b"/>
                <a:pathLst>
                  <a:path w="24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2" y="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3629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5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363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1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1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8" h="16">
                    <a:moveTo>
                      <a:pt x="8" y="16"/>
                    </a:move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4" y="1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3631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23"/>
                  </a:cxn>
                  <a:cxn ang="0">
                    <a:pos x="11" y="23"/>
                  </a:cxn>
                  <a:cxn ang="0">
                    <a:pos x="8" y="23"/>
                  </a:cxn>
                  <a:cxn ang="0">
                    <a:pos x="3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3" y="3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1" y="3"/>
                  </a:cxn>
                  <a:cxn ang="0">
                    <a:pos x="23" y="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6"/>
                  </a:cxn>
                  <a:cxn ang="0">
                    <a:pos x="21" y="19"/>
                  </a:cxn>
                  <a:cxn ang="0">
                    <a:pos x="16" y="23"/>
                  </a:cxn>
                  <a:cxn ang="0">
                    <a:pos x="11" y="23"/>
                  </a:cxn>
                </a:cxnLst>
                <a:rect l="0" t="0" r="r" b="b"/>
                <a:pathLst>
                  <a:path w="24" h="23">
                    <a:moveTo>
                      <a:pt x="11" y="23"/>
                    </a:moveTo>
                    <a:lnTo>
                      <a:pt x="11" y="23"/>
                    </a:lnTo>
                    <a:lnTo>
                      <a:pt x="8" y="23"/>
                    </a:lnTo>
                    <a:lnTo>
                      <a:pt x="3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3" y="3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1" y="3"/>
                    </a:lnTo>
                    <a:lnTo>
                      <a:pt x="23" y="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6"/>
                    </a:lnTo>
                    <a:lnTo>
                      <a:pt x="21" y="19"/>
                    </a:lnTo>
                    <a:lnTo>
                      <a:pt x="16" y="23"/>
                    </a:lnTo>
                    <a:lnTo>
                      <a:pt x="11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3632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3633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16"/>
                  </a:cxn>
                  <a:cxn ang="0">
                    <a:pos x="9" y="16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2" y="0"/>
                  </a:cxn>
                  <a:cxn ang="0">
                    <a:pos x="14" y="2"/>
                  </a:cxn>
                  <a:cxn ang="0">
                    <a:pos x="17" y="5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11"/>
                  </a:cxn>
                  <a:cxn ang="0">
                    <a:pos x="14" y="15"/>
                  </a:cxn>
                  <a:cxn ang="0">
                    <a:pos x="12" y="16"/>
                  </a:cxn>
                  <a:cxn ang="0">
                    <a:pos x="9" y="16"/>
                  </a:cxn>
                </a:cxnLst>
                <a:rect l="0" t="0" r="r" b="b"/>
                <a:pathLst>
                  <a:path w="17" h="16">
                    <a:moveTo>
                      <a:pt x="9" y="16"/>
                    </a:moveTo>
                    <a:lnTo>
                      <a:pt x="9" y="16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7" y="5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11"/>
                    </a:lnTo>
                    <a:lnTo>
                      <a:pt x="14" y="15"/>
                    </a:lnTo>
                    <a:lnTo>
                      <a:pt x="12" y="16"/>
                    </a:lnTo>
                    <a:lnTo>
                      <a:pt x="9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363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3635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3636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3" y="1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12"/>
                  </a:cxn>
                  <a:cxn ang="0">
                    <a:pos x="14" y="15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12"/>
                    </a:lnTo>
                    <a:lnTo>
                      <a:pt x="14" y="15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363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5"/>
                  </a:cxn>
                  <a:cxn ang="0">
                    <a:pos x="12" y="25"/>
                  </a:cxn>
                  <a:cxn ang="0">
                    <a:pos x="5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3" y="12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2" y="25"/>
                  </a:cxn>
                </a:cxnLst>
                <a:rect l="0" t="0" r="r" b="b"/>
                <a:pathLst>
                  <a:path w="23" h="25">
                    <a:moveTo>
                      <a:pt x="12" y="25"/>
                    </a:moveTo>
                    <a:lnTo>
                      <a:pt x="12" y="25"/>
                    </a:lnTo>
                    <a:lnTo>
                      <a:pt x="5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3" y="12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2" y="2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3638"/>
              <p:cNvSpPr>
                <a:spLocks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04" y="3"/>
                  </a:cxn>
                  <a:cxn ang="0">
                    <a:pos x="68" y="10"/>
                  </a:cxn>
                  <a:cxn ang="0">
                    <a:pos x="34" y="19"/>
                  </a:cxn>
                  <a:cxn ang="0">
                    <a:pos x="0" y="36"/>
                  </a:cxn>
                  <a:cxn ang="0">
                    <a:pos x="6" y="49"/>
                  </a:cxn>
                  <a:cxn ang="0">
                    <a:pos x="9" y="49"/>
                  </a:cxn>
                  <a:cxn ang="0">
                    <a:pos x="18" y="52"/>
                  </a:cxn>
                  <a:cxn ang="0">
                    <a:pos x="21" y="60"/>
                  </a:cxn>
                  <a:cxn ang="0">
                    <a:pos x="19" y="65"/>
                  </a:cxn>
                  <a:cxn ang="0">
                    <a:pos x="29" y="88"/>
                  </a:cxn>
                  <a:cxn ang="0">
                    <a:pos x="53" y="78"/>
                  </a:cxn>
                  <a:cxn ang="0">
                    <a:pos x="105" y="65"/>
                  </a:cxn>
                  <a:cxn ang="0">
                    <a:pos x="132" y="63"/>
                  </a:cxn>
                  <a:cxn ang="0">
                    <a:pos x="161" y="65"/>
                  </a:cxn>
                  <a:cxn ang="0">
                    <a:pos x="190" y="72"/>
                  </a:cxn>
                  <a:cxn ang="0">
                    <a:pos x="219" y="81"/>
                  </a:cxn>
                  <a:cxn ang="0">
                    <a:pos x="246" y="94"/>
                  </a:cxn>
                  <a:cxn ang="0">
                    <a:pos x="270" y="111"/>
                  </a:cxn>
                  <a:cxn ang="0">
                    <a:pos x="293" y="132"/>
                  </a:cxn>
                  <a:cxn ang="0">
                    <a:pos x="314" y="155"/>
                  </a:cxn>
                  <a:cxn ang="0">
                    <a:pos x="330" y="182"/>
                  </a:cxn>
                  <a:cxn ang="0">
                    <a:pos x="340" y="202"/>
                  </a:cxn>
                  <a:cxn ang="0">
                    <a:pos x="353" y="246"/>
                  </a:cxn>
                  <a:cxn ang="0">
                    <a:pos x="358" y="288"/>
                  </a:cxn>
                  <a:cxn ang="0">
                    <a:pos x="353" y="331"/>
                  </a:cxn>
                  <a:cxn ang="0">
                    <a:pos x="342" y="373"/>
                  </a:cxn>
                  <a:cxn ang="0">
                    <a:pos x="322" y="410"/>
                  </a:cxn>
                  <a:cxn ang="0">
                    <a:pos x="296" y="445"/>
                  </a:cxn>
                  <a:cxn ang="0">
                    <a:pos x="262" y="474"/>
                  </a:cxn>
                  <a:cxn ang="0">
                    <a:pos x="273" y="542"/>
                  </a:cxn>
                  <a:cxn ang="0">
                    <a:pos x="299" y="526"/>
                  </a:cxn>
                  <a:cxn ang="0">
                    <a:pos x="342" y="489"/>
                  </a:cxn>
                  <a:cxn ang="0">
                    <a:pos x="377" y="445"/>
                  </a:cxn>
                  <a:cxn ang="0">
                    <a:pos x="402" y="394"/>
                  </a:cxn>
                  <a:cxn ang="0">
                    <a:pos x="418" y="342"/>
                  </a:cxn>
                  <a:cxn ang="0">
                    <a:pos x="423" y="287"/>
                  </a:cxn>
                  <a:cxn ang="0">
                    <a:pos x="417" y="230"/>
                  </a:cxn>
                  <a:cxn ang="0">
                    <a:pos x="400" y="174"/>
                  </a:cxn>
                  <a:cxn ang="0">
                    <a:pos x="387" y="148"/>
                  </a:cxn>
                  <a:cxn ang="0">
                    <a:pos x="351" y="94"/>
                  </a:cxn>
                  <a:cxn ang="0">
                    <a:pos x="306" y="52"/>
                  </a:cxn>
                  <a:cxn ang="0">
                    <a:pos x="286" y="41"/>
                  </a:cxn>
                  <a:cxn ang="0">
                    <a:pos x="247" y="21"/>
                  </a:cxn>
                  <a:cxn ang="0">
                    <a:pos x="205" y="8"/>
                  </a:cxn>
                  <a:cxn ang="0">
                    <a:pos x="161" y="2"/>
                  </a:cxn>
                </a:cxnLst>
                <a:rect l="0" t="0" r="r" b="b"/>
                <a:pathLst>
                  <a:path w="423" h="542"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3639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D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640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641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E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642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643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3644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645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646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647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3648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3649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3650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3651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652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653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654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655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656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657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658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659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660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661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662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663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66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665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666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66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668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669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670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671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672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673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67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675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676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67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678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679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680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3681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682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683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684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68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86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87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88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89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90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91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92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93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94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95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696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697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F0F0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698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699"/>
              <p:cNvSpPr>
                <a:spLocks noEditPoints="1"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109" y="84"/>
                    </a:move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close/>
                    <a:moveTo>
                      <a:pt x="118" y="71"/>
                    </a:move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close/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Rectangle 3700"/>
              <p:cNvSpPr>
                <a:spLocks noChangeArrowheads="1"/>
              </p:cNvSpPr>
              <p:nvPr/>
            </p:nvSpPr>
            <p:spPr bwMode="auto">
              <a:xfrm>
                <a:off x="4518025" y="2982912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Rectangle 3701"/>
              <p:cNvSpPr>
                <a:spLocks noChangeArrowheads="1"/>
              </p:cNvSpPr>
              <p:nvPr/>
            </p:nvSpPr>
            <p:spPr bwMode="auto">
              <a:xfrm>
                <a:off x="4525962" y="2971800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702"/>
              <p:cNvSpPr>
                <a:spLocks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79" name="Picture 370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019675" y="3292475"/>
                <a:ext cx="69850" cy="66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0" name="Freeform 3704"/>
              <p:cNvSpPr>
                <a:spLocks/>
              </p:cNvSpPr>
              <p:nvPr/>
            </p:nvSpPr>
            <p:spPr bwMode="auto">
              <a:xfrm>
                <a:off x="4468812" y="2924175"/>
                <a:ext cx="63500" cy="47625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0" y="60"/>
                  </a:cxn>
                  <a:cxn ang="0">
                    <a:pos x="80" y="46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80" h="60">
                    <a:moveTo>
                      <a:pt x="0" y="5"/>
                    </a:moveTo>
                    <a:lnTo>
                      <a:pt x="70" y="60"/>
                    </a:lnTo>
                    <a:lnTo>
                      <a:pt x="80" y="46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4CE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705"/>
              <p:cNvSpPr>
                <a:spLocks/>
              </p:cNvSpPr>
              <p:nvPr/>
            </p:nvSpPr>
            <p:spPr bwMode="auto">
              <a:xfrm>
                <a:off x="4465637" y="2928937"/>
                <a:ext cx="58738" cy="523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2" y="67"/>
                  </a:cxn>
                  <a:cxn ang="0">
                    <a:pos x="73" y="55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73" h="67">
                    <a:moveTo>
                      <a:pt x="0" y="5"/>
                    </a:moveTo>
                    <a:lnTo>
                      <a:pt x="62" y="67"/>
                    </a:lnTo>
                    <a:lnTo>
                      <a:pt x="73" y="55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2DCC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706"/>
              <p:cNvSpPr>
                <a:spLocks/>
              </p:cNvSpPr>
              <p:nvPr/>
            </p:nvSpPr>
            <p:spPr bwMode="auto">
              <a:xfrm>
                <a:off x="4470400" y="2921000"/>
                <a:ext cx="66675" cy="39688"/>
              </a:xfrm>
              <a:custGeom>
                <a:avLst/>
                <a:gdLst/>
                <a:ahLst/>
                <a:cxnLst>
                  <a:cxn ang="0">
                    <a:pos x="77" y="51"/>
                  </a:cxn>
                  <a:cxn ang="0">
                    <a:pos x="84" y="34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77" y="51"/>
                  </a:cxn>
                </a:cxnLst>
                <a:rect l="0" t="0" r="r" b="b"/>
                <a:pathLst>
                  <a:path w="84" h="51">
                    <a:moveTo>
                      <a:pt x="77" y="51"/>
                    </a:moveTo>
                    <a:lnTo>
                      <a:pt x="84" y="34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77" y="51"/>
                    </a:lnTo>
                    <a:close/>
                  </a:path>
                </a:pathLst>
              </a:custGeom>
              <a:solidFill>
                <a:srgbClr val="E8BB8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83" name="Picture 3707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430712" y="2898775"/>
                <a:ext cx="46038" cy="38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4" name="Picture 370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18087" y="3289300"/>
                <a:ext cx="53975" cy="57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5" name="Freeform 3709"/>
              <p:cNvSpPr>
                <a:spLocks/>
              </p:cNvSpPr>
              <p:nvPr/>
            </p:nvSpPr>
            <p:spPr bwMode="auto">
              <a:xfrm>
                <a:off x="4510087" y="2970212"/>
                <a:ext cx="522288" cy="358775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2" y="10"/>
                  </a:cxn>
                  <a:cxn ang="0">
                    <a:pos x="3" y="13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647" y="453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3">
                    <a:moveTo>
                      <a:pt x="16" y="3"/>
                    </a:moveTo>
                    <a:lnTo>
                      <a:pt x="16" y="3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2" y="10"/>
                    </a:lnTo>
                    <a:lnTo>
                      <a:pt x="3" y="13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647" y="453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6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710"/>
              <p:cNvSpPr>
                <a:spLocks/>
              </p:cNvSpPr>
              <p:nvPr/>
            </p:nvSpPr>
            <p:spPr bwMode="auto">
              <a:xfrm>
                <a:off x="4518025" y="2957512"/>
                <a:ext cx="522288" cy="360363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1" y="1"/>
                  </a:cxn>
                  <a:cxn ang="0">
                    <a:pos x="8" y="0"/>
                  </a:cxn>
                  <a:cxn ang="0">
                    <a:pos x="5" y="1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1" y="9"/>
                  </a:cxn>
                  <a:cxn ang="0">
                    <a:pos x="3" y="14"/>
                  </a:cxn>
                  <a:cxn ang="0">
                    <a:pos x="6" y="17"/>
                  </a:cxn>
                  <a:cxn ang="0">
                    <a:pos x="6" y="17"/>
                  </a:cxn>
                  <a:cxn ang="0">
                    <a:pos x="646" y="452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2">
                    <a:moveTo>
                      <a:pt x="16" y="3"/>
                    </a:moveTo>
                    <a:lnTo>
                      <a:pt x="16" y="3"/>
                    </a:lnTo>
                    <a:lnTo>
                      <a:pt x="11" y="1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1" y="9"/>
                    </a:lnTo>
                    <a:lnTo>
                      <a:pt x="3" y="14"/>
                    </a:lnTo>
                    <a:lnTo>
                      <a:pt x="6" y="17"/>
                    </a:lnTo>
                    <a:lnTo>
                      <a:pt x="6" y="17"/>
                    </a:lnTo>
                    <a:lnTo>
                      <a:pt x="646" y="452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711"/>
              <p:cNvSpPr>
                <a:spLocks/>
              </p:cNvSpPr>
              <p:nvPr/>
            </p:nvSpPr>
            <p:spPr bwMode="auto">
              <a:xfrm>
                <a:off x="4525962" y="2947987"/>
                <a:ext cx="520700" cy="357188"/>
              </a:xfrm>
              <a:custGeom>
                <a:avLst/>
                <a:gdLst/>
                <a:ahLst/>
                <a:cxnLst>
                  <a:cxn ang="0">
                    <a:pos x="17" y="2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2" y="10"/>
                  </a:cxn>
                  <a:cxn ang="0">
                    <a:pos x="4" y="14"/>
                  </a:cxn>
                  <a:cxn ang="0">
                    <a:pos x="7" y="17"/>
                  </a:cxn>
                  <a:cxn ang="0">
                    <a:pos x="7" y="17"/>
                  </a:cxn>
                  <a:cxn ang="0">
                    <a:pos x="647" y="452"/>
                  </a:cxn>
                  <a:cxn ang="0">
                    <a:pos x="655" y="439"/>
                  </a:cxn>
                  <a:cxn ang="0">
                    <a:pos x="17" y="2"/>
                  </a:cxn>
                  <a:cxn ang="0">
                    <a:pos x="17" y="2"/>
                  </a:cxn>
                </a:cxnLst>
                <a:rect l="0" t="0" r="r" b="b"/>
                <a:pathLst>
                  <a:path w="655" h="452">
                    <a:moveTo>
                      <a:pt x="17" y="2"/>
                    </a:moveTo>
                    <a:lnTo>
                      <a:pt x="17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2" y="10"/>
                    </a:lnTo>
                    <a:lnTo>
                      <a:pt x="4" y="14"/>
                    </a:lnTo>
                    <a:lnTo>
                      <a:pt x="7" y="17"/>
                    </a:lnTo>
                    <a:lnTo>
                      <a:pt x="7" y="17"/>
                    </a:lnTo>
                    <a:lnTo>
                      <a:pt x="647" y="452"/>
                    </a:lnTo>
                    <a:lnTo>
                      <a:pt x="655" y="439"/>
                    </a:lnTo>
                    <a:lnTo>
                      <a:pt x="17" y="2"/>
                    </a:lnTo>
                    <a:lnTo>
                      <a:pt x="17" y="2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" name="Arc 324"/>
          <p:cNvSpPr/>
          <p:nvPr/>
        </p:nvSpPr>
        <p:spPr>
          <a:xfrm>
            <a:off x="3496042" y="1645045"/>
            <a:ext cx="2403230" cy="1834044"/>
          </a:xfrm>
          <a:prstGeom prst="arc">
            <a:avLst>
              <a:gd name="adj1" fmla="val 11784097"/>
              <a:gd name="adj2" fmla="val 18520614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TextBox 1"/>
          <p:cNvSpPr txBox="1"/>
          <p:nvPr/>
        </p:nvSpPr>
        <p:spPr>
          <a:xfrm>
            <a:off x="5487797" y="134267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+mj-ea"/>
                <a:ea typeface="+mj-ea"/>
              </a:rPr>
              <a:t>请思考：</a:t>
            </a:r>
          </a:p>
        </p:txBody>
      </p:sp>
      <p:sp>
        <p:nvSpPr>
          <p:cNvPr id="313" name="TextBox 30"/>
          <p:cNvSpPr txBox="1"/>
          <p:nvPr/>
        </p:nvSpPr>
        <p:spPr>
          <a:xfrm>
            <a:off x="5150546" y="1899433"/>
            <a:ext cx="5808186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484848"/>
                </a:solidFill>
                <a:latin typeface="+mj-ea"/>
                <a:ea typeface="+mj-ea"/>
              </a:rPr>
              <a:t>        分别使用加法、减法、乘法和除法编写四个表达式，使用</a:t>
            </a:r>
            <a:r>
              <a:rPr lang="en-US" altLang="zh-CN" sz="1600" dirty="0">
                <a:solidFill>
                  <a:srgbClr val="484848"/>
                </a:solidFill>
                <a:latin typeface="+mj-ea"/>
                <a:ea typeface="+mj-ea"/>
              </a:rPr>
              <a:t>print</a:t>
            </a:r>
            <a:r>
              <a:rPr lang="zh-CN" altLang="en-US" sz="1600" dirty="0">
                <a:solidFill>
                  <a:srgbClr val="484848"/>
                </a:solidFill>
                <a:latin typeface="+mj-ea"/>
                <a:ea typeface="+mj-ea"/>
              </a:rPr>
              <a:t>语句输出结果</a:t>
            </a:r>
            <a:endParaRPr lang="en-US" altLang="zh-CN" sz="1600" dirty="0">
              <a:solidFill>
                <a:srgbClr val="484848"/>
              </a:solidFill>
              <a:latin typeface="+mj-ea"/>
              <a:ea typeface="+mj-ea"/>
            </a:endParaRPr>
          </a:p>
        </p:txBody>
      </p:sp>
      <p:sp>
        <p:nvSpPr>
          <p:cNvPr id="314" name="矩形 313"/>
          <p:cNvSpPr/>
          <p:nvPr/>
        </p:nvSpPr>
        <p:spPr>
          <a:xfrm>
            <a:off x="5530001" y="275534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prstClr val="black"/>
                </a:solidFill>
                <a:latin typeface="+mj-ea"/>
                <a:ea typeface="+mj-ea"/>
              </a:rPr>
              <a:t>要求</a:t>
            </a:r>
            <a:r>
              <a:rPr lang="zh-CN" altLang="en-US" dirty="0">
                <a:solidFill>
                  <a:prstClr val="black"/>
                </a:solidFill>
                <a:latin typeface="+mj-ea"/>
              </a:rPr>
              <a:t>：</a:t>
            </a:r>
          </a:p>
        </p:txBody>
      </p:sp>
      <p:sp>
        <p:nvSpPr>
          <p:cNvPr id="315" name="矩形 314"/>
          <p:cNvSpPr/>
          <p:nvPr/>
        </p:nvSpPr>
        <p:spPr>
          <a:xfrm>
            <a:off x="5700619" y="3159508"/>
            <a:ext cx="49767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484848"/>
                </a:solidFill>
                <a:latin typeface="+mj-ea"/>
                <a:ea typeface="+mj-ea"/>
              </a:rPr>
              <a:t>使用变量接收输入的数字用于计算。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316" name="矩形 315"/>
          <p:cNvSpPr/>
          <p:nvPr/>
        </p:nvSpPr>
        <p:spPr>
          <a:xfrm>
            <a:off x="5534184" y="359522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prstClr val="black"/>
                </a:solidFill>
                <a:latin typeface="+mj-ea"/>
                <a:ea typeface="+mj-ea"/>
              </a:rPr>
              <a:t>时间：</a:t>
            </a:r>
          </a:p>
        </p:txBody>
      </p:sp>
      <p:sp>
        <p:nvSpPr>
          <p:cNvPr id="317" name="矩形 316"/>
          <p:cNvSpPr/>
          <p:nvPr/>
        </p:nvSpPr>
        <p:spPr>
          <a:xfrm>
            <a:off x="5759375" y="4068047"/>
            <a:ext cx="34567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484848"/>
                </a:solidFill>
                <a:latin typeface="+mj-ea"/>
                <a:ea typeface="+mj-ea"/>
              </a:rPr>
              <a:t>15</a:t>
            </a:r>
            <a:r>
              <a:rPr lang="zh-CN" altLang="en-US" sz="1600" dirty="0">
                <a:solidFill>
                  <a:srgbClr val="484848"/>
                </a:solidFill>
                <a:latin typeface="+mj-ea"/>
                <a:ea typeface="+mj-ea"/>
              </a:rPr>
              <a:t>分钟</a:t>
            </a:r>
            <a:endParaRPr lang="zh-CN" altLang="en-US" sz="1600" dirty="0">
              <a:latin typeface="+mj-ea"/>
              <a:ea typeface="+mj-ea"/>
            </a:endParaRPr>
          </a:p>
        </p:txBody>
      </p:sp>
      <p:pic>
        <p:nvPicPr>
          <p:cNvPr id="293" name="Picture 19" descr="北风网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673464" y="535331"/>
            <a:ext cx="1390226" cy="46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2901" y="4917874"/>
            <a:ext cx="1007100" cy="96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9768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/>
      <p:bldP spid="313" grpId="0"/>
      <p:bldP spid="313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编码</a:t>
            </a:r>
            <a:endParaRPr lang="en-US" altLang="zh-CN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方正正大黑简体" pitchFamily="2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395762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750878BA-D8E6-456B-8BB6-2954D89AF94A}"/>
              </a:ext>
            </a:extLst>
          </p:cNvPr>
          <p:cNvGrpSpPr/>
          <p:nvPr/>
        </p:nvGrpSpPr>
        <p:grpSpPr>
          <a:xfrm>
            <a:off x="1192687" y="1765160"/>
            <a:ext cx="9920789" cy="2185214"/>
            <a:chOff x="999449" y="2152643"/>
            <a:chExt cx="9920789" cy="2185214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D0C8B94-02A8-4C63-8597-A575CC728C44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id="{44BCFE5D-13FD-44BF-A1D8-D74A99017408}"/>
                </a:ext>
              </a:extLst>
            </p:cNvPr>
            <p:cNvSpPr txBox="1"/>
            <p:nvPr/>
          </p:nvSpPr>
          <p:spPr>
            <a:xfrm flipH="1">
              <a:off x="1303093" y="2152643"/>
              <a:ext cx="9617145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b="1" dirty="0" smtClean="0"/>
                <a:t>ASCII</a:t>
              </a:r>
              <a:r>
                <a:rPr lang="zh-CN" altLang="en-US" b="1" dirty="0" smtClean="0"/>
                <a:t>编码</a:t>
              </a:r>
              <a:endParaRPr lang="en-US" altLang="zh-CN" b="1" dirty="0" smtClean="0"/>
            </a:p>
            <a:p>
              <a:pPr>
                <a:spcBef>
                  <a:spcPts val="1200"/>
                </a:spcBef>
              </a:pP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字符串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是一种数据类型，但是，字符串比较特殊的是还有一个编码问题。  因为计算机只能处理数字，如果要处理文本，就必须先把文本转换为数字才能处理。最早的计算机在设计时采用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8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个比特（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bit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）作为一个字节（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byte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）。</a:t>
              </a:r>
              <a:endPara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  <a:p>
              <a:pPr>
                <a:spcBef>
                  <a:spcPts val="1200"/>
                </a:spcBef>
              </a:pP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所以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，一个字节能表示的最大的整数就是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255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（二进制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11111111=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十进制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255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），如果要表示更大的整数，就必须用更多的字节。比如两个字节可以表示的最大整数是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65535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，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4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个字节可以表示的最大整数是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4294967295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。  </a:t>
              </a:r>
              <a:endPara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  <a:p>
              <a:pPr>
                <a:spcBef>
                  <a:spcPts val="1200"/>
                </a:spcBef>
              </a:pP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由于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计算机是美国人发明的，因此，最早只有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127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个字母被编码到计算机里，也就是大小写英文字母、数字和一些符号，这个编码表被称为</a:t>
              </a:r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ASCII</a:t>
              </a: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编码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，比如大写字母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A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的编码是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65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，小写字母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z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的编码是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122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267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编码</a:t>
            </a:r>
            <a:endParaRPr lang="en-US" altLang="zh-CN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方正正大黑简体" pitchFamily="2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395762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750878BA-D8E6-456B-8BB6-2954D89AF94A}"/>
              </a:ext>
            </a:extLst>
          </p:cNvPr>
          <p:cNvGrpSpPr/>
          <p:nvPr/>
        </p:nvGrpSpPr>
        <p:grpSpPr>
          <a:xfrm>
            <a:off x="1192687" y="1765160"/>
            <a:ext cx="9920789" cy="2708434"/>
            <a:chOff x="999449" y="2152643"/>
            <a:chExt cx="9920789" cy="2708434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D0C8B94-02A8-4C63-8597-A575CC728C44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id="{44BCFE5D-13FD-44BF-A1D8-D74A99017408}"/>
                </a:ext>
              </a:extLst>
            </p:cNvPr>
            <p:cNvSpPr txBox="1"/>
            <p:nvPr/>
          </p:nvSpPr>
          <p:spPr>
            <a:xfrm flipH="1">
              <a:off x="1303093" y="2152643"/>
              <a:ext cx="9617145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Unicode</a:t>
              </a:r>
            </a:p>
            <a:p>
              <a:pPr>
                <a:spcBef>
                  <a:spcPts val="1200"/>
                </a:spcBef>
              </a:pP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Unicode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标准也在不断发展，但最常用的是用两个字节表示一个字符（如果要用到非常偏僻的字符，就需要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4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个字节）。现代操作系统和大多数编程语言都直接支持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Unicode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。  </a:t>
              </a:r>
              <a:endPara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  <a:p>
              <a:pPr>
                <a:spcBef>
                  <a:spcPts val="1200"/>
                </a:spcBef>
              </a:pP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现在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，捋一捋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ASCII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编码和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Unicode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编码的区别：</a:t>
              </a:r>
              <a:r>
                <a:rPr lang="en-US" altLang="zh-CN" sz="1400" dirty="0">
                  <a:solidFill>
                    <a:srgbClr val="C00000"/>
                  </a:solidFill>
                  <a:latin typeface="+mj-ea"/>
                </a:rPr>
                <a:t>ASCII</a:t>
              </a:r>
              <a:r>
                <a:rPr lang="zh-CN" altLang="en-US" sz="1400" dirty="0">
                  <a:solidFill>
                    <a:srgbClr val="C00000"/>
                  </a:solidFill>
                  <a:latin typeface="+mj-ea"/>
                </a:rPr>
                <a:t>编码是</a:t>
              </a:r>
              <a:r>
                <a:rPr lang="en-US" altLang="zh-CN" sz="1400" dirty="0">
                  <a:solidFill>
                    <a:srgbClr val="C00000"/>
                  </a:solidFill>
                  <a:latin typeface="+mj-ea"/>
                </a:rPr>
                <a:t>1</a:t>
              </a:r>
              <a:r>
                <a:rPr lang="zh-CN" altLang="en-US" sz="1400" dirty="0">
                  <a:solidFill>
                    <a:srgbClr val="C00000"/>
                  </a:solidFill>
                  <a:latin typeface="+mj-ea"/>
                </a:rPr>
                <a:t>个字节，而</a:t>
              </a:r>
              <a:r>
                <a:rPr lang="en-US" altLang="zh-CN" sz="1400" dirty="0">
                  <a:solidFill>
                    <a:srgbClr val="C00000"/>
                  </a:solidFill>
                  <a:latin typeface="+mj-ea"/>
                </a:rPr>
                <a:t>Unicode</a:t>
              </a:r>
              <a:r>
                <a:rPr lang="zh-CN" altLang="en-US" sz="1400" dirty="0">
                  <a:solidFill>
                    <a:srgbClr val="C00000"/>
                  </a:solidFill>
                  <a:latin typeface="+mj-ea"/>
                </a:rPr>
                <a:t>编码通常是</a:t>
              </a:r>
              <a:r>
                <a:rPr lang="en-US" altLang="zh-CN" sz="1400" dirty="0">
                  <a:solidFill>
                    <a:srgbClr val="C00000"/>
                  </a:solidFill>
                  <a:latin typeface="+mj-ea"/>
                </a:rPr>
                <a:t>2</a:t>
              </a:r>
              <a:r>
                <a:rPr lang="zh-CN" altLang="en-US" sz="1400" dirty="0">
                  <a:solidFill>
                    <a:srgbClr val="C00000"/>
                  </a:solidFill>
                  <a:latin typeface="+mj-ea"/>
                </a:rPr>
                <a:t>个字节</a:t>
              </a:r>
              <a:r>
                <a:rPr lang="zh-CN" altLang="en-US" sz="1400" dirty="0" smtClean="0">
                  <a:solidFill>
                    <a:srgbClr val="C00000"/>
                  </a:solidFill>
                  <a:latin typeface="+mj-ea"/>
                </a:rPr>
                <a:t>。</a:t>
              </a:r>
              <a:endParaRPr lang="en-US" altLang="zh-CN" sz="1400" dirty="0" smtClean="0">
                <a:solidFill>
                  <a:srgbClr val="C00000"/>
                </a:solidFill>
                <a:latin typeface="+mj-ea"/>
              </a:endParaRPr>
            </a:p>
            <a:p>
              <a:pPr>
                <a:spcBef>
                  <a:spcPts val="1200"/>
                </a:spcBef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新的问题又出现了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：如果统一成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Unicode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编码，乱码问题从此消失了。但是，如果你写的文本基本上全部是英文的话，用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Unicode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编码比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ASCII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编码需要多一倍的存储空间，在存储和传输上就十分不划算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。</a:t>
              </a:r>
              <a:endPara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所以，又出现了把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Unicode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编码转化为</a:t>
              </a: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“可变长编码”的</a:t>
              </a:r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UTF-8</a:t>
              </a: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编码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。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UTF-8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编码把一个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Unicode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字符根据不同的数字大小编码成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1-6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个字节，常用的英文字母被编码成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个字节，汉字通常是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3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个字节，只有很生僻的字符才会被编码成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4-6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个字节。如果你要传输的文本包含大量英文字符，用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UTF-8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编码就能节省空间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496330" y="4740130"/>
            <a:ext cx="97718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在计算机内存中，统一使用Unicode编码，当需要保存到硬盘或者需要传输的时候，就转换为UTF-8编码。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D0C8B94-02A8-4C63-8597-A575CC728C44}"/>
              </a:ext>
            </a:extLst>
          </p:cNvPr>
          <p:cNvSpPr/>
          <p:nvPr/>
        </p:nvSpPr>
        <p:spPr bwMode="auto">
          <a:xfrm>
            <a:off x="1192687" y="4838767"/>
            <a:ext cx="179387" cy="17938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100">
              <a:solidFill>
                <a:srgbClr val="08080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962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课后练习</a:t>
            </a:r>
            <a:endParaRPr lang="en-US" altLang="zh-CN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方正正大黑简体" pitchFamily="2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395762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750878BA-D8E6-456B-8BB6-2954D89AF94A}"/>
              </a:ext>
            </a:extLst>
          </p:cNvPr>
          <p:cNvGrpSpPr/>
          <p:nvPr/>
        </p:nvGrpSpPr>
        <p:grpSpPr>
          <a:xfrm>
            <a:off x="1192687" y="1829355"/>
            <a:ext cx="9112455" cy="2672377"/>
            <a:chOff x="999449" y="2216838"/>
            <a:chExt cx="9112455" cy="2672377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D0C8B94-02A8-4C63-8597-A575CC728C44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id="{44BCFE5D-13FD-44BF-A1D8-D74A99017408}"/>
                </a:ext>
              </a:extLst>
            </p:cNvPr>
            <p:cNvSpPr txBox="1"/>
            <p:nvPr/>
          </p:nvSpPr>
          <p:spPr>
            <a:xfrm flipH="1">
              <a:off x="1317605" y="2396225"/>
              <a:ext cx="8794299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b="1" dirty="0" smtClean="0"/>
                <a:t>1.</a:t>
              </a:r>
              <a:r>
                <a:rPr lang="zh-CN" altLang="zh-CN" dirty="0" smtClean="0"/>
                <a:t>从</a:t>
              </a:r>
              <a:r>
                <a:rPr lang="zh-CN" altLang="zh-CN" dirty="0"/>
                <a:t>键盘输入一个字符串，将小写字母全部转换成</a:t>
              </a:r>
              <a:r>
                <a:rPr lang="zh-CN" altLang="zh-CN" dirty="0" smtClean="0"/>
                <a:t>大写字母</a:t>
              </a:r>
              <a:r>
                <a:rPr lang="en-US" altLang="zh-CN" dirty="0" smtClean="0"/>
                <a:t>,</a:t>
              </a:r>
              <a:r>
                <a:rPr lang="zh-CN" altLang="en-US" dirty="0" smtClean="0"/>
                <a:t>将字符串以列表的形式输出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如果字符串包含整数</a:t>
              </a:r>
              <a:r>
                <a:rPr lang="en-US" altLang="zh-CN" dirty="0" smtClean="0"/>
                <a:t>,</a:t>
              </a:r>
              <a:r>
                <a:rPr lang="zh-CN" altLang="en-US" dirty="0" smtClean="0"/>
                <a:t>并取整</a:t>
              </a:r>
              <a:r>
                <a:rPr lang="en-US" altLang="zh-CN" dirty="0" smtClean="0"/>
                <a:t>)?</a:t>
              </a:r>
            </a:p>
            <a:p>
              <a:pPr>
                <a:spcBef>
                  <a:spcPts val="1200"/>
                </a:spcBef>
              </a:pPr>
              <a:r>
                <a:rPr lang="en-US" altLang="zh-CN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2.</a:t>
              </a:r>
              <a:r>
                <a:rPr lang="zh-CN" altLang="en-US" dirty="0" smtClean="0"/>
                <a:t>随机输入</a:t>
              </a:r>
              <a:r>
                <a:rPr lang="en-US" altLang="zh-CN" dirty="0" smtClean="0"/>
                <a:t>8</a:t>
              </a:r>
              <a:r>
                <a:rPr lang="zh-CN" altLang="en-US" dirty="0" smtClean="0"/>
                <a:t>位以内的</a:t>
              </a:r>
              <a:r>
                <a:rPr lang="zh-CN" altLang="zh-CN" dirty="0" smtClean="0"/>
                <a:t>的</a:t>
              </a:r>
              <a:r>
                <a:rPr lang="zh-CN" altLang="zh-CN" dirty="0"/>
                <a:t>正整数，要求：一、求它是几位数，二、逆序打印出各位数字</a:t>
              </a:r>
              <a:r>
                <a:rPr lang="zh-CN" altLang="zh-CN" dirty="0" smtClean="0"/>
                <a:t>。</a:t>
              </a:r>
              <a:endParaRPr lang="en-US" altLang="zh-CN" dirty="0"/>
            </a:p>
            <a:p>
              <a:pPr>
                <a:spcBef>
                  <a:spcPts val="1200"/>
                </a:spcBef>
              </a:pPr>
              <a:endParaRPr lang="zh-CN" altLang="zh-CN" dirty="0"/>
            </a:p>
            <a:p>
              <a:r>
                <a:rPr lang="en-US" altLang="zh-CN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3.</a:t>
              </a:r>
              <a:r>
                <a:rPr lang="zh-CN" altLang="zh-CN" dirty="0"/>
                <a:t>一球</a:t>
              </a:r>
              <a:r>
                <a:rPr lang="zh-CN" altLang="zh-CN" dirty="0" smtClean="0"/>
                <a:t>从</a:t>
              </a:r>
              <a:r>
                <a:rPr lang="en-US" altLang="zh-CN" dirty="0" smtClean="0"/>
                <a:t>n</a:t>
              </a:r>
              <a:r>
                <a:rPr lang="zh-CN" altLang="zh-CN" dirty="0" smtClean="0"/>
                <a:t>米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自己输入</a:t>
              </a:r>
              <a:r>
                <a:rPr lang="en-US" altLang="zh-CN" dirty="0" smtClean="0"/>
                <a:t>)</a:t>
              </a:r>
              <a:r>
                <a:rPr lang="zh-CN" altLang="zh-CN" dirty="0" smtClean="0"/>
                <a:t>高度</a:t>
              </a:r>
              <a:r>
                <a:rPr lang="zh-CN" altLang="zh-CN" dirty="0"/>
                <a:t>自由落下，每次落地后反跳回原高度的一半；再落下，求它</a:t>
              </a:r>
              <a:r>
                <a:rPr lang="zh-CN" altLang="zh-CN" dirty="0" smtClean="0"/>
                <a:t>在第</a:t>
              </a:r>
              <a:r>
                <a:rPr lang="en-US" altLang="zh-CN" dirty="0" smtClean="0"/>
                <a:t>10</a:t>
              </a:r>
              <a:r>
                <a:rPr lang="zh-CN" altLang="zh-CN" dirty="0"/>
                <a:t>次落地时，共经过多少米？第</a:t>
              </a:r>
              <a:r>
                <a:rPr lang="en-US" altLang="zh-CN" dirty="0"/>
                <a:t>10</a:t>
              </a:r>
              <a:r>
                <a:rPr lang="zh-CN" altLang="zh-CN" dirty="0"/>
                <a:t>次反弹多高？</a:t>
              </a:r>
            </a:p>
            <a:p>
              <a:pPr>
                <a:spcBef>
                  <a:spcPts val="1200"/>
                </a:spcBef>
              </a:pPr>
              <a:r>
                <a:rPr lang="en-US" altLang="zh-CN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4.</a:t>
              </a:r>
              <a:r>
                <a:rPr lang="zh-CN" altLang="zh-CN" dirty="0"/>
                <a:t>输入一行字符，分别统计出其中英文字母、空格、数字和其它字符的个数</a:t>
              </a:r>
              <a:r>
                <a:rPr lang="zh-CN" altLang="zh-CN" dirty="0" smtClean="0"/>
                <a:t>。</a:t>
              </a:r>
              <a:endParaRPr lang="en-US" altLang="zh-CN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45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2"/>
            <a:ext cx="4818451" cy="3501288"/>
            <a:chOff x="0" y="-2"/>
            <a:chExt cx="4818451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29680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29680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4775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772204" y="3236801"/>
            <a:ext cx="5243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en-US" altLang="zh-CN" sz="60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</a:t>
            </a:r>
            <a:r>
              <a:rPr lang="en-US" altLang="zh-CN" sz="60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altLang="zh-CN" sz="6000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en-US" altLang="zh-CN" sz="60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sz="60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60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！</a:t>
            </a:r>
            <a:endParaRPr lang="en-US" altLang="zh-CN" sz="6000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4815558" y="3168752"/>
            <a:ext cx="6799393" cy="2480199"/>
            <a:chOff x="18175157" y="1470759"/>
            <a:chExt cx="6799393" cy="2480199"/>
          </a:xfrm>
        </p:grpSpPr>
        <p:sp>
          <p:nvSpPr>
            <p:cNvPr id="34" name="文本框 9"/>
            <p:cNvSpPr txBox="1"/>
            <p:nvPr/>
          </p:nvSpPr>
          <p:spPr>
            <a:xfrm>
              <a:off x="18175157" y="1470759"/>
              <a:ext cx="5473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3600" dirty="0">
                <a:solidFill>
                  <a:schemeClr val="accent4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endParaRPr>
            </a:p>
          </p:txBody>
        </p:sp>
        <p:sp>
          <p:nvSpPr>
            <p:cNvPr id="42" name="文本框 10"/>
            <p:cNvSpPr txBox="1"/>
            <p:nvPr/>
          </p:nvSpPr>
          <p:spPr>
            <a:xfrm>
              <a:off x="18187988" y="2395136"/>
              <a:ext cx="67865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" name="文本框 11"/>
            <p:cNvSpPr txBox="1"/>
            <p:nvPr/>
          </p:nvSpPr>
          <p:spPr>
            <a:xfrm flipH="1">
              <a:off x="19848191" y="3232979"/>
              <a:ext cx="2455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微软雅黑" panose="020B0503020204020204" charset="-122"/>
                </a:rPr>
                <a:t>上海育创网络科技有限公司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0370321" y="3643181"/>
              <a:ext cx="1261884" cy="307777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主讲人：菜芽</a:t>
              </a: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86993" y="4359914"/>
            <a:ext cx="1520786" cy="5136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47E851-91B7-4690-958B-3B9BE86E216A}"/>
              </a:ext>
            </a:extLst>
          </p:cNvPr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264BCCB7-D6A8-417E-ABBF-D90C6311FE6D}"/>
                </a:ext>
              </a:extLst>
            </p:cNvPr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183B2422-4536-4C4D-A7E3-6B705A323D50}"/>
                </a:ext>
              </a:extLst>
            </p:cNvPr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AE8F2190-FAFE-475B-8E48-8D95DD73BEF2}"/>
                </a:ext>
              </a:extLst>
            </p:cNvPr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:a16="http://schemas.microsoft.com/office/drawing/2014/main" id="{E83E8407-FFC6-4DA2-80FD-717BEF3AD931}"/>
                </a:ext>
              </a:extLst>
            </p:cNvPr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17C2694A-4B73-472E-B758-6A4524A3F1A5}"/>
                </a:ext>
              </a:extLst>
            </p:cNvPr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CE937B27-D578-473C-B927-92202ADAD931}"/>
                </a:ext>
              </a:extLst>
            </p:cNvPr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4129323B-1D8A-4D75-8A90-C9ED0B4E2509}"/>
                </a:ext>
              </a:extLst>
            </p:cNvPr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>
              <a:extLst>
                <a:ext uri="{FF2B5EF4-FFF2-40B4-BE49-F238E27FC236}">
                  <a16:creationId xmlns:a16="http://schemas.microsoft.com/office/drawing/2014/main" id="{2ACCDBFC-3D4C-4E2D-8250-0979C81BAADF}"/>
                </a:ext>
              </a:extLst>
            </p:cNvPr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E32AC572-7EB2-4634-B9D9-89D114234437}"/>
                </a:ext>
              </a:extLst>
            </p:cNvPr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7F08D22C-DA4F-4AAA-A766-AA80C721CDD5}"/>
                </a:ext>
              </a:extLst>
            </p:cNvPr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941180" y="4364098"/>
            <a:ext cx="4322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注释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92F90AE8-EBB6-482A-87A1-BF3F65B1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5" y="467572"/>
            <a:ext cx="39048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注释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2" name="文本框 6">
            <a:extLst>
              <a:ext uri="{FF2B5EF4-FFF2-40B4-BE49-F238E27FC236}">
                <a16:creationId xmlns:a16="http://schemas.microsoft.com/office/drawing/2014/main" id="{B4057A70-BFE7-41A5-B583-DBEBEE84D92D}"/>
              </a:ext>
            </a:extLst>
          </p:cNvPr>
          <p:cNvSpPr txBox="1"/>
          <p:nvPr/>
        </p:nvSpPr>
        <p:spPr>
          <a:xfrm flipH="1">
            <a:off x="848811" y="1596560"/>
            <a:ext cx="2146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注释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的重要性：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111" y="1596560"/>
            <a:ext cx="5893723" cy="45697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26" name="Picture 2" descr="http://img.mp.sohu.com/upload/20170624/af1856bf0ef842efbd8d1a922615e6b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26" y="2258666"/>
            <a:ext cx="188595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40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5" y="467572"/>
            <a:ext cx="39048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注释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95678D1C-F61E-456F-8F97-2B40956C183A}"/>
              </a:ext>
            </a:extLst>
          </p:cNvPr>
          <p:cNvGrpSpPr/>
          <p:nvPr/>
        </p:nvGrpSpPr>
        <p:grpSpPr>
          <a:xfrm>
            <a:off x="1164552" y="2413705"/>
            <a:ext cx="2493048" cy="307777"/>
            <a:chOff x="999449" y="2152643"/>
            <a:chExt cx="2493048" cy="307777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5529A17-774F-427E-AEF5-246ACF143B99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id="{3F1B9E97-E942-4D55-9D74-9A8D1E94AC2E}"/>
                </a:ext>
              </a:extLst>
            </p:cNvPr>
            <p:cNvSpPr txBox="1"/>
            <p:nvPr/>
          </p:nvSpPr>
          <p:spPr>
            <a:xfrm flipH="1">
              <a:off x="1303097" y="2152643"/>
              <a:ext cx="2189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增加程序的可读性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sp>
        <p:nvSpPr>
          <p:cNvPr id="12" name="文本框 6">
            <a:extLst>
              <a:ext uri="{FF2B5EF4-FFF2-40B4-BE49-F238E27FC236}">
                <a16:creationId xmlns:a16="http://schemas.microsoft.com/office/drawing/2014/main" id="{B4057A70-BFE7-41A5-B583-DBEBEE84D92D}"/>
              </a:ext>
            </a:extLst>
          </p:cNvPr>
          <p:cNvSpPr txBox="1"/>
          <p:nvPr/>
        </p:nvSpPr>
        <p:spPr>
          <a:xfrm flipH="1">
            <a:off x="815560" y="1681153"/>
            <a:ext cx="2146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注释的作用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11C3071-9498-4FC0-B54C-37865CEF5537}"/>
              </a:ext>
            </a:extLst>
          </p:cNvPr>
          <p:cNvGrpSpPr/>
          <p:nvPr/>
        </p:nvGrpSpPr>
        <p:grpSpPr>
          <a:xfrm>
            <a:off x="1164552" y="3030339"/>
            <a:ext cx="2493048" cy="307777"/>
            <a:chOff x="999449" y="2152643"/>
            <a:chExt cx="2493048" cy="307777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D1854C3-5D2A-422B-862C-84B236FBF3F9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文本框 6">
              <a:extLst>
                <a:ext uri="{FF2B5EF4-FFF2-40B4-BE49-F238E27FC236}">
                  <a16:creationId xmlns:a16="http://schemas.microsoft.com/office/drawing/2014/main" id="{368B25A9-ACE8-4CCA-B22C-8996DCF771C7}"/>
                </a:ext>
              </a:extLst>
            </p:cNvPr>
            <p:cNvSpPr txBox="1"/>
            <p:nvPr/>
          </p:nvSpPr>
          <p:spPr>
            <a:xfrm flipH="1">
              <a:off x="1303097" y="2152643"/>
              <a:ext cx="2189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作为调试用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B451784-6E39-48DB-A4F5-BDDCE3A947A3}"/>
              </a:ext>
            </a:extLst>
          </p:cNvPr>
          <p:cNvGrpSpPr/>
          <p:nvPr/>
        </p:nvGrpSpPr>
        <p:grpSpPr>
          <a:xfrm>
            <a:off x="1164552" y="3646973"/>
            <a:ext cx="2493048" cy="307777"/>
            <a:chOff x="999449" y="2152643"/>
            <a:chExt cx="2493048" cy="307777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30D3D91-5F32-4011-B6DC-B0CE338A6EBF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文本框 6">
              <a:extLst>
                <a:ext uri="{FF2B5EF4-FFF2-40B4-BE49-F238E27FC236}">
                  <a16:creationId xmlns:a16="http://schemas.microsoft.com/office/drawing/2014/main" id="{C1AA250A-46A4-4D90-9CFA-161DD4903E6C}"/>
                </a:ext>
              </a:extLst>
            </p:cNvPr>
            <p:cNvSpPr txBox="1"/>
            <p:nvPr/>
          </p:nvSpPr>
          <p:spPr>
            <a:xfrm flipH="1">
              <a:off x="1303097" y="2152643"/>
              <a:ext cx="2189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提高团队的合作效率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4791FFF-9312-4C57-9DD7-3A66F69C106B}"/>
              </a:ext>
            </a:extLst>
          </p:cNvPr>
          <p:cNvCxnSpPr>
            <a:cxnSpLocks/>
          </p:cNvCxnSpPr>
          <p:nvPr/>
        </p:nvCxnSpPr>
        <p:spPr>
          <a:xfrm>
            <a:off x="3992099" y="1781562"/>
            <a:ext cx="0" cy="256085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文本框 6">
            <a:extLst>
              <a:ext uri="{FF2B5EF4-FFF2-40B4-BE49-F238E27FC236}">
                <a16:creationId xmlns:a16="http://schemas.microsoft.com/office/drawing/2014/main" id="{AA083839-CC34-4B56-A5FB-B8A3C7130507}"/>
              </a:ext>
            </a:extLst>
          </p:cNvPr>
          <p:cNvSpPr txBox="1"/>
          <p:nvPr/>
        </p:nvSpPr>
        <p:spPr>
          <a:xfrm flipH="1">
            <a:off x="4837539" y="1681153"/>
            <a:ext cx="2146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注释的分类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8B2247D-8699-43E3-A610-2456BC9E0AD2}"/>
              </a:ext>
            </a:extLst>
          </p:cNvPr>
          <p:cNvGrpSpPr/>
          <p:nvPr/>
        </p:nvGrpSpPr>
        <p:grpSpPr>
          <a:xfrm>
            <a:off x="5227770" y="2349510"/>
            <a:ext cx="4732156" cy="677108"/>
            <a:chOff x="999449" y="2152643"/>
            <a:chExt cx="4732156" cy="677108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D55A792-EA75-4232-8214-155510FEE7BE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 dirty="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文本框 6">
              <a:extLst>
                <a:ext uri="{FF2B5EF4-FFF2-40B4-BE49-F238E27FC236}">
                  <a16:creationId xmlns:a16="http://schemas.microsoft.com/office/drawing/2014/main" id="{0065A763-0A5C-4C4D-A0BB-C685BA02F5D4}"/>
                </a:ext>
              </a:extLst>
            </p:cNvPr>
            <p:cNvSpPr txBox="1"/>
            <p:nvPr/>
          </p:nvSpPr>
          <p:spPr>
            <a:xfrm flipH="1">
              <a:off x="1303097" y="2152643"/>
              <a:ext cx="442850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、单行注释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  <a:p>
              <a:pPr>
                <a:spcBef>
                  <a:spcPts val="1200"/>
                </a:spcBef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     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以井号（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#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）开头，右边的所有内容当做说明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9EA061F-40D4-4936-9C33-F143978CFD52}"/>
              </a:ext>
            </a:extLst>
          </p:cNvPr>
          <p:cNvGrpSpPr/>
          <p:nvPr/>
        </p:nvGrpSpPr>
        <p:grpSpPr>
          <a:xfrm>
            <a:off x="5227770" y="3417876"/>
            <a:ext cx="4732156" cy="892552"/>
            <a:chOff x="999449" y="2152643"/>
            <a:chExt cx="4732156" cy="892552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B0B5108-2F67-4D7B-B2C7-13C7759CCFE3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 dirty="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文本框 6">
              <a:extLst>
                <a:ext uri="{FF2B5EF4-FFF2-40B4-BE49-F238E27FC236}">
                  <a16:creationId xmlns:a16="http://schemas.microsoft.com/office/drawing/2014/main" id="{81F8325F-E519-4AA8-A912-954DB2AA6C2E}"/>
                </a:ext>
              </a:extLst>
            </p:cNvPr>
            <p:cNvSpPr txBox="1"/>
            <p:nvPr/>
          </p:nvSpPr>
          <p:spPr>
            <a:xfrm flipH="1">
              <a:off x="1303097" y="2152643"/>
              <a:ext cx="442850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、多行注释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  <a:p>
              <a:pPr>
                <a:spcBef>
                  <a:spcPts val="1200"/>
                </a:spcBef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     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以三对单引号（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’’’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注释内容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’’’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）将注释包含起来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5" y="467572"/>
            <a:ext cx="39048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其他语法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95678D1C-F61E-456F-8F97-2B40956C183A}"/>
              </a:ext>
            </a:extLst>
          </p:cNvPr>
          <p:cNvGrpSpPr/>
          <p:nvPr/>
        </p:nvGrpSpPr>
        <p:grpSpPr>
          <a:xfrm>
            <a:off x="1164552" y="1363303"/>
            <a:ext cx="4335916" cy="307777"/>
            <a:chOff x="999449" y="2152643"/>
            <a:chExt cx="4335916" cy="307777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5529A17-774F-427E-AEF5-246ACF143B99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id="{3F1B9E97-E942-4D55-9D74-9A8D1E94AC2E}"/>
                </a:ext>
              </a:extLst>
            </p:cNvPr>
            <p:cNvSpPr txBox="1"/>
            <p:nvPr/>
          </p:nvSpPr>
          <p:spPr>
            <a:xfrm flipH="1">
              <a:off x="1303097" y="2152643"/>
              <a:ext cx="4032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Python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的语法比较简单，采用缩进的方式。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sp>
        <p:nvSpPr>
          <p:cNvPr id="15" name="文本框 6">
            <a:extLst>
              <a:ext uri="{FF2B5EF4-FFF2-40B4-BE49-F238E27FC236}">
                <a16:creationId xmlns:a16="http://schemas.microsoft.com/office/drawing/2014/main" id="{368B25A9-ACE8-4CCA-B22C-8996DCF771C7}"/>
              </a:ext>
            </a:extLst>
          </p:cNvPr>
          <p:cNvSpPr txBox="1"/>
          <p:nvPr/>
        </p:nvSpPr>
        <p:spPr>
          <a:xfrm flipH="1">
            <a:off x="1343939" y="4024289"/>
            <a:ext cx="905443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1400" b="1" dirty="0">
                <a:latin typeface="+mj-ea"/>
              </a:rPr>
              <a:t>上面代码中，以‘</a:t>
            </a:r>
            <a:r>
              <a:rPr lang="en-US" altLang="zh-CN" sz="1400" b="1" dirty="0">
                <a:latin typeface="+mj-ea"/>
              </a:rPr>
              <a:t># ’</a:t>
            </a:r>
            <a:r>
              <a:rPr lang="zh-CN" altLang="en-US" sz="1400" b="1" dirty="0">
                <a:latin typeface="+mj-ea"/>
              </a:rPr>
              <a:t>是注释的标识符，可以记录当前代码所代表的意义，解释器会自动忽略这部分内容。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　　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spcBef>
                <a:spcPts val="1200"/>
              </a:spcBef>
            </a:pPr>
            <a:r>
              <a:rPr lang="zh-CN" altLang="en-US" sz="1400" dirty="0" smtClean="0">
                <a:solidFill>
                  <a:srgbClr val="7030A0"/>
                </a:solidFill>
                <a:latin typeface="+mj-ea"/>
              </a:rPr>
              <a:t>当</a:t>
            </a:r>
            <a:r>
              <a:rPr lang="zh-CN" altLang="en-US" sz="1400" dirty="0">
                <a:solidFill>
                  <a:srgbClr val="7030A0"/>
                </a:solidFill>
                <a:latin typeface="+mj-ea"/>
              </a:rPr>
              <a:t>语句以‘：’结尾时，缩进语句视为代码块。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　　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spcBef>
                <a:spcPts val="1200"/>
              </a:spcBef>
            </a:pP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j-ea"/>
              </a:rPr>
              <a:t>在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Python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中，通常我们以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4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个空格的缩进来进行区分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j-ea"/>
              </a:rPr>
              <a:t>。可以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在每句结束之后加一个‘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;’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号。通常在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Python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中，默认以换行为新的一行，若想在一行输入多句语句，一定要加‘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;’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，否则报错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j-ea"/>
              </a:rPr>
              <a:t>。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pPr>
              <a:spcBef>
                <a:spcPts val="1200"/>
              </a:spcBef>
            </a:pPr>
            <a:r>
              <a:rPr lang="zh-CN" altLang="en-US" sz="1400" dirty="0" smtClean="0">
                <a:solidFill>
                  <a:srgbClr val="C00000"/>
                </a:solidFill>
                <a:latin typeface="+mj-ea"/>
              </a:rPr>
              <a:t>注意：</a:t>
            </a:r>
            <a:endParaRPr lang="en-US" altLang="zh-CN" sz="1400" dirty="0" smtClean="0">
              <a:solidFill>
                <a:srgbClr val="C00000"/>
              </a:solidFill>
              <a:latin typeface="+mj-ea"/>
            </a:endParaRPr>
          </a:p>
          <a:p>
            <a:pPr>
              <a:spcBef>
                <a:spcPts val="1200"/>
              </a:spcBef>
            </a:pPr>
            <a:r>
              <a:rPr lang="zh-CN" altLang="en-US" sz="1400" dirty="0">
                <a:solidFill>
                  <a:srgbClr val="C00000"/>
                </a:solidFill>
                <a:latin typeface="+mj-ea"/>
              </a:rPr>
              <a:t>由于</a:t>
            </a:r>
            <a:r>
              <a:rPr lang="en-US" altLang="zh-CN" sz="1400" dirty="0">
                <a:solidFill>
                  <a:srgbClr val="C00000"/>
                </a:solidFill>
                <a:latin typeface="+mj-ea"/>
              </a:rPr>
              <a:t>Python</a:t>
            </a:r>
            <a:r>
              <a:rPr lang="zh-CN" altLang="en-US" sz="1400" dirty="0">
                <a:solidFill>
                  <a:srgbClr val="C00000"/>
                </a:solidFill>
                <a:latin typeface="+mj-ea"/>
              </a:rPr>
              <a:t>采用缩进的语法，在你复制，粘贴语句时，一定要注意，重新检查当前代码的缩进格式</a:t>
            </a:r>
            <a:r>
              <a:rPr lang="zh-CN" altLang="en-US" sz="1400" dirty="0" smtClean="0">
                <a:solidFill>
                  <a:srgbClr val="C00000"/>
                </a:solidFill>
                <a:latin typeface="+mj-ea"/>
              </a:rPr>
              <a:t>。</a:t>
            </a:r>
            <a:endParaRPr lang="en-US" altLang="zh-CN" sz="1400" dirty="0" smtClean="0">
              <a:solidFill>
                <a:srgbClr val="C00000"/>
              </a:solidFill>
              <a:latin typeface="+mj-ea"/>
            </a:endParaRPr>
          </a:p>
          <a:p>
            <a:pPr>
              <a:spcBef>
                <a:spcPts val="1200"/>
              </a:spcBef>
            </a:pPr>
            <a:r>
              <a:rPr lang="zh-CN" altLang="en-US" sz="1400" dirty="0" smtClean="0">
                <a:solidFill>
                  <a:srgbClr val="C00000"/>
                </a:solidFill>
                <a:latin typeface="+mj-ea"/>
              </a:rPr>
              <a:t>在</a:t>
            </a:r>
            <a:r>
              <a:rPr lang="en-US" altLang="zh-CN" sz="1400" dirty="0">
                <a:solidFill>
                  <a:srgbClr val="C00000"/>
                </a:solidFill>
                <a:latin typeface="+mj-ea"/>
              </a:rPr>
              <a:t>Python</a:t>
            </a:r>
            <a:r>
              <a:rPr lang="zh-CN" altLang="en-US" sz="1400" dirty="0">
                <a:solidFill>
                  <a:srgbClr val="C00000"/>
                </a:solidFill>
                <a:latin typeface="+mj-ea"/>
              </a:rPr>
              <a:t>中，对大小写十分敏感，如果大小写错误，会报错。</a:t>
            </a:r>
            <a:endParaRPr lang="en-US" altLang="zh-CN" sz="14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43939" y="1861210"/>
            <a:ext cx="609600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zh-CN" altLang="en-US" dirty="0"/>
              <a:t># print absolute value of an integer: </a:t>
            </a:r>
            <a:endParaRPr lang="en-US" altLang="zh-CN" dirty="0" smtClean="0"/>
          </a:p>
          <a:p>
            <a:r>
              <a:rPr lang="zh-CN" altLang="en-US" dirty="0" smtClean="0"/>
              <a:t>a </a:t>
            </a:r>
            <a:r>
              <a:rPr lang="zh-CN" altLang="en-US" dirty="0"/>
              <a:t>= 100 </a:t>
            </a:r>
            <a:endParaRPr lang="en-US" altLang="zh-CN" dirty="0" smtClean="0"/>
          </a:p>
          <a:p>
            <a:r>
              <a:rPr lang="zh-CN" altLang="en-US" dirty="0" smtClean="0"/>
              <a:t>if </a:t>
            </a:r>
            <a:r>
              <a:rPr lang="zh-CN" altLang="en-US" dirty="0"/>
              <a:t>a &gt;= 0:     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print</a:t>
            </a:r>
            <a:r>
              <a:rPr lang="zh-CN" altLang="en-US" dirty="0"/>
              <a:t>(a) </a:t>
            </a:r>
            <a:endParaRPr lang="en-US" altLang="zh-CN" dirty="0" smtClean="0"/>
          </a:p>
          <a:p>
            <a:r>
              <a:rPr lang="zh-CN" altLang="en-US" dirty="0" smtClean="0"/>
              <a:t>else</a:t>
            </a:r>
            <a:r>
              <a:rPr lang="zh-CN" altLang="en-US" dirty="0"/>
              <a:t>:    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print</a:t>
            </a:r>
            <a:r>
              <a:rPr lang="zh-CN" altLang="en-US" dirty="0"/>
              <a:t>(-a)</a:t>
            </a:r>
          </a:p>
        </p:txBody>
      </p:sp>
    </p:spTree>
    <p:extLst>
      <p:ext uri="{BB962C8B-B14F-4D97-AF65-F5344CB8AC3E}">
        <p14:creationId xmlns:p14="http://schemas.microsoft.com/office/powerpoint/2010/main" val="38312264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47E851-91B7-4690-958B-3B9BE86E216A}"/>
              </a:ext>
            </a:extLst>
          </p:cNvPr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264BCCB7-D6A8-417E-ABBF-D90C6311FE6D}"/>
                </a:ext>
              </a:extLst>
            </p:cNvPr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183B2422-4536-4C4D-A7E3-6B705A323D50}"/>
                </a:ext>
              </a:extLst>
            </p:cNvPr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AE8F2190-FAFE-475B-8E48-8D95DD73BEF2}"/>
                </a:ext>
              </a:extLst>
            </p:cNvPr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:a16="http://schemas.microsoft.com/office/drawing/2014/main" id="{E83E8407-FFC6-4DA2-80FD-717BEF3AD931}"/>
                </a:ext>
              </a:extLst>
            </p:cNvPr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17C2694A-4B73-472E-B758-6A4524A3F1A5}"/>
                </a:ext>
              </a:extLst>
            </p:cNvPr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CE937B27-D578-473C-B927-92202ADAD931}"/>
                </a:ext>
              </a:extLst>
            </p:cNvPr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4129323B-1D8A-4D75-8A90-C9ED0B4E2509}"/>
                </a:ext>
              </a:extLst>
            </p:cNvPr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>
              <a:extLst>
                <a:ext uri="{FF2B5EF4-FFF2-40B4-BE49-F238E27FC236}">
                  <a16:creationId xmlns:a16="http://schemas.microsoft.com/office/drawing/2014/main" id="{2ACCDBFC-3D4C-4E2D-8250-0979C81BAADF}"/>
                </a:ext>
              </a:extLst>
            </p:cNvPr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E32AC572-7EB2-4634-B9D9-89D114234437}"/>
                </a:ext>
              </a:extLst>
            </p:cNvPr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7F08D22C-DA4F-4AAA-A766-AA80C721CDD5}"/>
                </a:ext>
              </a:extLst>
            </p:cNvPr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849151" y="4342244"/>
            <a:ext cx="1679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变量 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92F90AE8-EBB6-482A-87A1-BF3F65B1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451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什么是变量？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C3E8B733-D642-4352-BE6C-290F36F43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874" y="1855340"/>
            <a:ext cx="1311939" cy="1095468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75708379-F92F-42EA-8C84-03EBA4E5C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03" y="3178794"/>
            <a:ext cx="2813511" cy="1637043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F6E51166-B6CD-456D-8E9E-6DEC22804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2964" y="2015184"/>
            <a:ext cx="1187366" cy="944496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6AF3B10D-FE20-4C62-9579-4A83038B6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809" y="3178794"/>
            <a:ext cx="2813511" cy="1637043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95D7D076-65AD-48A0-8132-D3636DA104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3525" y="1855339"/>
            <a:ext cx="1426171" cy="1249997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93144BBD-B1F0-4F47-86AB-7153FCE6A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142" y="3178794"/>
            <a:ext cx="2813511" cy="163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9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heme/theme1.xml><?xml version="1.0" encoding="utf-8"?>
<a:theme xmlns:a="http://schemas.openxmlformats.org/drawingml/2006/main" name="Office 主题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0">
      <a:majorFont>
        <a:latin typeface="Roboto"/>
        <a:ea typeface="微软雅黑"/>
        <a:cs typeface=""/>
      </a:majorFont>
      <a:minorFont>
        <a:latin typeface="Roboto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>
          <a:miter lim="400000"/>
        </a:ln>
      </a:spPr>
      <a:bodyPr lIns="22860" tIns="22860" rIns="22860" bIns="22860"/>
      <a:lstStyle>
        <a:defPPr defTabSz="457189">
          <a:defRPr sz="2800">
            <a:latin typeface="Gill Sans"/>
            <a:ea typeface="Gill Sans"/>
            <a:cs typeface="Gill Sans"/>
            <a:sym typeface="Gill San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10621</TotalTime>
  <Words>2404</Words>
  <Application>Microsoft Office PowerPoint</Application>
  <PresentationFormat>宽屏</PresentationFormat>
  <Paragraphs>344</Paragraphs>
  <Slides>37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Adobe 黑体 Std R</vt:lpstr>
      <vt:lpstr>Gill Sans</vt:lpstr>
      <vt:lpstr>Roboto Light</vt:lpstr>
      <vt:lpstr>方正正大黑简体</vt:lpstr>
      <vt:lpstr>华文楷体</vt:lpstr>
      <vt:lpstr>隶书</vt:lpstr>
      <vt:lpstr>宋体</vt:lpstr>
      <vt:lpstr>微软雅黑</vt:lpstr>
      <vt:lpstr>微软雅黑 Light</vt:lpstr>
      <vt:lpstr>Arial</vt:lpstr>
      <vt:lpstr>Arial Black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ypppt</dc:creator>
  <cp:keywords>http:/www.ypppt.com</cp:keywords>
  <cp:lastModifiedBy>ibf</cp:lastModifiedBy>
  <cp:revision>718</cp:revision>
  <dcterms:created xsi:type="dcterms:W3CDTF">2015-09-11T13:14:00Z</dcterms:created>
  <dcterms:modified xsi:type="dcterms:W3CDTF">2017-11-03T11:27:56Z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