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6" r:id="rId2"/>
    <p:sldId id="327" r:id="rId3"/>
    <p:sldId id="325" r:id="rId4"/>
    <p:sldId id="320" r:id="rId5"/>
    <p:sldId id="355" r:id="rId6"/>
    <p:sldId id="321" r:id="rId7"/>
    <p:sldId id="330" r:id="rId8"/>
    <p:sldId id="328" r:id="rId9"/>
    <p:sldId id="354" r:id="rId10"/>
    <p:sldId id="335" r:id="rId11"/>
    <p:sldId id="351" r:id="rId12"/>
    <p:sldId id="353" r:id="rId13"/>
    <p:sldId id="352" r:id="rId14"/>
    <p:sldId id="356" r:id="rId15"/>
    <p:sldId id="357" r:id="rId16"/>
    <p:sldId id="333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87545" autoAdjust="0"/>
  </p:normalViewPr>
  <p:slideViewPr>
    <p:cSldViewPr snapToGrid="0" showGuides="1">
      <p:cViewPr varScale="1">
        <p:scale>
          <a:sx n="65" d="100"/>
          <a:sy n="65" d="100"/>
        </p:scale>
        <p:origin x="936" y="60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= {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'd'</a:t>
            </a:r>
            <a:r>
              <a:rPr lang="en-US" altLang="zh-CN" dirty="0" smtClean="0"/>
              <a:t>: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dobi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111</a:t>
            </a:r>
            <a:r>
              <a:rPr lang="en-US" altLang="zh-CN" dirty="0" smtClean="0"/>
              <a:t>: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 is '</a:t>
            </a:r>
            <a:r>
              <a:rPr lang="en-US" altLang="zh-CN" dirty="0" smtClean="0"/>
              <a:t>,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'b'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97</a:t>
            </a:r>
            <a:r>
              <a:rPr lang="en-US" altLang="zh-CN" dirty="0" smtClean="0"/>
              <a:t>,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en-US" altLang="zh-CN" dirty="0" smtClean="0"/>
              <a:t>: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'\u72d7\u72d7'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table=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str</a:t>
            </a:r>
            <a:r>
              <a:rPr lang="en-US" altLang="zh-CN" dirty="0" err="1" smtClean="0"/>
              <a:t>.maketrans</a:t>
            </a:r>
            <a:r>
              <a:rPr lang="en-US" altLang="zh-CN" dirty="0" smtClean="0"/>
              <a:t>(b)</a:t>
            </a:r>
            <a:br>
              <a:rPr lang="en-US" altLang="zh-CN" dirty="0" smtClean="0"/>
            </a:br>
            <a:r>
              <a:rPr lang="en-US" altLang="zh-CN" dirty="0" smtClean="0"/>
              <a:t>mm=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'o'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mm.translate</a:t>
            </a:r>
            <a:r>
              <a:rPr lang="en-US" altLang="zh-CN" dirty="0" smtClean="0"/>
              <a:t>(table))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3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2" y="3464656"/>
            <a:ext cx="603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accent1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全栈</a:t>
            </a:r>
            <a:r>
              <a:rPr lang="zh-CN" altLang="en-US" sz="4000" dirty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4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：榴莲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087679"/>
            <a:ext cx="2313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字符串常用函数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19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字符串常用函数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25868"/>
              </p:ext>
            </p:extLst>
          </p:nvPr>
        </p:nvGraphicFramePr>
        <p:xfrm>
          <a:off x="835926" y="1175458"/>
          <a:ext cx="9319767" cy="5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664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3840935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4059168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71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95399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endParaRPr lang="en-US" altLang="zh-CN" sz="18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检测字符串是否包含指定字符，如果是返回开始的索引值，否则返回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world'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print(str1.find('lo'))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97752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检测字符串是否包含指定字符，如果是返回开始的索引值，否则提示错误</a:t>
                      </a:r>
                      <a:endParaRPr lang="zh-CN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world'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print(str1.index('lo'))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10265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返回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str1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中指定索引范围内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[start, </a:t>
                      </a:r>
                    </a:p>
                    <a:p>
                      <a:pPr>
                        <a:buNone/>
                      </a:pP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end)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出现的次数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print(str1.count('lo'))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print(str1.count('lo',5,len(str11)))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1229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 dirty="0" smtClean="0"/>
                    </a:p>
                    <a:p>
                      <a:pPr>
                        <a:buNone/>
                      </a:pPr>
                      <a:r>
                        <a:rPr lang="zh-CN" altLang="en-US" sz="1600" dirty="0" smtClean="0"/>
                        <a:t>将</a:t>
                      </a:r>
                      <a:r>
                        <a:rPr lang="en-US" altLang="zh-CN" sz="1600" dirty="0" smtClean="0"/>
                        <a:t>str1</a:t>
                      </a:r>
                      <a:r>
                        <a:rPr lang="zh-CN" altLang="en-US" sz="1600" dirty="0" smtClean="0"/>
                        <a:t>中的</a:t>
                      </a:r>
                      <a:r>
                        <a:rPr lang="en-US" altLang="zh-CN" sz="1600" dirty="0" smtClean="0"/>
                        <a:t>str1</a:t>
                      </a:r>
                      <a:r>
                        <a:rPr lang="zh-CN" altLang="en-US" sz="1600" dirty="0" smtClean="0"/>
                        <a:t>替换成</a:t>
                      </a:r>
                      <a:r>
                        <a:rPr lang="en-US" altLang="zh-CN" sz="1600" dirty="0" smtClean="0"/>
                        <a:t>str2</a:t>
                      </a:r>
                      <a:r>
                        <a:rPr lang="zh-CN" altLang="en-US" sz="1600" dirty="0" smtClean="0"/>
                        <a:t>，如果指定</a:t>
                      </a:r>
                      <a:r>
                        <a:rPr lang="en-US" altLang="zh-CN" sz="1600" dirty="0" smtClean="0"/>
                        <a:t>count</a:t>
                      </a:r>
                      <a:r>
                        <a:rPr lang="zh-CN" altLang="en-US" sz="1600" dirty="0" smtClean="0"/>
                        <a:t>，则不超过</a:t>
                      </a:r>
                      <a:r>
                        <a:rPr lang="en-US" altLang="zh-CN" sz="1600" dirty="0" smtClean="0"/>
                        <a:t>count</a:t>
                      </a:r>
                      <a:r>
                        <a:rPr lang="zh-CN" altLang="en-US" sz="1600" dirty="0" smtClean="0"/>
                        <a:t>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str1= 'hello world hello china'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print(str1.replace('</a:t>
                      </a:r>
                      <a:r>
                        <a:rPr lang="en-US" altLang="zh-CN" sz="16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hello','HELLO</a:t>
                      </a: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print(str1.replace('hello','HELLO',1))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835926" y="431970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字符串常用函数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549729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30870"/>
              </p:ext>
            </p:extLst>
          </p:nvPr>
        </p:nvGraphicFramePr>
        <p:xfrm>
          <a:off x="835926" y="1396869"/>
          <a:ext cx="10671446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05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5241029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3826412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90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7587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有指定值，则仅分割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altLang="zh-CN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个子字符串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print(str1.split(' '))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print(str1.split(' ',2))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652378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n-US" altLang="zh-CN" sz="1800" b="1" i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将字符串的首字母大写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print(str1.capitalize())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8192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将字符串中每个单词的首字母大写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print(str1.title())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847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startswith</a:t>
                      </a:r>
                      <a:endParaRPr lang="en-US" altLang="zh-CN" sz="1800" b="1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检查字符串是否是以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altLang="zh-CN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开头</a:t>
                      </a:r>
                      <a:r>
                        <a:rPr lang="en-US" altLang="zh-CN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是则返回 </a:t>
                      </a:r>
                      <a:r>
                        <a:rPr lang="en-US" altLang="zh-CN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 </a:t>
                      </a:r>
                      <a:r>
                        <a:rPr lang="en-US" altLang="zh-CN" sz="18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print(str1.startswith('hello'))</a:t>
                      </a: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1877"/>
                  </a:ext>
                </a:extLst>
              </a:tr>
              <a:tr h="1103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endParaRPr lang="en-US" altLang="zh-CN" sz="1800" b="1" i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检查字符串是否是以 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altLang="zh-CN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结尾</a:t>
                      </a:r>
                      <a:r>
                        <a:rPr lang="en-US" altLang="zh-CN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是则返回 </a:t>
                      </a:r>
                      <a:r>
                        <a:rPr lang="en-US" altLang="zh-CN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 </a:t>
                      </a:r>
                      <a:r>
                        <a:rPr lang="en-US" altLang="zh-CN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4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print(str1.endswith(‘china'))</a:t>
                      </a:r>
                      <a:endParaRPr lang="zh-CN" altLang="en-US" sz="16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34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39723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字符串常用函数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549729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30084"/>
              </p:ext>
            </p:extLst>
          </p:nvPr>
        </p:nvGraphicFramePr>
        <p:xfrm>
          <a:off x="779213" y="1228056"/>
          <a:ext cx="10136873" cy="549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32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4259893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4332848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54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67460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将字符串转换为小写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print(str1.lower())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752852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将字符串转换为大写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print(str1.upper())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ljust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返回一个原字符串左对齐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并使用空格填充至长度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的新字符串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print(str1.ljust(10))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94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rjust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返回一个原字符串右对齐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并使用空格填充至长度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的新字符串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print(str1.rjust(10))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64710"/>
                  </a:ext>
                </a:extLst>
              </a:tr>
              <a:tr h="88418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返回一个原字符串居中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并使用空格填充至长度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的新字符串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print(str1.center(15))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2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39723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字符串常用函数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549729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37315"/>
              </p:ext>
            </p:extLst>
          </p:nvPr>
        </p:nvGraphicFramePr>
        <p:xfrm>
          <a:off x="779213" y="1228056"/>
          <a:ext cx="10136873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32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4259893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4332848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54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67460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去除字符串左边空白字符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 = '     hello'</a:t>
                      </a:r>
                    </a:p>
                    <a:p>
                      <a:r>
                        <a:rPr lang="en-US" altLang="zh-CN" dirty="0" smtClean="0"/>
                        <a:t>print(str1)</a:t>
                      </a:r>
                    </a:p>
                    <a:p>
                      <a:r>
                        <a:rPr lang="en-US" altLang="zh-CN" dirty="0" smtClean="0"/>
                        <a:t>print(str1.lstr1ip())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998156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去除字符串右边空白字符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 = 'hello     '</a:t>
                      </a:r>
                    </a:p>
                    <a:p>
                      <a:r>
                        <a:rPr lang="en-US" altLang="zh-CN" dirty="0" smtClean="0"/>
                        <a:t>print(str1)</a:t>
                      </a:r>
                    </a:p>
                    <a:p>
                      <a:r>
                        <a:rPr lang="en-US" altLang="zh-CN" dirty="0" smtClean="0"/>
                        <a:t>print(str1.lstr1ip())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100519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去除字符串两边空白字符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str1 = '     hello     '</a:t>
                      </a:r>
                    </a:p>
                    <a:p>
                      <a:r>
                        <a:rPr lang="en-US" altLang="zh-CN" sz="1600" dirty="0" smtClean="0"/>
                        <a:t>print(str1)</a:t>
                      </a:r>
                    </a:p>
                    <a:p>
                      <a:r>
                        <a:rPr lang="en-US" altLang="zh-CN" sz="1600" dirty="0" smtClean="0"/>
                        <a:t>print(str1.lstr1ip())</a:t>
                      </a:r>
                      <a:endParaRPr lang="zh-CN" altLang="en-US" sz="1600" dirty="0" smtClean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94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可以将字符串以</a:t>
                      </a:r>
                      <a:r>
                        <a:rPr lang="en-US" altLang="zh-CN" dirty="0" smtClean="0"/>
                        <a:t>str1</a:t>
                      </a:r>
                      <a:r>
                        <a:rPr lang="zh-CN" altLang="en-US" dirty="0" smtClean="0"/>
                        <a:t>进行分隔成</a:t>
                      </a:r>
                      <a:r>
                        <a:rPr lang="zh-CN" alt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三个</a:t>
                      </a:r>
                      <a:r>
                        <a:rPr lang="zh-CN" altLang="en-US" dirty="0" smtClean="0"/>
                        <a:t>部分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str1</a:t>
                      </a:r>
                      <a:r>
                        <a:rPr lang="zh-CN" altLang="en-US" dirty="0" smtClean="0"/>
                        <a:t>前，</a:t>
                      </a:r>
                      <a:r>
                        <a:rPr lang="en-US" altLang="zh-CN" dirty="0" smtClean="0"/>
                        <a:t>str1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str1</a:t>
                      </a:r>
                      <a:r>
                        <a:rPr lang="zh-CN" altLang="en-US" dirty="0" smtClean="0"/>
                        <a:t>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str1 = 'hello world hello china'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print(str1.partition('world'))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39723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字符串常用函数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549729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41742"/>
              </p:ext>
            </p:extLst>
          </p:nvPr>
        </p:nvGraphicFramePr>
        <p:xfrm>
          <a:off x="920334" y="1228056"/>
          <a:ext cx="10539951" cy="414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32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4259893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4735926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55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994105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中每个字符后面插入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构造出一个新的字符串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 = '_'</a:t>
                      </a:r>
                    </a:p>
                    <a:p>
                      <a:r>
                        <a:rPr lang="en-US" altLang="zh-CN" dirty="0" smtClean="0"/>
                        <a:t>list = ['</a:t>
                      </a:r>
                      <a:r>
                        <a:rPr lang="en-US" altLang="zh-CN" dirty="0" err="1" smtClean="0"/>
                        <a:t>hello','world','hello','china</a:t>
                      </a:r>
                      <a:r>
                        <a:rPr lang="en-US" altLang="zh-CN" dirty="0" smtClean="0"/>
                        <a:t>']</a:t>
                      </a:r>
                    </a:p>
                    <a:p>
                      <a:r>
                        <a:rPr lang="en-US" altLang="zh-CN" dirty="0" smtClean="0"/>
                        <a:t>print(str1.join(list))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617329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中只包含空格，则返回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 = ' '</a:t>
                      </a:r>
                    </a:p>
                    <a:p>
                      <a:r>
                        <a:rPr lang="en-US" altLang="zh-CN" dirty="0" smtClean="0"/>
                        <a:t>print(str1.isspace())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isalnum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所有字符都是字母或数字则返回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 = 'a123'</a:t>
                      </a:r>
                    </a:p>
                    <a:p>
                      <a:r>
                        <a:rPr lang="en-US" altLang="zh-CN" dirty="0" smtClean="0"/>
                        <a:t>print(str1.isalnum())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464234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只包含数字则返回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 = '123'</a:t>
                      </a:r>
                    </a:p>
                    <a:p>
                      <a:r>
                        <a:rPr lang="en-US" altLang="zh-CN" dirty="0" smtClean="0"/>
                        <a:t>print(str1.isdigit())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64710"/>
                  </a:ext>
                </a:extLst>
              </a:tr>
              <a:tr h="464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isalpha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所有字符都是字母 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否则返回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 = ‘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'</a:t>
                      </a:r>
                    </a:p>
                    <a:p>
                      <a:r>
                        <a:rPr lang="en-US" altLang="zh-CN" dirty="0" smtClean="0"/>
                        <a:t>print(str1.isalpha())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2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随堂练习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331"/>
          <p:cNvGrpSpPr/>
          <p:nvPr/>
        </p:nvGrpSpPr>
        <p:grpSpPr>
          <a:xfrm>
            <a:off x="621952" y="2089664"/>
            <a:ext cx="3710615" cy="3710613"/>
            <a:chOff x="428596" y="1357304"/>
            <a:chExt cx="3031676" cy="3031676"/>
          </a:xfrm>
        </p:grpSpPr>
        <p:sp>
          <p:nvSpPr>
            <p:cNvPr id="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816866" y="1653038"/>
              <a:ext cx="2158765" cy="2407341"/>
              <a:chOff x="3557587" y="2728912"/>
              <a:chExt cx="1792288" cy="1998663"/>
            </a:xfrm>
          </p:grpSpPr>
          <p:sp>
            <p:nvSpPr>
              <p:cNvPr id="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9" name="Picture 37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3" name="Picture 370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4" name="Picture 37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5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87797" y="134267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sp>
        <p:nvSpPr>
          <p:cNvPr id="313" name="TextBox 30"/>
          <p:cNvSpPr txBox="1"/>
          <p:nvPr/>
        </p:nvSpPr>
        <p:spPr>
          <a:xfrm>
            <a:off x="5150546" y="1899433"/>
            <a:ext cx="58081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rgbClr val="484848"/>
                </a:solidFill>
                <a:latin typeface="+mj-ea"/>
                <a:ea typeface="+mj-ea"/>
              </a:rPr>
              <a:t>1.</a:t>
            </a:r>
            <a:r>
              <a:rPr lang="zh-CN" altLang="zh-CN" dirty="0"/>
              <a:t>计算字符串中子串出现的</a:t>
            </a:r>
            <a:r>
              <a:rPr lang="zh-CN" altLang="zh-CN" dirty="0" smtClean="0"/>
              <a:t>次数</a:t>
            </a:r>
            <a:r>
              <a:rPr lang="en-US" altLang="zh-CN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rgbClr val="484848"/>
                </a:solidFill>
                <a:latin typeface="+mj-ea"/>
                <a:ea typeface="+mj-ea"/>
              </a:rPr>
              <a:t>2.</a:t>
            </a:r>
            <a:r>
              <a:rPr lang="zh-CN" altLang="zh-CN" dirty="0"/>
              <a:t>从键盘输入一个字符串，将小写字母全部转换成大写字母</a:t>
            </a:r>
            <a:endParaRPr lang="en-US" altLang="zh-CN" sz="16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5625868" y="3460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时间：</a:t>
            </a:r>
          </a:p>
        </p:txBody>
      </p:sp>
      <p:sp>
        <p:nvSpPr>
          <p:cNvPr id="317" name="矩形 316"/>
          <p:cNvSpPr/>
          <p:nvPr/>
        </p:nvSpPr>
        <p:spPr>
          <a:xfrm>
            <a:off x="5851059" y="3933618"/>
            <a:ext cx="345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15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分钟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996" y="4917874"/>
            <a:ext cx="1007100" cy="9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6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  <p:bldP spid="3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8471390" cy="2407633"/>
            <a:chOff x="306849" y="3255318"/>
            <a:chExt cx="8471390" cy="240763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0AEDA0-2DAE-44EA-9D78-520BC84AD5E9}"/>
                </a:ext>
              </a:extLst>
            </p:cNvPr>
            <p:cNvGrpSpPr/>
            <p:nvPr/>
          </p:nvGrpSpPr>
          <p:grpSpPr>
            <a:xfrm>
              <a:off x="805726" y="3255318"/>
              <a:ext cx="7062130" cy="2407633"/>
              <a:chOff x="18187988" y="818500"/>
              <a:chExt cx="7062130" cy="2407633"/>
            </a:xfrm>
          </p:grpSpPr>
          <p:sp>
            <p:nvSpPr>
              <p:cNvPr id="46" name="文本框 9">
                <a:extLst>
                  <a:ext uri="{FF2B5EF4-FFF2-40B4-BE49-F238E27FC236}">
                    <a16:creationId xmlns:a16="http://schemas.microsoft.com/office/drawing/2014/main" id="{4352DC2D-3462-49B0-B0B3-D16DC3302639}"/>
                  </a:ext>
                </a:extLst>
              </p:cNvPr>
              <p:cNvSpPr txBox="1"/>
              <p:nvPr/>
            </p:nvSpPr>
            <p:spPr>
              <a:xfrm>
                <a:off x="18198901" y="818500"/>
                <a:ext cx="70512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accent3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Python</a:t>
                </a:r>
                <a:r>
                  <a:rPr lang="zh-CN" altLang="en-US" sz="6000" dirty="0">
                    <a:solidFill>
                      <a:schemeClr val="accent1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基础</a:t>
                </a:r>
                <a:r>
                  <a:rPr lang="zh-CN" altLang="en-US" sz="6000" dirty="0">
                    <a:solidFill>
                      <a:srgbClr val="FF0000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编程</a:t>
                </a:r>
                <a:endParaRPr lang="zh-CN" altLang="en-US" sz="6000" dirty="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文本框 10">
                <a:extLst>
                  <a:ext uri="{FF2B5EF4-FFF2-40B4-BE49-F238E27FC236}">
                    <a16:creationId xmlns:a16="http://schemas.microsoft.com/office/drawing/2014/main" id="{64E10839-2D43-4844-A003-930D004872C3}"/>
                  </a:ext>
                </a:extLst>
              </p:cNvPr>
              <p:cNvSpPr txBox="1"/>
              <p:nvPr/>
            </p:nvSpPr>
            <p:spPr>
              <a:xfrm>
                <a:off x="18187988" y="2395136"/>
                <a:ext cx="67865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4800" b="1" dirty="0">
                <a:solidFill>
                  <a:srgbClr val="39639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6847" y="1430142"/>
            <a:ext cx="5308999" cy="707886"/>
            <a:chOff x="4849178" y="1625999"/>
            <a:chExt cx="530899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6032154" y="1709944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输入与输出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06847" y="2846366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下标和切片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22400" y="4230789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常见字符串函数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2953764" y="281629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21760" y="1529022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592FBAC-7634-4DF3-BD6C-671BE872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输入与输出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1004042" y="434660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格式化输出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B4057A70-BFE7-41A5-B583-DBEBEE84D92D}"/>
              </a:ext>
            </a:extLst>
          </p:cNvPr>
          <p:cNvSpPr txBox="1"/>
          <p:nvPr/>
        </p:nvSpPr>
        <p:spPr>
          <a:xfrm flipH="1">
            <a:off x="810055" y="1631071"/>
            <a:ext cx="999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Input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通过它能够完成从键盘获取数据，然后保存到指定的变量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input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获取的数据，都以字符串的方式进行保存，即使输入的是数字，那么也是以字符串方式保存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8" y="3689406"/>
            <a:ext cx="2618510" cy="2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1004042" y="434660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格式化输出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B4057A70-BFE7-41A5-B583-DBEBEE84D92D}"/>
              </a:ext>
            </a:extLst>
          </p:cNvPr>
          <p:cNvSpPr txBox="1"/>
          <p:nvPr/>
        </p:nvSpPr>
        <p:spPr>
          <a:xfrm flipH="1">
            <a:off x="810056" y="1397698"/>
            <a:ext cx="9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常用的格式</a:t>
            </a:r>
            <a:r>
              <a:rPr lang="zh-CN" altLang="en-US" b="1" dirty="0" smtClean="0"/>
              <a:t>符号</a:t>
            </a:r>
            <a:r>
              <a:rPr lang="en-US" altLang="zh-CN" b="1" dirty="0" smtClean="0"/>
              <a:t>:%[(name)][flags][width].[precision]</a:t>
            </a:r>
            <a:r>
              <a:rPr lang="en-US" altLang="zh-CN" b="1" dirty="0" err="1" smtClean="0"/>
              <a:t>typecode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30" y="3904662"/>
            <a:ext cx="2286000" cy="2286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45018"/>
              </p:ext>
            </p:extLst>
          </p:nvPr>
        </p:nvGraphicFramePr>
        <p:xfrm>
          <a:off x="1883270" y="2159693"/>
          <a:ext cx="682105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566">
                  <a:extLst>
                    <a:ext uri="{9D8B030D-6E8A-4147-A177-3AD203B41FA5}">
                      <a16:colId xmlns:a16="http://schemas.microsoft.com/office/drawing/2014/main" val="3520631257"/>
                    </a:ext>
                  </a:extLst>
                </a:gridCol>
                <a:gridCol w="4783490">
                  <a:extLst>
                    <a:ext uri="{9D8B030D-6E8A-4147-A177-3AD203B41FA5}">
                      <a16:colId xmlns:a16="http://schemas.microsoft.com/office/drawing/2014/main" val="155461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d,i,u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5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x/X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小写十六进制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大写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3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e/E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科学计数法表示的浮点数小写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大写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f/F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十进制浮点数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按照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或者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格式返回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2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c/r/s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接受整数或者单个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ascii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字符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返回</a:t>
                      </a:r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repr</a:t>
                      </a: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形式转换</a:t>
                      </a:r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对象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str1</a:t>
                      </a:r>
                      <a:r>
                        <a:rPr lang="zh-CN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形式返回</a:t>
                      </a:r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python</a:t>
                      </a:r>
                      <a:r>
                        <a:rPr lang="zh-CN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对象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0696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49" y="4342244"/>
            <a:ext cx="2748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下标与切片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字符串下标与切片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20334" y="1603530"/>
            <a:ext cx="804078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所谓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下标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就是编号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字符串实际是字符的组合。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A26112-CD08-4A13-8334-D767F3C92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34547"/>
              </p:ext>
            </p:extLst>
          </p:nvPr>
        </p:nvGraphicFramePr>
        <p:xfrm>
          <a:off x="920334" y="3239429"/>
          <a:ext cx="6535544" cy="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86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420001"/>
            <a:ext cx="4861487" cy="461665"/>
            <a:chOff x="999449" y="2169353"/>
            <a:chExt cx="4861487" cy="46166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91702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5" y="2169353"/>
              <a:ext cx="4557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声明一个字符串</a:t>
              </a:r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str1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值为：</a:t>
              </a:r>
              <a:r>
                <a:rPr lang="en-US" altLang="zh-CN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abcd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E1D98-7FA9-4165-BADA-F2361D444134}"/>
              </a:ext>
            </a:extLst>
          </p:cNvPr>
          <p:cNvSpPr txBox="1"/>
          <p:nvPr/>
        </p:nvSpPr>
        <p:spPr>
          <a:xfrm>
            <a:off x="1474596" y="4894073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8F61B2F8-423F-4B8C-9F22-43C848B3F8FE}"/>
              </a:ext>
            </a:extLst>
          </p:cNvPr>
          <p:cNvSpPr/>
          <p:nvPr/>
        </p:nvSpPr>
        <p:spPr>
          <a:xfrm rot="16200000">
            <a:off x="1354817" y="438609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BF36A-4302-4F15-B8A9-0F93E3F1A673}"/>
              </a:ext>
            </a:extLst>
          </p:cNvPr>
          <p:cNvSpPr txBox="1"/>
          <p:nvPr/>
        </p:nvSpPr>
        <p:spPr>
          <a:xfrm>
            <a:off x="2841674" y="4930180"/>
            <a:ext cx="48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str1[0]=‘a’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7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字符串下标与切片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20334" y="1603530"/>
            <a:ext cx="9799248" cy="113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切片是指对操作的对象截取其中一部分的操作。</a:t>
            </a:r>
            <a:r>
              <a:rPr lang="zh-CN" altLang="en-US" sz="2400" b="1" dirty="0"/>
              <a:t>字符串、列表、元组</a:t>
            </a:r>
            <a:r>
              <a:rPr lang="zh-CN" altLang="en-US" sz="2400" dirty="0"/>
              <a:t>都支持切片操作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0334" y="2737816"/>
            <a:ext cx="4499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切片的语法：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[</a:t>
            </a: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起始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结束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步长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]</a:t>
            </a:r>
            <a:endParaRPr lang="en-US" altLang="zh-CN" sz="24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717" y="330495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 name = 'abcdef'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print</a:t>
            </a:r>
            <a:r>
              <a:rPr lang="zh-CN" altLang="en-US" sz="2400" dirty="0">
                <a:solidFill>
                  <a:srgbClr val="FF0000"/>
                </a:solidFill>
              </a:rPr>
              <a:t>(name[0:3]) # 取 下标0~2 的</a:t>
            </a:r>
            <a:r>
              <a:rPr lang="zh-CN" altLang="en-US" sz="2400" dirty="0" smtClean="0">
                <a:solidFill>
                  <a:srgbClr val="FF0000"/>
                </a:solidFill>
              </a:rPr>
              <a:t>字符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 结果：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abc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2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900</Words>
  <Application>Microsoft Office PowerPoint</Application>
  <PresentationFormat>宽屏</PresentationFormat>
  <Paragraphs>198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Adobe 黑体 Std R</vt:lpstr>
      <vt:lpstr>Gill Sans</vt:lpstr>
      <vt:lpstr>Helvetica Neue</vt:lpstr>
      <vt:lpstr>Roboto Light</vt:lpstr>
      <vt:lpstr>方正正大黑简体</vt:lpstr>
      <vt:lpstr>华文楷体</vt:lpstr>
      <vt:lpstr>宋体</vt:lpstr>
      <vt:lpstr>微软雅黑</vt:lpstr>
      <vt:lpstr>微软雅黑 Light</vt:lpstr>
      <vt:lpstr>Arial</vt:lpstr>
      <vt:lpstr>Calibri</vt:lpstr>
      <vt:lpstr>Cooper Black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860</cp:revision>
  <dcterms:created xsi:type="dcterms:W3CDTF">2015-09-11T13:14:00Z</dcterms:created>
  <dcterms:modified xsi:type="dcterms:W3CDTF">2017-11-03T12:05:20Z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