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6" r:id="rId2"/>
    <p:sldId id="327" r:id="rId3"/>
    <p:sldId id="325" r:id="rId4"/>
    <p:sldId id="320" r:id="rId5"/>
    <p:sldId id="321" r:id="rId6"/>
    <p:sldId id="330" r:id="rId7"/>
    <p:sldId id="355" r:id="rId8"/>
    <p:sldId id="328" r:id="rId9"/>
    <p:sldId id="348" r:id="rId10"/>
    <p:sldId id="350" r:id="rId11"/>
    <p:sldId id="335" r:id="rId12"/>
    <p:sldId id="351" r:id="rId13"/>
    <p:sldId id="356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81" r:id="rId26"/>
    <p:sldId id="383" r:id="rId27"/>
    <p:sldId id="369" r:id="rId28"/>
    <p:sldId id="370" r:id="rId29"/>
    <p:sldId id="374" r:id="rId30"/>
    <p:sldId id="371" r:id="rId31"/>
    <p:sldId id="372" r:id="rId32"/>
    <p:sldId id="377" r:id="rId33"/>
    <p:sldId id="373" r:id="rId34"/>
    <p:sldId id="333" r:id="rId35"/>
    <p:sldId id="26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80505" autoAdjust="0"/>
  </p:normalViewPr>
  <p:slideViewPr>
    <p:cSldViewPr snapToGrid="0" showGuides="1">
      <p:cViewPr varScale="1">
        <p:scale>
          <a:sx n="61" d="100"/>
          <a:sy n="61" d="100"/>
        </p:scale>
        <p:origin x="810" y="66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提及</a:t>
            </a:r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7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是的是的所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注意列表和字典可变对象的赋值，比如</a:t>
            </a:r>
            <a:r>
              <a:rPr lang="en-US" altLang="zh-CN" dirty="0" smtClean="0"/>
              <a:t>a=b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地址一样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2017/11/5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iplaypython.com/jichu/data-typ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2" y="3464656"/>
            <a:ext cx="6032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3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accent1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全栈</a:t>
            </a:r>
            <a:r>
              <a:rPr lang="zh-CN" altLang="en-US" sz="4000" dirty="0">
                <a:solidFill>
                  <a:srgbClr val="FF0000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开发</a:t>
            </a:r>
            <a:r>
              <a:rPr lang="zh-CN" altLang="en-US" sz="40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rPr>
              <a:t>工程师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991201" y="5199920"/>
            <a:ext cx="237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rPr>
              <a:t>上海育创网络科技有限公司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2649" y="5653486"/>
            <a:ext cx="1261884" cy="307777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：榴莲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9724" y="4390562"/>
            <a:ext cx="1879726" cy="634874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46" name="等腰三角形 45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多维元祖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1022890" y="1538757"/>
            <a:ext cx="896925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多维元祖就是元祖中的元祖，元祖中的元素可以是一个新的元祖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231983"/>
            <a:ext cx="7168588" cy="307777"/>
            <a:chOff x="999449" y="2169354"/>
            <a:chExt cx="7168588" cy="30777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以下列元祖为：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，需要获取元祖中的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tom</a:t>
              </a:r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FB44713-A173-46E3-A04C-4CE063F7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07252"/>
              </p:ext>
            </p:extLst>
          </p:nvPr>
        </p:nvGraphicFramePr>
        <p:xfrm>
          <a:off x="1022889" y="2883357"/>
          <a:ext cx="8813838" cy="87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20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  <a:gridCol w="1274227">
                  <a:extLst>
                    <a:ext uri="{9D8B030D-6E8A-4147-A177-3AD203B41FA5}">
                      <a16:colId xmlns:a16="http://schemas.microsoft.com/office/drawing/2014/main" val="2952272831"/>
                    </a:ext>
                  </a:extLst>
                </a:gridCol>
                <a:gridCol w="1468973">
                  <a:extLst>
                    <a:ext uri="{9D8B030D-6E8A-4147-A177-3AD203B41FA5}">
                      <a16:colId xmlns:a16="http://schemas.microsoft.com/office/drawing/2014/main" val="1005626428"/>
                    </a:ext>
                  </a:extLst>
                </a:gridCol>
              </a:tblGrid>
              <a:tr h="871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amy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kim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A6B8DB-72AF-4089-8CC0-DE44F472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52707"/>
              </p:ext>
            </p:extLst>
          </p:nvPr>
        </p:nvGraphicFramePr>
        <p:xfrm>
          <a:off x="2378362" y="3047626"/>
          <a:ext cx="1958109" cy="5426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2703">
                  <a:extLst>
                    <a:ext uri="{9D8B030D-6E8A-4147-A177-3AD203B41FA5}">
                      <a16:colId xmlns:a16="http://schemas.microsoft.com/office/drawing/2014/main" val="2901339381"/>
                    </a:ext>
                  </a:extLst>
                </a:gridCol>
                <a:gridCol w="652703">
                  <a:extLst>
                    <a:ext uri="{9D8B030D-6E8A-4147-A177-3AD203B41FA5}">
                      <a16:colId xmlns:a16="http://schemas.microsoft.com/office/drawing/2014/main" val="1565655967"/>
                    </a:ext>
                  </a:extLst>
                </a:gridCol>
                <a:gridCol w="652703">
                  <a:extLst>
                    <a:ext uri="{9D8B030D-6E8A-4147-A177-3AD203B41FA5}">
                      <a16:colId xmlns:a16="http://schemas.microsoft.com/office/drawing/2014/main" val="1597689854"/>
                    </a:ext>
                  </a:extLst>
                </a:gridCol>
              </a:tblGrid>
              <a:tr h="542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2407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36460CE1-FFB9-4CCE-B90F-C188390782E7}"/>
              </a:ext>
            </a:extLst>
          </p:cNvPr>
          <p:cNvSpPr txBox="1"/>
          <p:nvPr/>
        </p:nvSpPr>
        <p:spPr>
          <a:xfrm>
            <a:off x="3110681" y="431513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E9E2659F-C189-4D13-A2FD-FE72AFFE8EE6}"/>
              </a:ext>
            </a:extLst>
          </p:cNvPr>
          <p:cNvSpPr/>
          <p:nvPr/>
        </p:nvSpPr>
        <p:spPr>
          <a:xfrm rot="16200000">
            <a:off x="3102802" y="3917185"/>
            <a:ext cx="478536" cy="276911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标注: 下箭头 4">
            <a:extLst>
              <a:ext uri="{FF2B5EF4-FFF2-40B4-BE49-F238E27FC236}">
                <a16:creationId xmlns:a16="http://schemas.microsoft.com/office/drawing/2014/main" id="{11F3AA27-B652-4A12-B71E-3126C50996BD}"/>
              </a:ext>
            </a:extLst>
          </p:cNvPr>
          <p:cNvSpPr/>
          <p:nvPr/>
        </p:nvSpPr>
        <p:spPr>
          <a:xfrm>
            <a:off x="2422713" y="5043245"/>
            <a:ext cx="1885182" cy="461088"/>
          </a:xfrm>
          <a:prstGeom prst="downArrowCallout">
            <a:avLst>
              <a:gd name="adj1" fmla="val 25000"/>
              <a:gd name="adj2" fmla="val 34272"/>
              <a:gd name="adj3" fmla="val 25000"/>
              <a:gd name="adj4" fmla="val 4179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6AC1AC-9D0E-46C9-89AD-7F846D646A7D}"/>
              </a:ext>
            </a:extLst>
          </p:cNvPr>
          <p:cNvSpPr txBox="1"/>
          <p:nvPr/>
        </p:nvSpPr>
        <p:spPr>
          <a:xfrm>
            <a:off x="2465577" y="5515685"/>
            <a:ext cx="4061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63D727-3BC5-4A6C-BA44-F2A6C556D730}"/>
              </a:ext>
            </a:extLst>
          </p:cNvPr>
          <p:cNvSpPr txBox="1"/>
          <p:nvPr/>
        </p:nvSpPr>
        <p:spPr>
          <a:xfrm>
            <a:off x="3119093" y="5515685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416D3E-3F8A-4BE7-B70E-341635969232}"/>
              </a:ext>
            </a:extLst>
          </p:cNvPr>
          <p:cNvSpPr txBox="1"/>
          <p:nvPr/>
        </p:nvSpPr>
        <p:spPr>
          <a:xfrm>
            <a:off x="3749378" y="5515685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56048F-7ACE-42E9-8B5F-9B9053570A99}"/>
              </a:ext>
            </a:extLst>
          </p:cNvPr>
          <p:cNvSpPr txBox="1"/>
          <p:nvPr/>
        </p:nvSpPr>
        <p:spPr>
          <a:xfrm rot="20821547">
            <a:off x="4411219" y="4084406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students[1][0]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5" grpId="0" animBg="1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087679"/>
            <a:ext cx="231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元祖函数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7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297149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元祖函数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466355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21610"/>
              </p:ext>
            </p:extLst>
          </p:nvPr>
        </p:nvGraphicFramePr>
        <p:xfrm>
          <a:off x="1596319" y="1005035"/>
          <a:ext cx="9319767" cy="54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66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2693827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5206276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89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8534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len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(tuple)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计算元祖中元素的个数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fr-FR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fr-FR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fr-FR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fr-FR" altLang="zh-CN" sz="1600" dirty="0">
                        <a:effectLst/>
                      </a:endParaRPr>
                    </a:p>
                    <a:p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0632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max(tuple)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返回列表元素中的最大值。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max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9047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min(tuple)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返回列表元素中的最小值。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min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num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  <a:tr h="117407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tuple(list)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将列表转换为元祖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=[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'sunny’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['jack', 'tom', 'john',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'sunny']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('jack', 'tom', 'john',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amy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kim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'sunny')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什么是字典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41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什么是字典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22890" y="1332860"/>
            <a:ext cx="9132802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字典是另外一种可变容器类型，且可以存储任意类型对象。列表元素进行修改的话，通过索引进行修改，如果当前元素的顺序发生改变，此时还需要修改索引才能成功完成元素的修改。有没有办法，既能存储多个数据，又能很方便准确的定位元素呢？答：字典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920335" y="2583711"/>
            <a:ext cx="7765471" cy="701731"/>
            <a:chOff x="999449" y="2111079"/>
            <a:chExt cx="7765471" cy="70173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261528" y="2111079"/>
              <a:ext cx="7503392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字典创建语法：字典的创建使用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{}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，每个键值（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key=&gt;value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）对用冒号（：）分割，每对之间用逗号（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）分割。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CB9A7E-A206-40ED-AE20-1C6C42F6A978}"/>
              </a:ext>
            </a:extLst>
          </p:cNvPr>
          <p:cNvGrpSpPr/>
          <p:nvPr/>
        </p:nvGrpSpPr>
        <p:grpSpPr>
          <a:xfrm>
            <a:off x="920335" y="4605769"/>
            <a:ext cx="5630993" cy="307777"/>
            <a:chOff x="999449" y="2166498"/>
            <a:chExt cx="5630993" cy="30777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CFCB034-C04C-4713-8ABE-3B7B371EBF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17CB30DC-169E-48BF-8483-265081E570FB}"/>
                </a:ext>
              </a:extLst>
            </p:cNvPr>
            <p:cNvSpPr txBox="1"/>
            <p:nvPr/>
          </p:nvSpPr>
          <p:spPr>
            <a:xfrm flipH="1">
              <a:off x="1247675" y="2166498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79A573-A057-4F1D-A945-C3F580EC8212}"/>
              </a:ext>
            </a:extLst>
          </p:cNvPr>
          <p:cNvSpPr/>
          <p:nvPr/>
        </p:nvSpPr>
        <p:spPr>
          <a:xfrm>
            <a:off x="1223979" y="3523091"/>
            <a:ext cx="4442528" cy="84502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={key1:value1,key2:value2}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3AE4F16-CB32-4C53-A5DC-2807AFF8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2870"/>
              </p:ext>
            </p:extLst>
          </p:nvPr>
        </p:nvGraphicFramePr>
        <p:xfrm>
          <a:off x="1099722" y="5173263"/>
          <a:ext cx="7150875" cy="448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150875">
                  <a:extLst>
                    <a:ext uri="{9D8B030D-6E8A-4147-A177-3AD203B41FA5}">
                      <a16:colId xmlns:a16="http://schemas.microsoft.com/office/drawing/2014/main" val="374210427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zh-CN" altLang="en-US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8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操作字典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25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访问字典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2" y="1569987"/>
            <a:ext cx="10203126" cy="507831"/>
            <a:chOff x="999449" y="2152642"/>
            <a:chExt cx="10203126" cy="50783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3" y="2152642"/>
              <a:ext cx="989948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字典中根据键访问值，可以指定自点名和放在方括号内的键。以下字典想要获取学员姓名。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C878DB-046F-4A42-B2C3-533D3CA8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73704"/>
              </p:ext>
            </p:extLst>
          </p:nvPr>
        </p:nvGraphicFramePr>
        <p:xfrm>
          <a:off x="1202279" y="2952223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accent3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B1ADD53-AD44-46AC-8799-53BDFAAC0556}"/>
              </a:ext>
            </a:extLst>
          </p:cNvPr>
          <p:cNvSpPr txBox="1"/>
          <p:nvPr/>
        </p:nvSpPr>
        <p:spPr>
          <a:xfrm>
            <a:off x="1721926" y="4745647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1C452C34-330A-4EA9-967B-2F28A69586B4}"/>
              </a:ext>
            </a:extLst>
          </p:cNvPr>
          <p:cNvSpPr/>
          <p:nvPr/>
        </p:nvSpPr>
        <p:spPr>
          <a:xfrm rot="16200000">
            <a:off x="203160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925C35-6103-4815-8520-CF1AD2684A16}"/>
              </a:ext>
            </a:extLst>
          </p:cNvPr>
          <p:cNvSpPr txBox="1"/>
          <p:nvPr/>
        </p:nvSpPr>
        <p:spPr>
          <a:xfrm>
            <a:off x="4303534" y="4745647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20AEBE63-7728-44B9-A183-50479C84C239}"/>
              </a:ext>
            </a:extLst>
          </p:cNvPr>
          <p:cNvSpPr/>
          <p:nvPr/>
        </p:nvSpPr>
        <p:spPr>
          <a:xfrm rot="16200000">
            <a:off x="4419946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84BB13-DB96-4C3A-B21B-0ADE4655A8FB}"/>
              </a:ext>
            </a:extLst>
          </p:cNvPr>
          <p:cNvSpPr txBox="1"/>
          <p:nvPr/>
        </p:nvSpPr>
        <p:spPr>
          <a:xfrm>
            <a:off x="6778303" y="4745647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F4606CCA-DBA3-4DF5-8834-46761772514C}"/>
              </a:ext>
            </a:extLst>
          </p:cNvPr>
          <p:cNvSpPr/>
          <p:nvPr/>
        </p:nvSpPr>
        <p:spPr>
          <a:xfrm rot="16200000">
            <a:off x="6810635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CC528A-EB72-41E8-B30C-4D2DD9D3CC33}"/>
              </a:ext>
            </a:extLst>
          </p:cNvPr>
          <p:cNvSpPr txBox="1"/>
          <p:nvPr/>
        </p:nvSpPr>
        <p:spPr>
          <a:xfrm>
            <a:off x="1539232" y="5586928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students['name']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3A4DB-F7B1-421B-872C-FB485DB01BA2}"/>
              </a:ext>
            </a:extLst>
          </p:cNvPr>
          <p:cNvSpPr txBox="1"/>
          <p:nvPr/>
        </p:nvSpPr>
        <p:spPr>
          <a:xfrm>
            <a:off x="1112585" y="2193187"/>
            <a:ext cx="990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字典：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students={'name':'tom','age':18,'sex‘:’</a:t>
            </a:r>
            <a:r>
              <a:rPr lang="zh-CN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'}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7" grpId="1" animBg="1"/>
      <p:bldP spid="17" grpId="2" animBg="1"/>
      <p:bldP spid="19" grpId="0"/>
      <p:bldP spid="23" grpId="0" animBg="1"/>
      <p:bldP spid="24" grpId="0"/>
      <p:bldP spid="25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修改字典元素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2" y="1569987"/>
            <a:ext cx="9506562" cy="415498"/>
            <a:chOff x="999449" y="2152642"/>
            <a:chExt cx="9506562" cy="415498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0" y="2152642"/>
              <a:ext cx="92029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字典元素也是可以修改的，通过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key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找到具体元素之后，给一个新的元素值即可。以下字典将学员的年龄修改为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20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C878DB-046F-4A42-B2C3-533D3CA8F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2279" y="2952223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accent3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B1ADD53-AD44-46AC-8799-53BDFAAC0556}"/>
              </a:ext>
            </a:extLst>
          </p:cNvPr>
          <p:cNvSpPr txBox="1"/>
          <p:nvPr/>
        </p:nvSpPr>
        <p:spPr>
          <a:xfrm>
            <a:off x="1721926" y="4745647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1C452C34-330A-4EA9-967B-2F28A69586B4}"/>
              </a:ext>
            </a:extLst>
          </p:cNvPr>
          <p:cNvSpPr/>
          <p:nvPr/>
        </p:nvSpPr>
        <p:spPr>
          <a:xfrm rot="16200000">
            <a:off x="203160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925C35-6103-4815-8520-CF1AD2684A16}"/>
              </a:ext>
            </a:extLst>
          </p:cNvPr>
          <p:cNvSpPr txBox="1"/>
          <p:nvPr/>
        </p:nvSpPr>
        <p:spPr>
          <a:xfrm>
            <a:off x="4303534" y="4745647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20AEBE63-7728-44B9-A183-50479C84C239}"/>
              </a:ext>
            </a:extLst>
          </p:cNvPr>
          <p:cNvSpPr/>
          <p:nvPr/>
        </p:nvSpPr>
        <p:spPr>
          <a:xfrm rot="16200000">
            <a:off x="4419946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84BB13-DB96-4C3A-B21B-0ADE4655A8FB}"/>
              </a:ext>
            </a:extLst>
          </p:cNvPr>
          <p:cNvSpPr txBox="1"/>
          <p:nvPr/>
        </p:nvSpPr>
        <p:spPr>
          <a:xfrm>
            <a:off x="6778303" y="4745647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F4606CCA-DBA3-4DF5-8834-46761772514C}"/>
              </a:ext>
            </a:extLst>
          </p:cNvPr>
          <p:cNvSpPr/>
          <p:nvPr/>
        </p:nvSpPr>
        <p:spPr>
          <a:xfrm rot="16200000">
            <a:off x="6810635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CC528A-EB72-41E8-B30C-4D2DD9D3CC33}"/>
              </a:ext>
            </a:extLst>
          </p:cNvPr>
          <p:cNvSpPr txBox="1"/>
          <p:nvPr/>
        </p:nvSpPr>
        <p:spPr>
          <a:xfrm>
            <a:off x="1721926" y="5603184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students['age']=20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3A4DB-F7B1-421B-872C-FB485DB01BA2}"/>
              </a:ext>
            </a:extLst>
          </p:cNvPr>
          <p:cNvSpPr txBox="1"/>
          <p:nvPr/>
        </p:nvSpPr>
        <p:spPr>
          <a:xfrm>
            <a:off x="1112585" y="2193187"/>
            <a:ext cx="990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字典：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students={'name':'tom','age':18,'sex‘:’</a:t>
            </a:r>
            <a:r>
              <a:rPr lang="zh-CN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'}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9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/>
      <p:bldP spid="23" grpId="0" animBg="1"/>
      <p:bldP spid="23" grpId="1" animBg="1"/>
      <p:bldP spid="24" grpId="0"/>
      <p:bldP spid="25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添加元素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2" y="1294933"/>
            <a:ext cx="9797150" cy="788806"/>
            <a:chOff x="999449" y="1877588"/>
            <a:chExt cx="9797150" cy="78880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261168" y="1877588"/>
              <a:ext cx="9535431" cy="78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latin typeface="+mj-ea"/>
                </a:rPr>
                <a:t>动态的向字典中添加元素的时候，只要添加的键在字典中不存在，就会新增这个元素。在以下字典中添加一个住址信息</a:t>
              </a:r>
              <a:endParaRPr lang="en-US" altLang="zh-CN" sz="1600" b="1" dirty="0">
                <a:latin typeface="+mj-ea"/>
              </a:endParaRP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C878DB-046F-4A42-B2C3-533D3CA8F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2279" y="2952223"/>
          <a:ext cx="7110447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149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2370149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</a:rPr>
                        <a:t>tom</a:t>
                      </a:r>
                      <a:endParaRPr lang="zh-CN" alt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</a:rPr>
                        <a:t>18</a:t>
                      </a:r>
                      <a:endParaRPr lang="zh-CN" alt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>
                          <a:solidFill>
                            <a:schemeClr val="accent3"/>
                          </a:solidFill>
                        </a:rPr>
                        <a:t>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B1ADD53-AD44-46AC-8799-53BDFAAC0556}"/>
              </a:ext>
            </a:extLst>
          </p:cNvPr>
          <p:cNvSpPr txBox="1"/>
          <p:nvPr/>
        </p:nvSpPr>
        <p:spPr>
          <a:xfrm>
            <a:off x="1721926" y="4745647"/>
            <a:ext cx="1630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1C452C34-330A-4EA9-967B-2F28A69586B4}"/>
              </a:ext>
            </a:extLst>
          </p:cNvPr>
          <p:cNvSpPr/>
          <p:nvPr/>
        </p:nvSpPr>
        <p:spPr>
          <a:xfrm rot="16200000">
            <a:off x="203160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925C35-6103-4815-8520-CF1AD2684A16}"/>
              </a:ext>
            </a:extLst>
          </p:cNvPr>
          <p:cNvSpPr txBox="1"/>
          <p:nvPr/>
        </p:nvSpPr>
        <p:spPr>
          <a:xfrm>
            <a:off x="4303534" y="4745647"/>
            <a:ext cx="987945" cy="591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20AEBE63-7728-44B9-A183-50479C84C239}"/>
              </a:ext>
            </a:extLst>
          </p:cNvPr>
          <p:cNvSpPr/>
          <p:nvPr/>
        </p:nvSpPr>
        <p:spPr>
          <a:xfrm rot="16200000">
            <a:off x="4419946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84BB13-DB96-4C3A-B21B-0ADE4655A8FB}"/>
              </a:ext>
            </a:extLst>
          </p:cNvPr>
          <p:cNvSpPr txBox="1"/>
          <p:nvPr/>
        </p:nvSpPr>
        <p:spPr>
          <a:xfrm>
            <a:off x="6778303" y="4745647"/>
            <a:ext cx="883256" cy="591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F4606CCA-DBA3-4DF5-8834-46761772514C}"/>
              </a:ext>
            </a:extLst>
          </p:cNvPr>
          <p:cNvSpPr/>
          <p:nvPr/>
        </p:nvSpPr>
        <p:spPr>
          <a:xfrm rot="16200000">
            <a:off x="6810635" y="4285807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CC528A-EB72-41E8-B30C-4D2DD9D3CC33}"/>
              </a:ext>
            </a:extLst>
          </p:cNvPr>
          <p:cNvSpPr txBox="1"/>
          <p:nvPr/>
        </p:nvSpPr>
        <p:spPr>
          <a:xfrm>
            <a:off x="1721926" y="5603184"/>
            <a:ext cx="60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students['address']='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上海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3A4DB-F7B1-421B-872C-FB485DB01BA2}"/>
              </a:ext>
            </a:extLst>
          </p:cNvPr>
          <p:cNvSpPr txBox="1"/>
          <p:nvPr/>
        </p:nvSpPr>
        <p:spPr>
          <a:xfrm>
            <a:off x="1112585" y="2193187"/>
            <a:ext cx="990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字典：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students={'name':'tom','age':18,'sex':'</a:t>
            </a:r>
            <a:r>
              <a:rPr lang="zh-CN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男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'}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45EB8F-D1F8-47ED-B01D-064E94D70DB7}"/>
              </a:ext>
            </a:extLst>
          </p:cNvPr>
          <p:cNvSpPr txBox="1"/>
          <p:nvPr/>
        </p:nvSpPr>
        <p:spPr>
          <a:xfrm>
            <a:off x="8344190" y="4745646"/>
            <a:ext cx="2462354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CA1F504D-A136-4585-AE8F-8E2E57B6F9AB}"/>
              </a:ext>
            </a:extLst>
          </p:cNvPr>
          <p:cNvSpPr/>
          <p:nvPr/>
        </p:nvSpPr>
        <p:spPr>
          <a:xfrm rot="16200000">
            <a:off x="8852692" y="4285806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3288742-1891-474C-9A9B-EF11038B7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90191"/>
              </p:ext>
            </p:extLst>
          </p:nvPr>
        </p:nvGraphicFramePr>
        <p:xfrm>
          <a:off x="8314858" y="2952223"/>
          <a:ext cx="1688123" cy="8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2577033255"/>
                    </a:ext>
                  </a:extLst>
                </a:gridCol>
              </a:tblGrid>
              <a:tr h="8905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上海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/>
      <p:bldP spid="23" grpId="0" animBg="1"/>
      <p:bldP spid="24" grpId="0"/>
      <p:bldP spid="25" grpId="0" animBg="1"/>
      <p:bldP spid="22" grpId="0"/>
      <p:bldP spid="18" grpId="0"/>
      <p:bldP spid="20" grpId="0" animBg="1"/>
      <p:bldP spid="20" grpId="1" animBg="1"/>
      <p:bldP spid="20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删除字典元素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1711477"/>
            <a:ext cx="7572501" cy="830997"/>
            <a:chOff x="999449" y="2099014"/>
            <a:chExt cx="7572501" cy="83099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1" y="2099014"/>
              <a:ext cx="72688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语句删除元素：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既可以删除指定的字典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元素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(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列表也可以指定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)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也可以删除整个字典，如果不指定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key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，代表删除整个字典。语法如下：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DD2AD3-0606-4B74-BE2C-5E429925E95D}"/>
              </a:ext>
            </a:extLst>
          </p:cNvPr>
          <p:cNvGrpSpPr/>
          <p:nvPr/>
        </p:nvGrpSpPr>
        <p:grpSpPr>
          <a:xfrm>
            <a:off x="920334" y="3576600"/>
            <a:ext cx="7168588" cy="830997"/>
            <a:chOff x="999449" y="2084946"/>
            <a:chExt cx="7168588" cy="83099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3378AA-7DA5-4D8A-BC82-2C47251A060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2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1D7066BE-2297-4926-8FBC-59F475180921}"/>
                </a:ext>
              </a:extLst>
            </p:cNvPr>
            <p:cNvSpPr txBox="1"/>
            <p:nvPr/>
          </p:nvSpPr>
          <p:spPr>
            <a:xfrm flipH="1">
              <a:off x="1303092" y="2084946"/>
              <a:ext cx="6864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使用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clear()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方法清空整个字典：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被清空的字典最后会剩下一个空的字典在，而用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del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删除的字典在程序当中就不存在了。语法如下：</a:t>
              </a: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CE5A42-A0E0-43ED-BCA7-9850B5181771}"/>
              </a:ext>
            </a:extLst>
          </p:cNvPr>
          <p:cNvSpPr/>
          <p:nvPr/>
        </p:nvSpPr>
        <p:spPr>
          <a:xfrm>
            <a:off x="1223976" y="2683954"/>
            <a:ext cx="3209479" cy="62091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189"/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del 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[key]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FCCE25-A1FC-45A3-B662-43905ECAE97D}"/>
              </a:ext>
            </a:extLst>
          </p:cNvPr>
          <p:cNvSpPr/>
          <p:nvPr/>
        </p:nvSpPr>
        <p:spPr>
          <a:xfrm>
            <a:off x="1223976" y="4679324"/>
            <a:ext cx="3209479" cy="62091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Gill Sans"/>
                <a:cs typeface="Gill Sans"/>
                <a:sym typeface="Gill Sans"/>
              </a:rPr>
              <a:t>字典名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Gill Sans"/>
                <a:cs typeface="Gill Sans"/>
                <a:sym typeface="Gill Sans"/>
              </a:rPr>
              <a:t>.clear()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245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6427694" y="-8975"/>
            <a:ext cx="5764306" cy="4665805"/>
            <a:chOff x="6427694" y="152395"/>
            <a:chExt cx="5764306" cy="4665805"/>
          </a:xfrm>
        </p:grpSpPr>
        <p:sp>
          <p:nvSpPr>
            <p:cNvPr id="18" name="等腰三角形 17"/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9" name="图片 28" descr="北风logo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617" y="-8975"/>
            <a:ext cx="1990511" cy="12440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A63AD0-6A63-4383-BD56-0C454F874083}"/>
              </a:ext>
            </a:extLst>
          </p:cNvPr>
          <p:cNvGrpSpPr/>
          <p:nvPr/>
        </p:nvGrpSpPr>
        <p:grpSpPr>
          <a:xfrm>
            <a:off x="306849" y="3255318"/>
            <a:ext cx="8471390" cy="2407633"/>
            <a:chOff x="306849" y="3255318"/>
            <a:chExt cx="8471390" cy="240763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0AEDA0-2DAE-44EA-9D78-520BC84AD5E9}"/>
                </a:ext>
              </a:extLst>
            </p:cNvPr>
            <p:cNvGrpSpPr/>
            <p:nvPr/>
          </p:nvGrpSpPr>
          <p:grpSpPr>
            <a:xfrm>
              <a:off x="805726" y="3255318"/>
              <a:ext cx="7062130" cy="2407633"/>
              <a:chOff x="18187988" y="818500"/>
              <a:chExt cx="7062130" cy="2407633"/>
            </a:xfrm>
          </p:grpSpPr>
          <p:sp>
            <p:nvSpPr>
              <p:cNvPr id="46" name="文本框 9">
                <a:extLst>
                  <a:ext uri="{FF2B5EF4-FFF2-40B4-BE49-F238E27FC236}">
                    <a16:creationId xmlns:a16="http://schemas.microsoft.com/office/drawing/2014/main" id="{4352DC2D-3462-49B0-B0B3-D16DC3302639}"/>
                  </a:ext>
                </a:extLst>
              </p:cNvPr>
              <p:cNvSpPr txBox="1"/>
              <p:nvPr/>
            </p:nvSpPr>
            <p:spPr>
              <a:xfrm>
                <a:off x="18198901" y="818500"/>
                <a:ext cx="70512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accent3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Python</a:t>
                </a:r>
                <a:r>
                  <a:rPr lang="zh-CN" altLang="en-US" sz="6000" dirty="0">
                    <a:solidFill>
                      <a:schemeClr val="accent1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基础</a:t>
                </a:r>
                <a:r>
                  <a:rPr lang="zh-CN" altLang="en-US" sz="6000" dirty="0">
                    <a:solidFill>
                      <a:srgbClr val="FF0000"/>
                    </a:solidFill>
                    <a:latin typeface="方正正大黑简体" panose="02000000000000000000" charset="-122"/>
                    <a:ea typeface="方正正大黑简体" panose="02000000000000000000" charset="-122"/>
                    <a:cs typeface="微软雅黑" panose="020B0503020204020204" charset="-122"/>
                  </a:rPr>
                  <a:t>编程</a:t>
                </a:r>
                <a:endParaRPr lang="zh-CN" altLang="en-US" sz="6000" dirty="0">
                  <a:solidFill>
                    <a:schemeClr val="accent4"/>
                  </a:solidFill>
                  <a:latin typeface="方正正大黑简体" panose="02000000000000000000" charset="-122"/>
                  <a:ea typeface="方正正大黑简体" panose="02000000000000000000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文本框 10">
                <a:extLst>
                  <a:ext uri="{FF2B5EF4-FFF2-40B4-BE49-F238E27FC236}">
                    <a16:creationId xmlns:a16="http://schemas.microsoft.com/office/drawing/2014/main" id="{64E10839-2D43-4844-A003-930D004872C3}"/>
                  </a:ext>
                </a:extLst>
              </p:cNvPr>
              <p:cNvSpPr txBox="1"/>
              <p:nvPr/>
            </p:nvSpPr>
            <p:spPr>
              <a:xfrm>
                <a:off x="18187988" y="2395136"/>
                <a:ext cx="67865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48" name="文本框 19">
              <a:extLst>
                <a:ext uri="{FF2B5EF4-FFF2-40B4-BE49-F238E27FC236}">
                  <a16:creationId xmlns:a16="http://schemas.microsoft.com/office/drawing/2014/main" id="{E418FFA7-871E-41FC-A659-6C33169C7709}"/>
                </a:ext>
              </a:extLst>
            </p:cNvPr>
            <p:cNvSpPr txBox="1"/>
            <p:nvPr/>
          </p:nvSpPr>
          <p:spPr>
            <a:xfrm flipH="1">
              <a:off x="2977961" y="4390161"/>
              <a:ext cx="580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4800" b="1" dirty="0">
                  <a:solidFill>
                    <a:srgbClr val="39639D"/>
                  </a:solidFill>
                  <a:latin typeface="微软雅黑" pitchFamily="34" charset="-122"/>
                  <a:ea typeface="微软雅黑" pitchFamily="34" charset="-122"/>
                </a:rPr>
                <a:t>元祖和字典</a:t>
              </a:r>
              <a:endParaRPr lang="en-US" altLang="zh-CN" sz="4800" b="1" dirty="0">
                <a:solidFill>
                  <a:srgbClr val="39639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6">
              <a:extLst>
                <a:ext uri="{FF2B5EF4-FFF2-40B4-BE49-F238E27FC236}">
                  <a16:creationId xmlns:a16="http://schemas.microsoft.com/office/drawing/2014/main" id="{546CFFFB-FAC7-4BF7-B4D9-CF2F4786BFC4}"/>
                </a:ext>
              </a:extLst>
            </p:cNvPr>
            <p:cNvSpPr txBox="1"/>
            <p:nvPr/>
          </p:nvSpPr>
          <p:spPr>
            <a:xfrm>
              <a:off x="306849" y="4447233"/>
              <a:ext cx="2743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4400" dirty="0">
                  <a:solidFill>
                    <a:srgbClr val="39639D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章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43C90AE0-F71F-4A98-8039-CE40E8A4CD0E}"/>
                </a:ext>
              </a:extLst>
            </p:cNvPr>
            <p:cNvSpPr/>
            <p:nvPr/>
          </p:nvSpPr>
          <p:spPr>
            <a:xfrm rot="5400000">
              <a:off x="2493892" y="4584405"/>
              <a:ext cx="504907" cy="435263"/>
            </a:xfrm>
            <a:prstGeom prst="triangle">
              <a:avLst/>
            </a:prstGeom>
            <a:solidFill>
              <a:srgbClr val="396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33268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087679"/>
            <a:ext cx="2313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字典函数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73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82361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字典函数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1" y="551567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53278"/>
              </p:ext>
            </p:extLst>
          </p:nvPr>
        </p:nvGraphicFramePr>
        <p:xfrm>
          <a:off x="920334" y="1175458"/>
          <a:ext cx="9415157" cy="5547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2326608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5659267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635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10402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len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dict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计算字典中元素的个数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endParaRPr lang="en-US" altLang="zh-CN" sz="1600" dirty="0">
                        <a:effectLst/>
                      </a:endParaRPr>
                    </a:p>
                    <a:p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9648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输出字典，已可打印的字符串表示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判断</a:t>
                      </a:r>
                      <a:r>
                        <a:rPr lang="en-US" altLang="zh-CN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str1</a:t>
                      </a:r>
                      <a:r>
                        <a:rPr lang="zh-CN" altLang="en-US" sz="16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是的数据类型</a:t>
                      </a:r>
                      <a:endParaRPr lang="zh-CN" altLang="en-US" sz="1600" dirty="0">
                        <a:effectLst/>
                      </a:endParaRPr>
                    </a:p>
                    <a:p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{'name': 'Tom', 'age': 18, 'sex': '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18: 19}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&lt;class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  <a:tr h="15588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type(variable)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返回输入变量的数据类型，如果变量是字典就返回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&lt;class ‘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’&gt;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type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{'name': 'Tom', 'age': 18, 'sex': '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', 18: 19}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&lt;class '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'&gt;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7" y="120927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字典方法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299676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9064"/>
              </p:ext>
            </p:extLst>
          </p:nvPr>
        </p:nvGraphicFramePr>
        <p:xfrm>
          <a:off x="1535603" y="828813"/>
          <a:ext cx="9604830" cy="584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11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1738439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5031580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37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27827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dict.fromkeys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seq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[,value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])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创建一个新字典，以序列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中元素做字典的值，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为字典所有键对应的初始值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seq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name'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fromkeys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seq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新字典为：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dict2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fromkeys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seq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'jack’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新字典为：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dict2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新字典为：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{'name': None, 'age': None, 'sex': None}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新字典为：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{'name': 'jack', 'age': 'jack', 'sex': 'jack'}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6426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key,default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=None)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返回指定键的值，如果值不在字典中返回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"age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键的值为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: "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"sex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键的值为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: "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get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endParaRPr lang="zh-CN" altLang="en-US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键的值为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  18 sex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键的值为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  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字典方法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03325"/>
              </p:ext>
            </p:extLst>
          </p:nvPr>
        </p:nvGraphicFramePr>
        <p:xfrm>
          <a:off x="735600" y="1296004"/>
          <a:ext cx="9604830" cy="493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0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6345693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63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24031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 in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dict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如果键在字典</a:t>
                      </a:r>
                      <a:r>
                        <a:rPr lang="en-US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zh-CN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里返回</a:t>
                      </a:r>
                      <a:r>
                        <a:rPr lang="en-US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true,</a:t>
                      </a:r>
                      <a:r>
                        <a:rPr lang="zh-CN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否则返回</a:t>
                      </a:r>
                      <a:r>
                        <a:rPr lang="en-US" altLang="zh-CN" sz="160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:[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tom'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in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 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在字典中存在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在字典中不存在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zh-CN" altLang="en-US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在字典中存在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20264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列表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返回一个字典所有的键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:[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tom'</a:t>
                      </a:r>
                      <a:r>
                        <a:rPr lang="en-US" altLang="zh-CN" sz="1600" b="1" dirty="0" err="1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keys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dict_keys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(['name', 'age', 'sex', 18])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300610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字典方法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1" y="504054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8D3765-6378-4576-92DE-7F884698B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31240"/>
              </p:ext>
            </p:extLst>
          </p:nvPr>
        </p:nvGraphicFramePr>
        <p:xfrm>
          <a:off x="920334" y="1076972"/>
          <a:ext cx="10572971" cy="54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324">
                  <a:extLst>
                    <a:ext uri="{9D8B030D-6E8A-4147-A177-3AD203B41FA5}">
                      <a16:colId xmlns:a16="http://schemas.microsoft.com/office/drawing/2014/main" val="1014442285"/>
                    </a:ext>
                  </a:extLst>
                </a:gridCol>
                <a:gridCol w="1730327">
                  <a:extLst>
                    <a:ext uri="{9D8B030D-6E8A-4147-A177-3AD203B41FA5}">
                      <a16:colId xmlns:a16="http://schemas.microsoft.com/office/drawing/2014/main" val="1885556608"/>
                    </a:ext>
                  </a:extLst>
                </a:gridCol>
                <a:gridCol w="7132320">
                  <a:extLst>
                    <a:ext uri="{9D8B030D-6E8A-4147-A177-3AD203B41FA5}">
                      <a16:colId xmlns:a16="http://schemas.microsoft.com/office/drawing/2014/main" val="2744157810"/>
                    </a:ext>
                  </a:extLst>
                </a:gridCol>
              </a:tblGrid>
              <a:tr h="468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15017"/>
                  </a:ext>
                </a:extLst>
              </a:tr>
              <a:tr h="34442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key,default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=None)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类似，但如果键不存在于字典中，将会添加键并将值设为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"age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键的值为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: "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setdefault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"sex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键的值为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: "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setdefault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'sex'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男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’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endParaRPr lang="en-US" altLang="zh-CN" sz="16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新字典为：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键的值为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  18</a:t>
                      </a:r>
                      <a:endParaRPr lang="zh-CN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键的值为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:  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新字典为：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{'name': 'tom', 'age': 18, 'sex': '</a:t>
                      </a: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26487"/>
                  </a:ext>
                </a:extLst>
              </a:tr>
              <a:tr h="13419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以列表返回一个字典中的所有值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={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'name'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'age'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altLang="zh-CN" sz="1600" b="0" dirty="0" smtClean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dict1</a:t>
                      </a:r>
                      <a:r>
                        <a:rPr lang="en-US" altLang="zh-CN" sz="1600" b="1" dirty="0" smtClean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values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())</a:t>
                      </a:r>
                      <a:endParaRPr lang="en-US" altLang="zh-CN" sz="16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输出结果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dict_values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(['tom', 18])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8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字典练习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1089147" y="1607185"/>
            <a:ext cx="7731297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</a:t>
            </a:r>
            <a:r>
              <a:rPr lang="zh-CN" altLang="en-US" baseline="-25000" dirty="0" smtClean="0"/>
              <a:t>创建一</a:t>
            </a:r>
            <a:r>
              <a:rPr lang="zh-CN" altLang="en-US" baseline="-25000" dirty="0"/>
              <a:t>个名</a:t>
            </a:r>
            <a:r>
              <a:rPr lang="zh-CN" altLang="en-US" baseline="-25000" dirty="0" smtClean="0"/>
              <a:t>为</a:t>
            </a:r>
            <a:r>
              <a:rPr lang="en-US" altLang="zh-CN" baseline="-25000" dirty="0" err="1" smtClean="0"/>
              <a:t>favorite_places</a:t>
            </a:r>
            <a:r>
              <a:rPr lang="zh-CN" altLang="en-US" baseline="-25000" dirty="0" smtClean="0"/>
              <a:t>的</a:t>
            </a:r>
            <a:r>
              <a:rPr lang="zh-CN" altLang="en-US" baseline="-25000" dirty="0"/>
              <a:t>字典。在这个字典中，将三</a:t>
            </a:r>
            <a:r>
              <a:rPr lang="zh-CN" altLang="en-US" baseline="-25000" dirty="0" smtClean="0"/>
              <a:t>个人</a:t>
            </a:r>
            <a:r>
              <a:rPr lang="zh-CN" altLang="en-US" baseline="-25000" dirty="0"/>
              <a:t>的名字</a:t>
            </a:r>
            <a:r>
              <a:rPr lang="zh-CN" altLang="en-US" baseline="-25000" dirty="0" smtClean="0"/>
              <a:t>用作键；</a:t>
            </a:r>
            <a:r>
              <a:rPr lang="zh-CN" altLang="en-US" baseline="-25000" dirty="0"/>
              <a:t>对于其中的每个人，都存储他喜欢的</a:t>
            </a:r>
            <a:r>
              <a:rPr lang="en-US" altLang="zh-CN" baseline="-25000" dirty="0"/>
              <a:t>1〜3</a:t>
            </a:r>
            <a:r>
              <a:rPr lang="zh-CN" altLang="en-US" baseline="-25000" dirty="0"/>
              <a:t>个</a:t>
            </a:r>
            <a:r>
              <a:rPr lang="zh-CN" altLang="en-US" baseline="-25000" dirty="0" smtClean="0"/>
              <a:t>地方</a:t>
            </a:r>
            <a:r>
              <a:rPr lang="en-US" altLang="zh-CN" baseline="-25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aseline="-25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aseline="-25000" dirty="0"/>
              <a:t>2.</a:t>
            </a:r>
            <a:r>
              <a:rPr lang="zh-CN" altLang="en-US" baseline="-25000" dirty="0" smtClean="0"/>
              <a:t>创建</a:t>
            </a:r>
            <a:r>
              <a:rPr lang="zh-CN" altLang="en-US" baseline="-25000" dirty="0"/>
              <a:t>多个字典，对于每个字典，都使用一个宠物的名称来给给它命名；在每个字典中，包含宠物的类型及其主人的名字。将这这些字典存储在一个名为</a:t>
            </a:r>
            <a:r>
              <a:rPr lang="en-US" altLang="zh-CN" baseline="-25000" dirty="0"/>
              <a:t>pets</a:t>
            </a:r>
            <a:r>
              <a:rPr lang="zh-CN" altLang="en-US" baseline="-25000" dirty="0"/>
              <a:t>的列表中，再遍历该列表</a:t>
            </a:r>
            <a:r>
              <a:rPr lang="en-US" altLang="zh-CN" baseline="-25000" dirty="0"/>
              <a:t>,</a:t>
            </a:r>
            <a:r>
              <a:rPr lang="zh-CN" altLang="en-US" baseline="-25000" dirty="0"/>
              <a:t>并将宠物的所有信息都打印出来。</a:t>
            </a:r>
            <a:endParaRPr lang="en-US" altLang="zh-CN" baseline="-25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91" y="3474060"/>
            <a:ext cx="2229814" cy="28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9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集合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(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无序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)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1229824" y="1438372"/>
            <a:ext cx="10179075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集合</a:t>
            </a:r>
            <a:r>
              <a:rPr lang="en-US" altLang="zh-CN" sz="1800" b="1" dirty="0"/>
              <a:t>set</a:t>
            </a:r>
            <a:r>
              <a:rPr lang="zh-CN" altLang="en-US" sz="1800" dirty="0"/>
              <a:t>是</a:t>
            </a:r>
            <a:r>
              <a:rPr lang="zh-CN" altLang="en-US" sz="1800" dirty="0">
                <a:hlinkClick r:id="rId4"/>
              </a:rPr>
              <a:t>基本数据类型</a:t>
            </a:r>
            <a:r>
              <a:rPr lang="zh-CN" altLang="en-US" sz="1800" dirty="0"/>
              <a:t>的一种，它有可变集合</a:t>
            </a:r>
            <a:r>
              <a:rPr lang="en-US" altLang="zh-CN" sz="1800" dirty="0"/>
              <a:t>(set)</a:t>
            </a:r>
            <a:r>
              <a:rPr lang="zh-CN" altLang="en-US" sz="1800" dirty="0"/>
              <a:t>和不可变集合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frozenset</a:t>
            </a:r>
            <a:r>
              <a:rPr lang="en-US" altLang="zh-CN" sz="1800" dirty="0"/>
              <a:t>)</a:t>
            </a:r>
            <a:r>
              <a:rPr lang="zh-CN" altLang="en-US" sz="1800" dirty="0"/>
              <a:t>两种。</a:t>
            </a:r>
            <a:r>
              <a:rPr lang="zh-CN" altLang="en-US" sz="1800" b="1" dirty="0"/>
              <a:t>创建集合</a:t>
            </a:r>
            <a:r>
              <a:rPr lang="en-US" altLang="zh-CN" sz="1800" b="1" dirty="0"/>
              <a:t>set</a:t>
            </a:r>
            <a:r>
              <a:rPr lang="zh-CN" altLang="en-US" sz="1800" dirty="0"/>
              <a:t>、</a:t>
            </a:r>
            <a:r>
              <a:rPr lang="zh-CN" altLang="en-US" sz="1800" b="1" dirty="0"/>
              <a:t>集合</a:t>
            </a:r>
            <a:r>
              <a:rPr lang="en-US" altLang="zh-CN" sz="1800" b="1" dirty="0"/>
              <a:t>set</a:t>
            </a:r>
            <a:r>
              <a:rPr lang="zh-CN" altLang="en-US" sz="1800" b="1" dirty="0"/>
              <a:t>添加</a:t>
            </a:r>
            <a:r>
              <a:rPr lang="zh-CN" altLang="en-US" sz="1800" dirty="0"/>
              <a:t>、</a:t>
            </a:r>
            <a:r>
              <a:rPr lang="zh-CN" altLang="en-US" sz="1800" b="1" dirty="0"/>
              <a:t>集合删除</a:t>
            </a:r>
            <a:r>
              <a:rPr lang="zh-CN" altLang="en-US" sz="1800" dirty="0"/>
              <a:t>、</a:t>
            </a:r>
            <a:r>
              <a:rPr lang="zh-CN" altLang="en-US" sz="1800" b="1" dirty="0"/>
              <a:t>交集</a:t>
            </a:r>
            <a:r>
              <a:rPr lang="zh-CN" altLang="en-US" sz="1800" dirty="0"/>
              <a:t>、</a:t>
            </a:r>
            <a:r>
              <a:rPr lang="zh-CN" altLang="en-US" sz="1800" b="1" dirty="0"/>
              <a:t>并集</a:t>
            </a:r>
            <a:r>
              <a:rPr lang="zh-CN" altLang="en-US" sz="1800" dirty="0"/>
              <a:t>、</a:t>
            </a:r>
            <a:r>
              <a:rPr lang="zh-CN" altLang="en-US" sz="1800" b="1" dirty="0"/>
              <a:t>差集</a:t>
            </a:r>
            <a:r>
              <a:rPr lang="zh-CN" altLang="en-US" sz="1800" dirty="0"/>
              <a:t>的操作都是非常实用的方法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 smtClean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E1BFF2-680B-4194-810A-EF526A66CB49}"/>
              </a:ext>
            </a:extLst>
          </p:cNvPr>
          <p:cNvSpPr/>
          <p:nvPr/>
        </p:nvSpPr>
        <p:spPr bwMode="auto">
          <a:xfrm>
            <a:off x="830640" y="1593116"/>
            <a:ext cx="179387" cy="1793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8900" dist="63500" dir="8100000" algn="t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100">
              <a:solidFill>
                <a:srgbClr val="080808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76" y="2388429"/>
            <a:ext cx="6225687" cy="39641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87064" y="5598943"/>
            <a:ext cx="2574388" cy="753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2800" dirty="0" smtClean="0">
                <a:latin typeface="Gill Sans"/>
                <a:ea typeface="Gill Sans"/>
                <a:cs typeface="Gill Sans"/>
                <a:sym typeface="Gill Sans"/>
              </a:rPr>
              <a:t>不是成员关系</a:t>
            </a:r>
            <a:endParaRPr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8878" y="32443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initializer</a:t>
            </a:r>
          </a:p>
        </p:txBody>
      </p:sp>
      <p:sp>
        <p:nvSpPr>
          <p:cNvPr id="10" name="文本框 3"/>
          <p:cNvSpPr txBox="1"/>
          <p:nvPr/>
        </p:nvSpPr>
        <p:spPr>
          <a:xfrm flipH="1">
            <a:off x="9970494" y="6400480"/>
            <a:ext cx="402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array.array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呢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01816" y="4364098"/>
            <a:ext cx="4247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浅拷贝与深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拷贝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07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4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标题 2"/>
          <p:cNvSpPr txBox="1">
            <a:spLocks/>
          </p:cNvSpPr>
          <p:nvPr/>
        </p:nvSpPr>
        <p:spPr>
          <a:xfrm>
            <a:off x="1189800" y="569375"/>
            <a:ext cx="8229600" cy="752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可变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(mutable)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参数和不可变</a:t>
            </a:r>
            <a:r>
              <a:rPr lang="en-US" altLang="zh-CN" sz="2800" b="1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(immutable)</a:t>
            </a:r>
            <a:r>
              <a:rPr lang="zh-CN" altLang="en-US" sz="2800" b="1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参数</a:t>
            </a:r>
            <a:endParaRPr lang="zh-CN" altLang="en-US" sz="2800" b="1" dirty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97939" y="1607185"/>
            <a:ext cx="11178540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 Python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tuple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是不可变对象，而</a:t>
            </a:r>
            <a:r>
              <a:rPr lang="en-US" altLang="zh-CN" sz="2400" dirty="0" err="1" smtClean="0"/>
              <a:t>dict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等是可变对象；不可变对象在进行重新赋值的时候，实际上是将原始值丢弃，将变量指向一个新值；可变对象的可变性实质上是指更改可变对象中的子对象，比如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item</a:t>
            </a:r>
            <a:r>
              <a:rPr lang="zh-CN" altLang="en-US" sz="2400" dirty="0" smtClean="0"/>
              <a:t>元素的更改。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00" y="3765786"/>
            <a:ext cx="2615679" cy="26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浅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拷贝与深拷贝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50863" y="1240214"/>
            <a:ext cx="4455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Helvetica Neue"/>
              </a:rPr>
              <a:t>直接赋值：</a:t>
            </a:r>
            <a:r>
              <a:rPr lang="zh-CN" altLang="en-US" dirty="0">
                <a:latin typeface="Helvetica Neue"/>
              </a:rPr>
              <a:t>其实就是对象的引用（</a:t>
            </a:r>
            <a:r>
              <a:rPr lang="zh-CN" altLang="en-US" dirty="0" smtClean="0">
                <a:latin typeface="Helvetica Neue"/>
              </a:rPr>
              <a:t>别名</a:t>
            </a:r>
            <a:r>
              <a:rPr lang="en-US" altLang="zh-CN" dirty="0" smtClean="0">
                <a:latin typeface="Helvetica Neue"/>
              </a:rPr>
              <a:t>)</a:t>
            </a:r>
            <a:r>
              <a:rPr lang="zh-CN" altLang="en-US" dirty="0" smtClean="0">
                <a:latin typeface="Helvetica Neue"/>
              </a:rPr>
              <a:t>。</a:t>
            </a:r>
            <a:endParaRPr lang="en-US" altLang="zh-CN" dirty="0" smtClean="0"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61" y="1708953"/>
            <a:ext cx="4036459" cy="482832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22860" tIns="22860" rIns="22860" bIns="22860" rtlCol="0" anchor="t"/>
          <a:lstStyle/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 = [1,2,3]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b = [11,22,33]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c = [111,222,333]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var01 = [</a:t>
            </a:r>
            <a:r>
              <a:rPr lang="en-US" altLang="zh-CN" sz="1400" dirty="0" err="1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a,b,c</a:t>
            </a:r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var02 = var01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print(var01)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print(var02)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print(id(var01))  #id </a:t>
            </a:r>
            <a:r>
              <a:rPr lang="zh-CN" altLang="en-US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获取变量在内存中的地址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print(id(var02))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print('-------------------------')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 err="1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a.append</a:t>
            </a:r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(4)   # a</a:t>
            </a:r>
            <a:r>
              <a:rPr lang="zh-CN" altLang="en-US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插入一个新元素</a:t>
            </a:r>
          </a:p>
          <a:p>
            <a:pPr defTabSz="457189"/>
            <a:endParaRPr lang="zh-CN" altLang="en-US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print(var01)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print(var02)</a:t>
            </a:r>
          </a:p>
          <a:p>
            <a:pPr defTabSz="457189"/>
            <a:endParaRPr lang="en-US" altLang="zh-CN" sz="1400" dirty="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print(id(var01))</a:t>
            </a:r>
          </a:p>
          <a:p>
            <a:pPr defTabSz="457189"/>
            <a:r>
              <a:rPr lang="en-US" altLang="zh-CN" sz="1400" dirty="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print(id(var02))</a:t>
            </a:r>
            <a:endParaRPr lang="en-US" altLang="zh-CN" sz="1400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defTabSz="457189"/>
            <a:endParaRPr lang="zh-CN" altLang="en-US" sz="14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966" y="1563379"/>
            <a:ext cx="6284906" cy="49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01899" y="1225276"/>
            <a:ext cx="5224189" cy="707886"/>
            <a:chOff x="4849178" y="1625999"/>
            <a:chExt cx="5224189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什么是元祖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1899" y="2087050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操作元祖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01899" y="2948824"/>
            <a:ext cx="5224189" cy="707886"/>
            <a:chOff x="4849178" y="1625999"/>
            <a:chExt cx="522418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88"/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元祖函数</a:t>
              </a: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本章目录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596442" y="246227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19371" y="380212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8" y="3453495"/>
              <a:ext cx="987337" cy="987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1974583" y="381960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55233" y="2602515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8" y="3453496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596574" y="331953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242826" y="463327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12121" y="305691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25136" y="206816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882326" y="446254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767875" y="182409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276210" y="364337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21760" y="1376617"/>
            <a:ext cx="0" cy="47130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592FBAC-7634-4DF3-BD6C-671BE8723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ED4496-0D07-47F5-9529-CC58A3DFF15E}"/>
              </a:ext>
            </a:extLst>
          </p:cNvPr>
          <p:cNvGrpSpPr/>
          <p:nvPr/>
        </p:nvGrpSpPr>
        <p:grpSpPr>
          <a:xfrm>
            <a:off x="4201899" y="3810598"/>
            <a:ext cx="5224189" cy="707886"/>
            <a:chOff x="4849178" y="1625999"/>
            <a:chExt cx="5224189" cy="707886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3D072E00-BC16-486D-AA62-FC39C24399F1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54">
              <a:extLst>
                <a:ext uri="{FF2B5EF4-FFF2-40B4-BE49-F238E27FC236}">
                  <a16:creationId xmlns:a16="http://schemas.microsoft.com/office/drawing/2014/main" id="{80CECEE1-FCD2-4C4E-BF89-A349E9F9A9F2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文本框 55">
              <a:extLst>
                <a:ext uri="{FF2B5EF4-FFF2-40B4-BE49-F238E27FC236}">
                  <a16:creationId xmlns:a16="http://schemas.microsoft.com/office/drawing/2014/main" id="{2EF169A2-A2D3-42D5-A82E-1E025B8D89B4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什么是字典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6463B58-604A-4CED-905F-8B4FD0ED8A47}"/>
              </a:ext>
            </a:extLst>
          </p:cNvPr>
          <p:cNvGrpSpPr/>
          <p:nvPr/>
        </p:nvGrpSpPr>
        <p:grpSpPr>
          <a:xfrm>
            <a:off x="7425973" y="2083452"/>
            <a:ext cx="5224189" cy="707886"/>
            <a:chOff x="4849178" y="1625999"/>
            <a:chExt cx="5224189" cy="707886"/>
          </a:xfrm>
        </p:grpSpPr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C2CA5BF3-CED9-4ACA-A98D-18674B7E5E94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4F72BC01-B778-4B20-9C44-4643DC750AE9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08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9" name="文本框 84">
              <a:extLst>
                <a:ext uri="{FF2B5EF4-FFF2-40B4-BE49-F238E27FC236}">
                  <a16:creationId xmlns:a16="http://schemas.microsoft.com/office/drawing/2014/main" id="{1B5F19CF-13F1-4DF7-B11E-F65E2052F613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列表推导式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832F022-7264-4B53-A5F3-3424100E88B7}"/>
              </a:ext>
            </a:extLst>
          </p:cNvPr>
          <p:cNvGrpSpPr/>
          <p:nvPr/>
        </p:nvGrpSpPr>
        <p:grpSpPr>
          <a:xfrm>
            <a:off x="4201899" y="5534147"/>
            <a:ext cx="5224189" cy="707886"/>
            <a:chOff x="4849178" y="1625999"/>
            <a:chExt cx="5224189" cy="707886"/>
          </a:xfrm>
        </p:grpSpPr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63B1B1D2-8052-490B-BBE2-2481D4C647DE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文本框 87">
              <a:extLst>
                <a:ext uri="{FF2B5EF4-FFF2-40B4-BE49-F238E27FC236}">
                  <a16:creationId xmlns:a16="http://schemas.microsoft.com/office/drawing/2014/main" id="{1DA6570A-1680-4645-83EE-2C61FB00B6C6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06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3" name="文本框 88">
              <a:extLst>
                <a:ext uri="{FF2B5EF4-FFF2-40B4-BE49-F238E27FC236}">
                  <a16:creationId xmlns:a16="http://schemas.microsoft.com/office/drawing/2014/main" id="{06C8F93F-BE94-4300-B32D-F4471F894BCC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字典函数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&amp;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方法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2F022-7264-4B53-A5F3-3424100E88B7}"/>
              </a:ext>
            </a:extLst>
          </p:cNvPr>
          <p:cNvGrpSpPr/>
          <p:nvPr/>
        </p:nvGrpSpPr>
        <p:grpSpPr>
          <a:xfrm>
            <a:off x="7425973" y="1224266"/>
            <a:ext cx="5224189" cy="1028295"/>
            <a:chOff x="4849178" y="1625999"/>
            <a:chExt cx="5224189" cy="1028295"/>
          </a:xfrm>
        </p:grpSpPr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63B1B1D2-8052-490B-BBE2-2481D4C647DE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6" name="文本框 87">
              <a:extLst>
                <a:ext uri="{FF2B5EF4-FFF2-40B4-BE49-F238E27FC236}">
                  <a16:creationId xmlns:a16="http://schemas.microsoft.com/office/drawing/2014/main" id="{1DA6570A-1680-4645-83EE-2C61FB00B6C6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07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7" name="文本框 88">
              <a:extLst>
                <a:ext uri="{FF2B5EF4-FFF2-40B4-BE49-F238E27FC236}">
                  <a16:creationId xmlns:a16="http://schemas.microsoft.com/office/drawing/2014/main" id="{06C8F93F-BE94-4300-B32D-F4471F894BCC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951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浅拷贝与深拷贝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1ED4496-0D07-47F5-9529-CC58A3DFF15E}"/>
              </a:ext>
            </a:extLst>
          </p:cNvPr>
          <p:cNvGrpSpPr/>
          <p:nvPr/>
        </p:nvGrpSpPr>
        <p:grpSpPr>
          <a:xfrm>
            <a:off x="4201899" y="4652353"/>
            <a:ext cx="5224189" cy="707886"/>
            <a:chOff x="4849178" y="1625999"/>
            <a:chExt cx="5224189" cy="707886"/>
          </a:xfrm>
        </p:grpSpPr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3D072E00-BC16-486D-AA62-FC39C24399F1}"/>
                </a:ext>
              </a:extLst>
            </p:cNvPr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0" name="文本框 54">
              <a:extLst>
                <a:ext uri="{FF2B5EF4-FFF2-40B4-BE49-F238E27FC236}">
                  <a16:creationId xmlns:a16="http://schemas.microsoft.com/office/drawing/2014/main" id="{80CECEE1-FCD2-4C4E-BF89-A349E9F9A9F2}"/>
                </a:ext>
              </a:extLst>
            </p:cNvPr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05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1" name="文本框 55">
              <a:extLst>
                <a:ext uri="{FF2B5EF4-FFF2-40B4-BE49-F238E27FC236}">
                  <a16:creationId xmlns:a16="http://schemas.microsoft.com/office/drawing/2014/main" id="{2EF169A2-A2D3-42D5-A82E-1E025B8D89B4}"/>
                </a:ext>
              </a:extLst>
            </p:cNvPr>
            <p:cNvSpPr txBox="1"/>
            <p:nvPr/>
          </p:nvSpPr>
          <p:spPr>
            <a:xfrm flipH="1">
              <a:off x="5947344" y="1702943"/>
              <a:ext cx="4126023" cy="46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操作字典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浅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拷贝与深拷贝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9" name="内容占位符 5"/>
          <p:cNvSpPr txBox="1">
            <a:spLocks/>
          </p:cNvSpPr>
          <p:nvPr/>
        </p:nvSpPr>
        <p:spPr>
          <a:xfrm>
            <a:off x="550863" y="1397740"/>
            <a:ext cx="4425950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/>
              <a:t>浅拷贝</a:t>
            </a:r>
            <a:r>
              <a:rPr lang="zh-CN" altLang="en-US" sz="2400" dirty="0" smtClean="0"/>
              <a:t>：不拷贝子对象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针对子对象中的</a:t>
            </a:r>
            <a:r>
              <a:rPr lang="en-US" altLang="zh-CN" sz="2400" dirty="0" smtClean="0"/>
              <a:t>item)</a:t>
            </a:r>
            <a:r>
              <a:rPr lang="zh-CN" altLang="en-US" sz="2400" dirty="0" smtClean="0"/>
              <a:t>，当子对象进行更改的时候，原始对象也会改变。常见操作：列表的切片</a:t>
            </a:r>
            <a:r>
              <a:rPr lang="en-US" altLang="zh-CN" sz="2400" dirty="0" smtClean="0"/>
              <a:t>[:]</a:t>
            </a:r>
            <a:r>
              <a:rPr lang="zh-CN" altLang="en-US" sz="2400" dirty="0" smtClean="0"/>
              <a:t>操作、</a:t>
            </a:r>
            <a:r>
              <a:rPr lang="en-US" altLang="zh-CN" sz="2400" dirty="0" smtClean="0"/>
              <a:t>list()</a:t>
            </a:r>
            <a:r>
              <a:rPr lang="zh-CN" altLang="en-US" sz="2400" dirty="0" smtClean="0"/>
              <a:t>操作，字典的</a:t>
            </a:r>
            <a:r>
              <a:rPr lang="en-US" altLang="zh-CN" sz="2400" dirty="0" smtClean="0"/>
              <a:t>copy()</a:t>
            </a:r>
            <a:r>
              <a:rPr lang="zh-CN" altLang="en-US" sz="2400" dirty="0" smtClean="0"/>
              <a:t>函数、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模块的</a:t>
            </a:r>
            <a:r>
              <a:rPr lang="en-US" altLang="zh-CN" sz="2400" dirty="0" smtClean="0"/>
              <a:t>copy()</a:t>
            </a:r>
            <a:r>
              <a:rPr lang="zh-CN" altLang="en-US" sz="2400" dirty="0" smtClean="0"/>
              <a:t>函数（两个一模一样的双胞胎）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62" y="1175458"/>
            <a:ext cx="5899471" cy="5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浅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拷贝与深拷贝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2" name="内容占位符 5"/>
          <p:cNvSpPr txBox="1">
            <a:spLocks/>
          </p:cNvSpPr>
          <p:nvPr/>
        </p:nvSpPr>
        <p:spPr>
          <a:xfrm>
            <a:off x="550863" y="1212924"/>
            <a:ext cx="4425950" cy="52508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/>
              <a:t>深拷贝</a:t>
            </a:r>
            <a:r>
              <a:rPr lang="zh-CN" altLang="en-US" dirty="0" smtClean="0"/>
              <a:t>：会拷贝子对象，当对原始</a:t>
            </a:r>
            <a:r>
              <a:rPr lang="zh-CN" altLang="en-US" dirty="0"/>
              <a:t>对象</a:t>
            </a:r>
            <a:r>
              <a:rPr lang="zh-CN" altLang="en-US" dirty="0" smtClean="0"/>
              <a:t>子对象进行更改的时候，原始对象不会改变。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常见操作：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模块的</a:t>
            </a:r>
            <a:r>
              <a:rPr lang="en-US" altLang="zh-CN" dirty="0" err="1" smtClean="0"/>
              <a:t>deepcopy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0" y="1175458"/>
            <a:ext cx="5691116" cy="52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举例：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07677" y="431970"/>
            <a:ext cx="6096000" cy="1837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import copy</a:t>
            </a:r>
          </a:p>
          <a:p>
            <a:r>
              <a:rPr lang="zh-CN" altLang="en-US" dirty="0"/>
              <a:t>list_0 = ["A", "B", ["C", "D"], "E"]</a:t>
            </a:r>
          </a:p>
          <a:p>
            <a:r>
              <a:rPr lang="zh-CN" altLang="en-US" dirty="0"/>
              <a:t>list_1 = copy.copy(list_0)</a:t>
            </a:r>
          </a:p>
          <a:p>
            <a:r>
              <a:rPr lang="zh-CN" altLang="en-US" dirty="0"/>
              <a:t>list_2 = list_0.copy()</a:t>
            </a:r>
          </a:p>
          <a:p>
            <a:r>
              <a:rPr lang="zh-CN" altLang="en-US" dirty="0"/>
              <a:t>list_3 = list_0[:]</a:t>
            </a:r>
          </a:p>
          <a:p>
            <a:r>
              <a:rPr lang="zh-CN" altLang="en-US" dirty="0"/>
              <a:t>list_4 = list(list_0)</a:t>
            </a:r>
          </a:p>
          <a:p>
            <a:endParaRPr lang="zh-CN" altLang="en-US" dirty="0"/>
          </a:p>
          <a:p>
            <a:r>
              <a:rPr lang="zh-CN" altLang="en-US" dirty="0"/>
              <a:t># --- 深拷贝的拷贝方式 ---</a:t>
            </a:r>
          </a:p>
          <a:p>
            <a:r>
              <a:rPr lang="zh-CN" altLang="en-US" dirty="0"/>
              <a:t>list_d = copy.deepcopy(list_0)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--- 深浅拷贝的区别 ---</a:t>
            </a:r>
          </a:p>
          <a:p>
            <a:r>
              <a:rPr lang="zh-CN" altLang="en-US" dirty="0"/>
              <a:t># 1. 对第一层数据进行赋值</a:t>
            </a:r>
          </a:p>
          <a:p>
            <a:r>
              <a:rPr lang="zh-CN" altLang="en-US" dirty="0"/>
              <a:t>list_0[0] = "X0"</a:t>
            </a:r>
          </a:p>
          <a:p>
            <a:r>
              <a:rPr lang="zh-CN" altLang="en-US" dirty="0"/>
              <a:t>list_1[0] = "X1"</a:t>
            </a:r>
          </a:p>
          <a:p>
            <a:r>
              <a:rPr lang="zh-CN" altLang="en-US" dirty="0"/>
              <a:t>list_2[0] = "X2"</a:t>
            </a:r>
          </a:p>
          <a:p>
            <a:r>
              <a:rPr lang="zh-CN" altLang="en-US" dirty="0"/>
              <a:t>list_3[0] = "X3"</a:t>
            </a:r>
          </a:p>
          <a:p>
            <a:r>
              <a:rPr lang="zh-CN" altLang="en-US" dirty="0"/>
              <a:t>list_4[0] = "X4"</a:t>
            </a:r>
          </a:p>
          <a:p>
            <a:r>
              <a:rPr lang="zh-CN" altLang="en-US" dirty="0"/>
              <a:t>list_d[0] = "Xd"</a:t>
            </a:r>
          </a:p>
          <a:p>
            <a:endParaRPr lang="zh-CN" altLang="en-US" dirty="0"/>
          </a:p>
          <a:p>
            <a:r>
              <a:rPr lang="zh-CN" altLang="en-US" dirty="0"/>
              <a:t># 打印结果: 理所当然,所有列表都发生了变化</a:t>
            </a:r>
          </a:p>
          <a:p>
            <a:r>
              <a:rPr lang="zh-CN" altLang="en-US" dirty="0"/>
              <a:t># list_0: ['X0', 'B', ['C', 'D'], E]</a:t>
            </a:r>
          </a:p>
          <a:p>
            <a:r>
              <a:rPr lang="zh-CN" altLang="en-US" dirty="0"/>
              <a:t># list_1: ['X1', 'B', ['C', 'D'], E]</a:t>
            </a:r>
          </a:p>
          <a:p>
            <a:r>
              <a:rPr lang="zh-CN" altLang="en-US" dirty="0"/>
              <a:t># list_2: ['X2', 'B', ['C', 'D'], E]</a:t>
            </a:r>
          </a:p>
          <a:p>
            <a:r>
              <a:rPr lang="zh-CN" altLang="en-US" dirty="0"/>
              <a:t># list_3: ['X3', 'B', ['C', 'D'], E]</a:t>
            </a:r>
          </a:p>
          <a:p>
            <a:r>
              <a:rPr lang="zh-CN" altLang="en-US" dirty="0"/>
              <a:t># list_4: ['X4', 'B', ['C', 'D'], E]</a:t>
            </a:r>
          </a:p>
          <a:p>
            <a:r>
              <a:rPr lang="zh-CN" altLang="en-US" dirty="0"/>
              <a:t># list_d: ['Xd', 'B', ['C', 'D'], E]</a:t>
            </a:r>
          </a:p>
          <a:p>
            <a:endParaRPr lang="zh-CN" altLang="en-US" dirty="0"/>
          </a:p>
          <a:p>
            <a:r>
              <a:rPr lang="zh-CN" altLang="en-US" dirty="0"/>
              <a:t># 2. 对第二层的list引用进行赋值</a:t>
            </a:r>
          </a:p>
          <a:p>
            <a:r>
              <a:rPr lang="zh-CN" altLang="en-US" dirty="0"/>
              <a:t>list_0[2][0] = "Y0"</a:t>
            </a:r>
          </a:p>
          <a:p>
            <a:r>
              <a:rPr lang="zh-CN" altLang="en-US" dirty="0"/>
              <a:t>list_1[2][0] = "Y1"</a:t>
            </a:r>
          </a:p>
          <a:p>
            <a:r>
              <a:rPr lang="zh-CN" altLang="en-US" dirty="0"/>
              <a:t>list_2[2][0] = "Y2"</a:t>
            </a:r>
          </a:p>
          <a:p>
            <a:r>
              <a:rPr lang="zh-CN" altLang="en-US" dirty="0"/>
              <a:t>list_3[2][0] = "Y3"</a:t>
            </a:r>
          </a:p>
          <a:p>
            <a:r>
              <a:rPr lang="zh-CN" altLang="en-US" dirty="0"/>
              <a:t>list_4[2][0] = "Y4"</a:t>
            </a:r>
          </a:p>
          <a:p>
            <a:r>
              <a:rPr lang="zh-CN" altLang="en-US" dirty="0"/>
              <a:t>list_d[2][0] = "Yd"</a:t>
            </a:r>
          </a:p>
          <a:p>
            <a:endParaRPr lang="zh-CN" altLang="en-US" dirty="0"/>
          </a:p>
          <a:p>
            <a:r>
              <a:rPr lang="zh-CN" altLang="en-US" dirty="0"/>
              <a:t># 打印结果: 0-1都被改成了同一个值,这说明浅拷贝只拷贝了第二层list的引用;而深拷贝则拷贝了数据结构</a:t>
            </a:r>
          </a:p>
          <a:p>
            <a:r>
              <a:rPr lang="zh-CN" altLang="en-US" dirty="0"/>
              <a:t># list_0: ['X0', 'B', ['Y4', 'D'], E]</a:t>
            </a:r>
          </a:p>
          <a:p>
            <a:r>
              <a:rPr lang="zh-CN" altLang="en-US" dirty="0"/>
              <a:t># list_1: ['X1', 'B', ['Y4', 'D'], E]</a:t>
            </a:r>
          </a:p>
          <a:p>
            <a:r>
              <a:rPr lang="zh-CN" altLang="en-US" dirty="0"/>
              <a:t># list_2: ['X2', 'B', ['Y4', 'D'], E]</a:t>
            </a:r>
          </a:p>
          <a:p>
            <a:r>
              <a:rPr lang="zh-CN" altLang="en-US" dirty="0"/>
              <a:t># list_3: ['X3', 'B', ['Y4', 'D'], E]</a:t>
            </a:r>
          </a:p>
          <a:p>
            <a:r>
              <a:rPr lang="zh-CN" altLang="en-US" dirty="0"/>
              <a:t># list_4: ['X4', 'B', ['Y4', 'D'], E]</a:t>
            </a:r>
          </a:p>
          <a:p>
            <a:r>
              <a:rPr lang="zh-CN" altLang="en-US" dirty="0"/>
              <a:t># list_d: ['Xd', 'B', ['Yd', 'D'], E]</a:t>
            </a:r>
          </a:p>
          <a:p>
            <a:endParaRPr lang="zh-CN" altLang="en-US" dirty="0"/>
          </a:p>
          <a:p>
            <a:r>
              <a:rPr lang="zh-CN" altLang="en-US" dirty="0"/>
              <a:t># 3. 对第三层的Ls对象引用进行赋值</a:t>
            </a:r>
          </a:p>
          <a:p>
            <a:r>
              <a:rPr lang="zh-CN" altLang="en-US" dirty="0"/>
              <a:t>list_0[3]= "Z0"</a:t>
            </a:r>
          </a:p>
          <a:p>
            <a:r>
              <a:rPr lang="zh-CN" altLang="en-US" dirty="0"/>
              <a:t>list_1[3]= "Z1"</a:t>
            </a:r>
          </a:p>
          <a:p>
            <a:r>
              <a:rPr lang="zh-CN" altLang="en-US" dirty="0"/>
              <a:t>list_2[3]= "Z2"</a:t>
            </a:r>
          </a:p>
          <a:p>
            <a:r>
              <a:rPr lang="zh-CN" altLang="en-US" dirty="0"/>
              <a:t>list_3[3]= "Z3"</a:t>
            </a:r>
          </a:p>
          <a:p>
            <a:r>
              <a:rPr lang="zh-CN" altLang="en-US" dirty="0"/>
              <a:t>list_4[3]= "Z4"</a:t>
            </a:r>
          </a:p>
          <a:p>
            <a:r>
              <a:rPr lang="zh-CN" altLang="en-US" dirty="0"/>
              <a:t>list_d[3]= "Zd"</a:t>
            </a:r>
          </a:p>
          <a:p>
            <a:endParaRPr lang="zh-CN" altLang="en-US" dirty="0"/>
          </a:p>
          <a:p>
            <a:r>
              <a:rPr lang="zh-CN" altLang="en-US" dirty="0"/>
              <a:t># 执行结果: 继续验证了上方论点</a:t>
            </a:r>
          </a:p>
          <a:p>
            <a:r>
              <a:rPr lang="zh-CN" altLang="en-US" dirty="0"/>
              <a:t># list_0: ['X0', 'B', ['Y4', 'D'], Z4]</a:t>
            </a:r>
          </a:p>
          <a:p>
            <a:r>
              <a:rPr lang="zh-CN" altLang="en-US" dirty="0"/>
              <a:t># list_1: ['X1', 'B', ['Y4', 'D'], Z4]</a:t>
            </a:r>
          </a:p>
          <a:p>
            <a:r>
              <a:rPr lang="zh-CN" altLang="en-US" dirty="0"/>
              <a:t># list_2: ['X2', 'B', ['Y4', 'D'], Z4]</a:t>
            </a:r>
          </a:p>
          <a:p>
            <a:r>
              <a:rPr lang="zh-CN" altLang="en-US" dirty="0"/>
              <a:t># list_3: ['X3', 'B', ['Y4', 'D'], Z4]</a:t>
            </a:r>
          </a:p>
          <a:p>
            <a:r>
              <a:rPr lang="zh-CN" altLang="en-US" dirty="0"/>
              <a:t># list_4: ['X4', 'B', ['Y4', 'D'], Z4]</a:t>
            </a:r>
          </a:p>
          <a:p>
            <a:r>
              <a:rPr lang="zh-CN" altLang="en-US" dirty="0"/>
              <a:t># list_d: ['Xd', 'B', ['Yd', 'D'], Zd]</a:t>
            </a:r>
          </a:p>
          <a:p>
            <a:r>
              <a:rPr lang="zh-CN" altLang="en-US" dirty="0"/>
              <a:t>print(list_0)</a:t>
            </a:r>
          </a:p>
          <a:p>
            <a:r>
              <a:rPr lang="zh-CN" altLang="en-US" dirty="0"/>
              <a:t>print(list_1)</a:t>
            </a:r>
          </a:p>
          <a:p>
            <a:r>
              <a:rPr lang="zh-CN" altLang="en-US" dirty="0"/>
              <a:t>print(list_2)</a:t>
            </a:r>
          </a:p>
          <a:p>
            <a:r>
              <a:rPr lang="zh-CN" altLang="en-US" dirty="0"/>
              <a:t>print(list_3)</a:t>
            </a:r>
          </a:p>
          <a:p>
            <a:r>
              <a:rPr lang="zh-CN" altLang="en-US" dirty="0"/>
              <a:t>print(list_4)</a:t>
            </a:r>
          </a:p>
          <a:p>
            <a:r>
              <a:rPr lang="zh-CN" altLang="en-US" dirty="0"/>
              <a:t>print(list_d)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79" y="4267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浅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拷贝与深拷贝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0334" y="1526522"/>
            <a:ext cx="96490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利用切片操作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list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拷贝等就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叫浅拷贝，只是拷贝了最外围的对象本身，内部的元素都只是拷贝了一个引用而已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copy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deepcopy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方法进行拷贝就叫做深拷贝，外围和内部元素都进行了拷贝对象本身，而不是引用。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对于数字，字符串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和元组类型对象，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没有被拷贝的说法，即便是用深拷贝，查看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的话也是一样的，如果对其重新赋值，也只是新创建一个对象，替换掉旧的而已。</a:t>
            </a:r>
            <a:endParaRPr lang="zh-CN" altLang="en-US" sz="2400" b="0" i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89" y="4489003"/>
            <a:ext cx="2731440" cy="19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随堂练习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331"/>
          <p:cNvGrpSpPr/>
          <p:nvPr/>
        </p:nvGrpSpPr>
        <p:grpSpPr>
          <a:xfrm>
            <a:off x="621952" y="2089664"/>
            <a:ext cx="3710615" cy="3710613"/>
            <a:chOff x="428596" y="1357304"/>
            <a:chExt cx="3031676" cy="3031676"/>
          </a:xfrm>
        </p:grpSpPr>
        <p:sp>
          <p:nvSpPr>
            <p:cNvPr id="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44"/>
            <p:cNvGrpSpPr/>
            <p:nvPr/>
          </p:nvGrpSpPr>
          <p:grpSpPr>
            <a:xfrm>
              <a:off x="816866" y="1653038"/>
              <a:ext cx="2158765" cy="2407341"/>
              <a:chOff x="3557587" y="2728912"/>
              <a:chExt cx="1792288" cy="1998663"/>
            </a:xfrm>
          </p:grpSpPr>
          <p:sp>
            <p:nvSpPr>
              <p:cNvPr id="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79" name="Picture 370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83" name="Picture 370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4" name="Picture 370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5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" name="Arc 324"/>
          <p:cNvSpPr/>
          <p:nvPr/>
        </p:nvSpPr>
        <p:spPr>
          <a:xfrm>
            <a:off x="3496042" y="1645045"/>
            <a:ext cx="2403230" cy="1834044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1"/>
          <p:cNvSpPr txBox="1"/>
          <p:nvPr/>
        </p:nvSpPr>
        <p:spPr>
          <a:xfrm>
            <a:off x="5487797" y="134267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black"/>
                </a:solidFill>
                <a:latin typeface="+mj-ea"/>
                <a:ea typeface="+mj-ea"/>
              </a:rPr>
              <a:t>请思考：</a:t>
            </a:r>
          </a:p>
        </p:txBody>
      </p:sp>
      <p:sp>
        <p:nvSpPr>
          <p:cNvPr id="313" name="TextBox 30"/>
          <p:cNvSpPr txBox="1"/>
          <p:nvPr/>
        </p:nvSpPr>
        <p:spPr>
          <a:xfrm>
            <a:off x="4748067" y="2064834"/>
            <a:ext cx="682964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484848"/>
                </a:solidFill>
                <a:latin typeface="+mj-ea"/>
                <a:ea typeface="+mj-ea"/>
              </a:rPr>
              <a:t> </a:t>
            </a:r>
            <a:r>
              <a:rPr lang="en-US" altLang="zh-CN" sz="1600" b="1" dirty="0">
                <a:solidFill>
                  <a:srgbClr val="484848"/>
                </a:solidFill>
                <a:latin typeface="+mj-ea"/>
                <a:ea typeface="+mj-ea"/>
              </a:rPr>
              <a:t>     </a:t>
            </a:r>
            <a:r>
              <a:rPr lang="zh-CN" altLang="en-US" sz="2000" b="1" dirty="0" smtClean="0">
                <a:solidFill>
                  <a:srgbClr val="484848"/>
                </a:solidFill>
                <a:latin typeface="+mj-ea"/>
                <a:ea typeface="+mj-ea"/>
              </a:rPr>
              <a:t>分别创建一个列表</a:t>
            </a:r>
            <a:r>
              <a:rPr lang="en-US" altLang="zh-CN" sz="2000" b="1" dirty="0" smtClean="0">
                <a:solidFill>
                  <a:srgbClr val="484848"/>
                </a:solidFill>
                <a:latin typeface="+mj-ea"/>
                <a:ea typeface="+mj-ea"/>
              </a:rPr>
              <a:t>,</a:t>
            </a:r>
            <a:r>
              <a:rPr lang="zh-CN" altLang="en-US" sz="2000" b="1" dirty="0" smtClean="0">
                <a:solidFill>
                  <a:srgbClr val="484848"/>
                </a:solidFill>
                <a:latin typeface="+mj-ea"/>
                <a:ea typeface="+mj-ea"/>
              </a:rPr>
              <a:t>元组</a:t>
            </a:r>
            <a:r>
              <a:rPr lang="en-US" altLang="zh-CN" sz="2000" b="1" dirty="0" smtClean="0">
                <a:solidFill>
                  <a:srgbClr val="484848"/>
                </a:solidFill>
                <a:latin typeface="+mj-ea"/>
                <a:ea typeface="+mj-ea"/>
              </a:rPr>
              <a:t>,</a:t>
            </a:r>
            <a:r>
              <a:rPr lang="zh-CN" altLang="en-US" sz="2000" b="1" dirty="0" smtClean="0">
                <a:solidFill>
                  <a:srgbClr val="484848"/>
                </a:solidFill>
                <a:latin typeface="+mj-ea"/>
                <a:ea typeface="+mj-ea"/>
              </a:rPr>
              <a:t>集合</a:t>
            </a:r>
            <a:r>
              <a:rPr lang="en-US" altLang="zh-CN" sz="2000" b="1" dirty="0" smtClean="0">
                <a:solidFill>
                  <a:srgbClr val="484848"/>
                </a:solidFill>
                <a:latin typeface="+mj-ea"/>
                <a:ea typeface="+mj-ea"/>
              </a:rPr>
              <a:t>,</a:t>
            </a:r>
            <a:r>
              <a:rPr lang="zh-CN" altLang="en-US" sz="2000" b="1" dirty="0" smtClean="0">
                <a:solidFill>
                  <a:srgbClr val="484848"/>
                </a:solidFill>
                <a:latin typeface="+mj-ea"/>
                <a:ea typeface="+mj-ea"/>
              </a:rPr>
              <a:t>字典</a:t>
            </a:r>
            <a:r>
              <a:rPr lang="en-US" altLang="zh-CN" sz="2000" b="1" dirty="0" smtClean="0">
                <a:solidFill>
                  <a:srgbClr val="484848"/>
                </a:solidFill>
                <a:latin typeface="+mj-ea"/>
                <a:ea typeface="+mj-ea"/>
              </a:rPr>
              <a:t>,</a:t>
            </a:r>
            <a:r>
              <a:rPr lang="zh-CN" altLang="en-US" sz="2000" b="1" dirty="0" smtClean="0">
                <a:solidFill>
                  <a:srgbClr val="484848"/>
                </a:solidFill>
                <a:latin typeface="+mj-ea"/>
                <a:ea typeface="+mj-ea"/>
              </a:rPr>
              <a:t>进行增删改查操作</a:t>
            </a:r>
            <a:r>
              <a:rPr lang="en-US" altLang="zh-CN" sz="2000" b="1" dirty="0">
                <a:solidFill>
                  <a:srgbClr val="484848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16" name="矩形 315"/>
          <p:cNvSpPr/>
          <p:nvPr/>
        </p:nvSpPr>
        <p:spPr>
          <a:xfrm>
            <a:off x="5512150" y="29407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+mj-ea"/>
                <a:ea typeface="+mj-ea"/>
              </a:rPr>
              <a:t>时间：</a:t>
            </a:r>
          </a:p>
        </p:txBody>
      </p:sp>
      <p:sp>
        <p:nvSpPr>
          <p:cNvPr id="317" name="矩形 316"/>
          <p:cNvSpPr/>
          <p:nvPr/>
        </p:nvSpPr>
        <p:spPr>
          <a:xfrm>
            <a:off x="5787510" y="3523087"/>
            <a:ext cx="34567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84848"/>
                </a:solidFill>
                <a:latin typeface="+mj-ea"/>
                <a:ea typeface="+mj-ea"/>
              </a:rPr>
              <a:t>20</a:t>
            </a:r>
            <a:r>
              <a:rPr lang="zh-CN" altLang="en-US" sz="1600" dirty="0">
                <a:solidFill>
                  <a:srgbClr val="484848"/>
                </a:solidFill>
                <a:latin typeface="+mj-ea"/>
                <a:ea typeface="+mj-ea"/>
              </a:rPr>
              <a:t>分钟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293" name="Picture 19" descr="北风网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73464" y="535331"/>
            <a:ext cx="1390226" cy="4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734" y="5057770"/>
            <a:ext cx="1007100" cy="9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76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13" grpId="0"/>
      <p:bldP spid="31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15558" y="3168752"/>
            <a:ext cx="6799393" cy="2480199"/>
            <a:chOff x="18175157" y="1470759"/>
            <a:chExt cx="6799393" cy="2480199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微软雅黑" panose="020B0503020204020204" charset="-122"/>
                </a:rPr>
                <a:t>上海育创网络科技有限公司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70321" y="3643181"/>
              <a:ext cx="1261884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主讲人：菜芽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6993" y="4359914"/>
            <a:ext cx="1520786" cy="513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41180" y="4364098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什么是元祖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什么是元祖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3F1B9E97-E942-4D55-9D74-9A8D1E94AC2E}"/>
              </a:ext>
            </a:extLst>
          </p:cNvPr>
          <p:cNvSpPr txBox="1"/>
          <p:nvPr/>
        </p:nvSpPr>
        <p:spPr>
          <a:xfrm flipH="1">
            <a:off x="1010027" y="1438138"/>
            <a:ext cx="716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的元祖和列表类似，不同之处在于元祖的元素不能被修改，而列表的元素可以被修改。也可进行分片和连接操作。元祖使用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小括号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创建，列表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使用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方括号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1" y="2325620"/>
            <a:ext cx="5686413" cy="307777"/>
            <a:chOff x="999449" y="2152643"/>
            <a:chExt cx="5686413" cy="30777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元祖创建语法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CB9A7E-A206-40ED-AE20-1C6C42F6A978}"/>
              </a:ext>
            </a:extLst>
          </p:cNvPr>
          <p:cNvGrpSpPr/>
          <p:nvPr/>
        </p:nvGrpSpPr>
        <p:grpSpPr>
          <a:xfrm>
            <a:off x="1022891" y="4133909"/>
            <a:ext cx="5686413" cy="307777"/>
            <a:chOff x="999449" y="2152643"/>
            <a:chExt cx="5686413" cy="30777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CFCB034-C04C-4713-8ABE-3B7B371EBF3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6">
              <a:extLst>
                <a:ext uri="{FF2B5EF4-FFF2-40B4-BE49-F238E27FC236}">
                  <a16:creationId xmlns:a16="http://schemas.microsoft.com/office/drawing/2014/main" id="{17CB30DC-169E-48BF-8483-265081E570FB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79A573-A057-4F1D-A945-C3F580EC8212}"/>
              </a:ext>
            </a:extLst>
          </p:cNvPr>
          <p:cNvSpPr/>
          <p:nvPr/>
        </p:nvSpPr>
        <p:spPr>
          <a:xfrm>
            <a:off x="1326537" y="2869101"/>
            <a:ext cx="4132154" cy="887172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algn="ctr" defTabSz="457189"/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元祖名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=(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1,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2,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</a:rPr>
              <a:t>元素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n…….) </a:t>
            </a:r>
          </a:p>
          <a:p>
            <a:pPr algn="ctr" defTabSz="457189"/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3AE4F16-CB32-4C53-A5DC-2807AFF8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78919"/>
              </p:ext>
            </p:extLst>
          </p:nvPr>
        </p:nvGraphicFramePr>
        <p:xfrm>
          <a:off x="1202278" y="4808355"/>
          <a:ext cx="7150875" cy="4484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150875">
                  <a:extLst>
                    <a:ext uri="{9D8B030D-6E8A-4147-A177-3AD203B41FA5}">
                      <a16:colId xmlns:a16="http://schemas.microsoft.com/office/drawing/2014/main" val="374210427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8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'sunny’</a:t>
                      </a:r>
                      <a:r>
                        <a:rPr lang="en-US" altLang="zh-CN" sz="18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8066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754FBDA-B306-45E8-AB93-9D9827B7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647" y="3267967"/>
            <a:ext cx="1933333" cy="22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5C47E851-91B7-4690-958B-3B9BE86E216A}"/>
              </a:ext>
            </a:extLst>
          </p:cNvPr>
          <p:cNvGrpSpPr/>
          <p:nvPr/>
        </p:nvGrpSpPr>
        <p:grpSpPr>
          <a:xfrm>
            <a:off x="5925887" y="0"/>
            <a:ext cx="6266113" cy="5071983"/>
            <a:chOff x="6427694" y="152395"/>
            <a:chExt cx="5764306" cy="4665805"/>
          </a:xfrm>
        </p:grpSpPr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264BCCB7-D6A8-417E-ABBF-D90C6311FE6D}"/>
                </a:ext>
              </a:extLst>
            </p:cNvPr>
            <p:cNvSpPr/>
            <p:nvPr/>
          </p:nvSpPr>
          <p:spPr>
            <a:xfrm rot="16200000" flipH="1">
              <a:off x="10563114" y="360844"/>
              <a:ext cx="1837335" cy="142043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3B2422-4536-4C4D-A7E3-6B705A323D50}"/>
                </a:ext>
              </a:extLst>
            </p:cNvPr>
            <p:cNvSpPr/>
            <p:nvPr/>
          </p:nvSpPr>
          <p:spPr>
            <a:xfrm rot="5400000" flipH="1">
              <a:off x="10563112" y="1303666"/>
              <a:ext cx="1837335" cy="142043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AE8F2190-FAFE-475B-8E48-8D95DD73BEF2}"/>
                </a:ext>
              </a:extLst>
            </p:cNvPr>
            <p:cNvSpPr/>
            <p:nvPr/>
          </p:nvSpPr>
          <p:spPr>
            <a:xfrm rot="16200000" flipH="1">
              <a:off x="10563114" y="2246487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:a16="http://schemas.microsoft.com/office/drawing/2014/main" id="{E83E8407-FFC6-4DA2-80FD-717BEF3AD931}"/>
                </a:ext>
              </a:extLst>
            </p:cNvPr>
            <p:cNvSpPr/>
            <p:nvPr/>
          </p:nvSpPr>
          <p:spPr>
            <a:xfrm rot="5400000" flipH="1">
              <a:off x="9114239" y="360847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17C2694A-4B73-472E-B758-6A4524A3F1A5}"/>
                </a:ext>
              </a:extLst>
            </p:cNvPr>
            <p:cNvSpPr/>
            <p:nvPr/>
          </p:nvSpPr>
          <p:spPr>
            <a:xfrm rot="16200000" flipH="1">
              <a:off x="9122951" y="1303666"/>
              <a:ext cx="1837335" cy="142043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9639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CE937B27-D578-473C-B927-92202ADAD931}"/>
                </a:ext>
              </a:extLst>
            </p:cNvPr>
            <p:cNvSpPr/>
            <p:nvPr/>
          </p:nvSpPr>
          <p:spPr>
            <a:xfrm rot="5400000" flipH="1">
              <a:off x="9120882" y="2246490"/>
              <a:ext cx="1837335" cy="1420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4129323B-1D8A-4D75-8A90-C9ED0B4E2509}"/>
                </a:ext>
              </a:extLst>
            </p:cNvPr>
            <p:cNvSpPr/>
            <p:nvPr/>
          </p:nvSpPr>
          <p:spPr>
            <a:xfrm rot="16200000" flipH="1">
              <a:off x="7659407" y="360844"/>
              <a:ext cx="1837335" cy="142043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0" name="等腰三角形 99">
              <a:extLst>
                <a:ext uri="{FF2B5EF4-FFF2-40B4-BE49-F238E27FC236}">
                  <a16:creationId xmlns:a16="http://schemas.microsoft.com/office/drawing/2014/main" id="{2ACCDBFC-3D4C-4E2D-8250-0979C81BAADF}"/>
                </a:ext>
              </a:extLst>
            </p:cNvPr>
            <p:cNvSpPr/>
            <p:nvPr/>
          </p:nvSpPr>
          <p:spPr>
            <a:xfrm rot="16200000" flipH="1">
              <a:off x="9122668" y="318931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E32AC572-7EB2-4634-B9D9-89D114234437}"/>
                </a:ext>
              </a:extLst>
            </p:cNvPr>
            <p:cNvSpPr/>
            <p:nvPr/>
          </p:nvSpPr>
          <p:spPr>
            <a:xfrm rot="5400000" flipH="1">
              <a:off x="7659407" y="1303664"/>
              <a:ext cx="1837335" cy="142043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2" name="等腰三角形 101">
              <a:extLst>
                <a:ext uri="{FF2B5EF4-FFF2-40B4-BE49-F238E27FC236}">
                  <a16:creationId xmlns:a16="http://schemas.microsoft.com/office/drawing/2014/main" id="{7F08D22C-DA4F-4AAA-A766-AA80C721CDD5}"/>
                </a:ext>
              </a:extLst>
            </p:cNvPr>
            <p:cNvSpPr/>
            <p:nvPr/>
          </p:nvSpPr>
          <p:spPr>
            <a:xfrm rot="16200000" flipH="1">
              <a:off x="6219245" y="1303664"/>
              <a:ext cx="1837335" cy="1420437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49150" y="4342244"/>
            <a:ext cx="2621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操作元祖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92F90AE8-EBB6-482A-87A1-BF3F65B1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444" y="294351"/>
            <a:ext cx="1520786" cy="5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5" y="467572"/>
            <a:ext cx="39048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访问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元组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A279101-CBC0-404C-A1F0-E94A37B3F939}"/>
              </a:ext>
            </a:extLst>
          </p:cNvPr>
          <p:cNvGrpSpPr/>
          <p:nvPr/>
        </p:nvGrpSpPr>
        <p:grpSpPr>
          <a:xfrm>
            <a:off x="1022891" y="1791456"/>
            <a:ext cx="5686413" cy="307777"/>
            <a:chOff x="999449" y="2152643"/>
            <a:chExt cx="5686413" cy="30777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C5D67DE-8081-474E-B9C3-8CA71181575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文本框 6">
              <a:extLst>
                <a:ext uri="{FF2B5EF4-FFF2-40B4-BE49-F238E27FC236}">
                  <a16:creationId xmlns:a16="http://schemas.microsoft.com/office/drawing/2014/main" id="{A5D73D11-6FEA-49CE-873B-B1FB9AD3D89E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元组索引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：以下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元组成名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，要访问元祖中的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tom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9C878DB-046F-4A42-B2C3-533D3CA8F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2890" y="2495427"/>
          <a:ext cx="7566930" cy="86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55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952272831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1005626428"/>
                    </a:ext>
                  </a:extLst>
                </a:gridCol>
              </a:tblGrid>
              <a:tr h="8673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tom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amy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kim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B1ADD53-AD44-46AC-8799-53BDFAAC0556}"/>
              </a:ext>
            </a:extLst>
          </p:cNvPr>
          <p:cNvSpPr txBox="1"/>
          <p:nvPr/>
        </p:nvSpPr>
        <p:spPr>
          <a:xfrm>
            <a:off x="1403530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1C452C34-330A-4EA9-967B-2F28A69586B4}"/>
              </a:ext>
            </a:extLst>
          </p:cNvPr>
          <p:cNvSpPr/>
          <p:nvPr/>
        </p:nvSpPr>
        <p:spPr>
          <a:xfrm rot="16200000">
            <a:off x="1283457" y="3669158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925C35-6103-4815-8520-CF1AD2684A16}"/>
              </a:ext>
            </a:extLst>
          </p:cNvPr>
          <p:cNvSpPr txBox="1"/>
          <p:nvPr/>
        </p:nvSpPr>
        <p:spPr>
          <a:xfrm>
            <a:off x="2733569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20AEBE63-7728-44B9-A183-50479C84C239}"/>
              </a:ext>
            </a:extLst>
          </p:cNvPr>
          <p:cNvSpPr/>
          <p:nvPr/>
        </p:nvSpPr>
        <p:spPr>
          <a:xfrm rot="16200000">
            <a:off x="2613496" y="3669158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84BB13-DB96-4C3A-B21B-0ADE4655A8FB}"/>
              </a:ext>
            </a:extLst>
          </p:cNvPr>
          <p:cNvSpPr txBox="1"/>
          <p:nvPr/>
        </p:nvSpPr>
        <p:spPr>
          <a:xfrm>
            <a:off x="3966618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F4606CCA-DBA3-4DF5-8834-46761772514C}"/>
              </a:ext>
            </a:extLst>
          </p:cNvPr>
          <p:cNvSpPr/>
          <p:nvPr/>
        </p:nvSpPr>
        <p:spPr>
          <a:xfrm rot="16200000">
            <a:off x="3846545" y="3669158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266592-AA11-4272-8A43-F8C0C032B609}"/>
              </a:ext>
            </a:extLst>
          </p:cNvPr>
          <p:cNvSpPr txBox="1"/>
          <p:nvPr/>
        </p:nvSpPr>
        <p:spPr>
          <a:xfrm>
            <a:off x="5241235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4C50E6E-3288-47AF-9960-7CDC0E31ADAC}"/>
              </a:ext>
            </a:extLst>
          </p:cNvPr>
          <p:cNvSpPr/>
          <p:nvPr/>
        </p:nvSpPr>
        <p:spPr>
          <a:xfrm rot="16200000">
            <a:off x="5121162" y="366915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A49533-265C-4412-9B4E-C45482B78BAB}"/>
              </a:ext>
            </a:extLst>
          </p:cNvPr>
          <p:cNvSpPr txBox="1"/>
          <p:nvPr/>
        </p:nvSpPr>
        <p:spPr>
          <a:xfrm>
            <a:off x="6501995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箭头: 虚尾 31">
            <a:extLst>
              <a:ext uri="{FF2B5EF4-FFF2-40B4-BE49-F238E27FC236}">
                <a16:creationId xmlns:a16="http://schemas.microsoft.com/office/drawing/2014/main" id="{557FE5F4-1FC2-4E90-8101-7E23046F85F1}"/>
              </a:ext>
            </a:extLst>
          </p:cNvPr>
          <p:cNvSpPr/>
          <p:nvPr/>
        </p:nvSpPr>
        <p:spPr>
          <a:xfrm rot="16200000">
            <a:off x="6381922" y="366915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7FDAA0-1875-4AE5-924A-E5A71557EA3B}"/>
              </a:ext>
            </a:extLst>
          </p:cNvPr>
          <p:cNvSpPr txBox="1"/>
          <p:nvPr/>
        </p:nvSpPr>
        <p:spPr>
          <a:xfrm>
            <a:off x="7735060" y="4246604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箭头: 虚尾 33">
            <a:extLst>
              <a:ext uri="{FF2B5EF4-FFF2-40B4-BE49-F238E27FC236}">
                <a16:creationId xmlns:a16="http://schemas.microsoft.com/office/drawing/2014/main" id="{271B9664-C19C-41B4-B16A-DF2283F16512}"/>
              </a:ext>
            </a:extLst>
          </p:cNvPr>
          <p:cNvSpPr/>
          <p:nvPr/>
        </p:nvSpPr>
        <p:spPr>
          <a:xfrm rot="16200000">
            <a:off x="7614987" y="3669159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CC528A-EB72-41E8-B30C-4D2DD9D3CC33}"/>
              </a:ext>
            </a:extLst>
          </p:cNvPr>
          <p:cNvSpPr txBox="1"/>
          <p:nvPr/>
        </p:nvSpPr>
        <p:spPr>
          <a:xfrm>
            <a:off x="1253618" y="5191937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students[1]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0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7" grpId="1" animBg="1"/>
      <p:bldP spid="19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30" grpId="0" animBg="1"/>
      <p:bldP spid="30" grpId="1" animBg="1"/>
      <p:bldP spid="31" grpId="0"/>
      <p:bldP spid="32" grpId="0" animBg="1"/>
      <p:bldP spid="32" grpId="1" animBg="1"/>
      <p:bldP spid="33" grpId="0"/>
      <p:bldP spid="34" grpId="0" animBg="1"/>
      <p:bldP spid="34" grpId="1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删除元祖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20334" y="1603530"/>
            <a:ext cx="8874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元祖和列表不一样，元祖中的元素值是不允许被单独修改和删除的，但是我们可以使用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语句来删除整个元祖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6BC103-BFDD-4786-AB19-5172123E6FAD}"/>
              </a:ext>
            </a:extLst>
          </p:cNvPr>
          <p:cNvGrpSpPr/>
          <p:nvPr/>
        </p:nvGrpSpPr>
        <p:grpSpPr>
          <a:xfrm>
            <a:off x="939761" y="2187074"/>
            <a:ext cx="5686413" cy="307777"/>
            <a:chOff x="999449" y="2152643"/>
            <a:chExt cx="5686413" cy="30777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CC50C53-E743-4A30-8BDC-6E774527DAFB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DC4D1460-852A-429F-92F2-22C3EBCB2CD2}"/>
                </a:ext>
              </a:extLst>
            </p:cNvPr>
            <p:cNvSpPr txBox="1"/>
            <p:nvPr/>
          </p:nvSpPr>
          <p:spPr>
            <a:xfrm flipH="1">
              <a:off x="1303095" y="2152643"/>
              <a:ext cx="5382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删除元祖语法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75740EB-625E-43AD-8DCE-C0C594307FF8}"/>
              </a:ext>
            </a:extLst>
          </p:cNvPr>
          <p:cNvSpPr/>
          <p:nvPr/>
        </p:nvSpPr>
        <p:spPr>
          <a:xfrm>
            <a:off x="1243407" y="2730555"/>
            <a:ext cx="2635866" cy="7885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22860" rIns="22860" bIns="22860" rtlCol="0" anchor="ctr"/>
          <a:lstStyle/>
          <a:p>
            <a:pPr defTabSz="457189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</a:rPr>
              <a:t>del </a:t>
            </a:r>
            <a:r>
              <a:rPr lang="zh-CN" altLang="en-US" sz="2000" b="1" dirty="0" smtClean="0">
                <a:solidFill>
                  <a:schemeClr val="tx1"/>
                </a:solidFill>
                <a:latin typeface="+mj-ea"/>
              </a:rPr>
              <a:t>元组名</a:t>
            </a:r>
            <a:endParaRPr lang="zh-CN" altLang="en-US" sz="4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3C162B-396F-40F1-AA22-9F0A5ED0B2D8}"/>
              </a:ext>
            </a:extLst>
          </p:cNvPr>
          <p:cNvGrpSpPr/>
          <p:nvPr/>
        </p:nvGrpSpPr>
        <p:grpSpPr>
          <a:xfrm>
            <a:off x="939761" y="3958898"/>
            <a:ext cx="2939512" cy="307777"/>
            <a:chOff x="999449" y="2152644"/>
            <a:chExt cx="2939512" cy="30777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6748A56-610D-4900-BBF8-AC3CEB11D230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FF8BF869-89B0-4D5F-9E5C-44EF815B8A0E}"/>
                </a:ext>
              </a:extLst>
            </p:cNvPr>
            <p:cNvSpPr txBox="1"/>
            <p:nvPr/>
          </p:nvSpPr>
          <p:spPr>
            <a:xfrm flipH="1">
              <a:off x="1303095" y="2152644"/>
              <a:ext cx="263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示例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425BD8-1556-4148-A17E-708CC64D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3849"/>
              </p:ext>
            </p:extLst>
          </p:nvPr>
        </p:nvGraphicFramePr>
        <p:xfrm>
          <a:off x="1243407" y="4577993"/>
          <a:ext cx="6958484" cy="15872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958484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39272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'abcd'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123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3.33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'hello'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删除之前的元祖为：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20628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del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tuple1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76080"/>
                  </a:ext>
                </a:extLst>
              </a:tr>
              <a:tr h="398184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删除之后的元祖为：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tuple1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4277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656AA103-792F-4432-8889-C2499376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883" y="2541356"/>
            <a:ext cx="132381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467572"/>
            <a:ext cx="595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方正正大黑简体" pitchFamily="2" charset="-122"/>
                <a:cs typeface="微软雅黑" panose="020B0503020204020204" charset="-122"/>
              </a:rPr>
              <a:t>元组截取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2C093FC-E091-4FC1-AF13-103E7988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55693" y="431970"/>
            <a:ext cx="1520786" cy="513643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5BE3B5F9-2A14-4B78-B7C3-49868656EC6D}"/>
              </a:ext>
            </a:extLst>
          </p:cNvPr>
          <p:cNvSpPr txBox="1"/>
          <p:nvPr/>
        </p:nvSpPr>
        <p:spPr>
          <a:xfrm flipH="1">
            <a:off x="910697" y="1333701"/>
            <a:ext cx="896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元素虽然不能够被改变，但是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是一个序列，也可以通过索引去访问和截取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元组中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指定位置的元素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2A45E5-7F37-41BA-BF7F-2E85ACBADA9F}"/>
              </a:ext>
            </a:extLst>
          </p:cNvPr>
          <p:cNvGrpSpPr/>
          <p:nvPr/>
        </p:nvGrpSpPr>
        <p:grpSpPr>
          <a:xfrm>
            <a:off x="920334" y="2231983"/>
            <a:ext cx="7168588" cy="400110"/>
            <a:chOff x="999449" y="2169354"/>
            <a:chExt cx="7168588" cy="40011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50D360-AFDB-4FED-BAC7-BAEDA37CC8F8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10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E7A31A32-D15A-473B-99D0-A3E087EBA7BE}"/>
                </a:ext>
              </a:extLst>
            </p:cNvPr>
            <p:cNvSpPr txBox="1"/>
            <p:nvPr/>
          </p:nvSpPr>
          <p:spPr>
            <a:xfrm flipH="1">
              <a:off x="1303092" y="2169354"/>
              <a:ext cx="6864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以下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元组名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为：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，需要截取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students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的前三个元素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B73A3FA8-84BF-4180-ADBE-2DB7C2CE2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56845"/>
              </p:ext>
            </p:extLst>
          </p:nvPr>
        </p:nvGraphicFramePr>
        <p:xfrm>
          <a:off x="1022890" y="2883359"/>
          <a:ext cx="7566930" cy="867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55">
                  <a:extLst>
                    <a:ext uri="{9D8B030D-6E8A-4147-A177-3AD203B41FA5}">
                      <a16:colId xmlns:a16="http://schemas.microsoft.com/office/drawing/2014/main" val="131594664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559151680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289175788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1966668205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2952272831"/>
                    </a:ext>
                  </a:extLst>
                </a:gridCol>
                <a:gridCol w="1261155">
                  <a:extLst>
                    <a:ext uri="{9D8B030D-6E8A-4147-A177-3AD203B41FA5}">
                      <a16:colId xmlns:a16="http://schemas.microsoft.com/office/drawing/2014/main" val="1005626428"/>
                    </a:ext>
                  </a:extLst>
                </a:gridCol>
              </a:tblGrid>
              <a:tr h="8673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</a:rPr>
                        <a:t>jack</a:t>
                      </a:r>
                      <a:endParaRPr lang="zh-CN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2"/>
                          </a:solidFill>
                        </a:rPr>
                        <a:t>tom</a:t>
                      </a:r>
                      <a:endParaRPr lang="zh-CN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3"/>
                          </a:solidFill>
                        </a:rPr>
                        <a:t>john</a:t>
                      </a:r>
                      <a:endParaRPr lang="zh-CN" altLang="en-US" sz="24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amy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 err="1">
                          <a:solidFill>
                            <a:schemeClr val="accent6"/>
                          </a:solidFill>
                        </a:rPr>
                        <a:t>kim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zh-CN" alt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305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7EAD3CC-CBB9-4764-B7C8-F1C794AB4D19}"/>
              </a:ext>
            </a:extLst>
          </p:cNvPr>
          <p:cNvSpPr txBox="1"/>
          <p:nvPr/>
        </p:nvSpPr>
        <p:spPr>
          <a:xfrm>
            <a:off x="1389675" y="464838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0930086E-1D44-48CF-96F9-705982CDC8FC}"/>
              </a:ext>
            </a:extLst>
          </p:cNvPr>
          <p:cNvSpPr/>
          <p:nvPr/>
        </p:nvSpPr>
        <p:spPr>
          <a:xfrm rot="16200000">
            <a:off x="1269602" y="407093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BD2171-59E6-4C05-9A1B-212608695D69}"/>
              </a:ext>
            </a:extLst>
          </p:cNvPr>
          <p:cNvSpPr txBox="1"/>
          <p:nvPr/>
        </p:nvSpPr>
        <p:spPr>
          <a:xfrm>
            <a:off x="2719714" y="464838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箭头: 虚尾 21">
            <a:extLst>
              <a:ext uri="{FF2B5EF4-FFF2-40B4-BE49-F238E27FC236}">
                <a16:creationId xmlns:a16="http://schemas.microsoft.com/office/drawing/2014/main" id="{707601B4-45A5-4861-A67D-56E225180510}"/>
              </a:ext>
            </a:extLst>
          </p:cNvPr>
          <p:cNvSpPr/>
          <p:nvPr/>
        </p:nvSpPr>
        <p:spPr>
          <a:xfrm rot="16200000">
            <a:off x="2599641" y="407093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8BCDD4-251B-49E5-AF4A-42EA5E5BD38D}"/>
              </a:ext>
            </a:extLst>
          </p:cNvPr>
          <p:cNvSpPr txBox="1"/>
          <p:nvPr/>
        </p:nvSpPr>
        <p:spPr>
          <a:xfrm>
            <a:off x="3952763" y="4648380"/>
            <a:ext cx="55851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箭头: 虚尾 23">
            <a:extLst>
              <a:ext uri="{FF2B5EF4-FFF2-40B4-BE49-F238E27FC236}">
                <a16:creationId xmlns:a16="http://schemas.microsoft.com/office/drawing/2014/main" id="{A2B14525-6F8D-4FA3-AEAD-3FEC642DA02D}"/>
              </a:ext>
            </a:extLst>
          </p:cNvPr>
          <p:cNvSpPr/>
          <p:nvPr/>
        </p:nvSpPr>
        <p:spPr>
          <a:xfrm rot="16200000">
            <a:off x="3832690" y="4070934"/>
            <a:ext cx="679419" cy="336535"/>
          </a:xfrm>
          <a:prstGeom prst="strip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700BAE-E4FB-45BA-BAE6-44738EBA8400}"/>
              </a:ext>
            </a:extLst>
          </p:cNvPr>
          <p:cNvSpPr txBox="1"/>
          <p:nvPr/>
        </p:nvSpPr>
        <p:spPr>
          <a:xfrm>
            <a:off x="4806355" y="4175263"/>
            <a:ext cx="552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students[0:3]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BE993A7-1C26-4CB8-84A6-21D77F0E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85432"/>
              </p:ext>
            </p:extLst>
          </p:nvPr>
        </p:nvGraphicFramePr>
        <p:xfrm>
          <a:off x="2142156" y="5609800"/>
          <a:ext cx="6307320" cy="67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6307320">
                  <a:extLst>
                    <a:ext uri="{9D8B030D-6E8A-4147-A177-3AD203B41FA5}">
                      <a16:colId xmlns:a16="http://schemas.microsoft.com/office/drawing/2014/main" val="4064277601"/>
                    </a:ext>
                  </a:extLst>
                </a:gridCol>
              </a:tblGrid>
              <a:tr h="2947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=[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'jack'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'tom'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'john'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amy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dirty="0" err="1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kim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'sunny'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72371"/>
                  </a:ext>
                </a:extLst>
              </a:tr>
              <a:tr h="29887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</a:rPr>
                        <a:t>print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  <a:r>
                        <a:rPr lang="zh-CN" altLang="en-US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截取元素</a:t>
                      </a:r>
                      <a:r>
                        <a:rPr lang="en-US" altLang="zh-CN" sz="1600" dirty="0"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0:3"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students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en-US" altLang="zh-CN" sz="1600" b="1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])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2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0" grpId="1" animBg="1"/>
      <p:bldP spid="21" grpId="0"/>
      <p:bldP spid="22" grpId="0" animBg="1"/>
      <p:bldP spid="22" grpId="1" animBg="1"/>
      <p:bldP spid="23" grpId="0"/>
      <p:bldP spid="24" grpId="0" animBg="1"/>
      <p:bldP spid="24" grpId="1" animBg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2992</Words>
  <Application>Microsoft Office PowerPoint</Application>
  <PresentationFormat>宽屏</PresentationFormat>
  <Paragraphs>384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Adobe 黑体 Std R</vt:lpstr>
      <vt:lpstr>Gill Sans</vt:lpstr>
      <vt:lpstr>Helvetica Neue</vt:lpstr>
      <vt:lpstr>Roboto Light</vt:lpstr>
      <vt:lpstr>等线 Light</vt:lpstr>
      <vt:lpstr>方正正大黑简体</vt:lpstr>
      <vt:lpstr>楷体</vt:lpstr>
      <vt:lpstr>宋体</vt:lpstr>
      <vt:lpstr>微软雅黑</vt:lpstr>
      <vt:lpstr>微软雅黑 Light</vt:lpstr>
      <vt:lpstr>Arial</vt:lpstr>
      <vt:lpstr>Broadway</vt:lpstr>
      <vt:lpstr>Calibri</vt:lpstr>
      <vt:lpstr>Cooper Black</vt:lpstr>
      <vt:lpstr>Courier New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cp:lastModifiedBy>ibf</cp:lastModifiedBy>
  <cp:revision>1344</cp:revision>
  <dcterms:created xsi:type="dcterms:W3CDTF">2015-09-11T13:14:00Z</dcterms:created>
  <dcterms:modified xsi:type="dcterms:W3CDTF">2017-11-05T05:39:59Z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