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26" r:id="rId2"/>
    <p:sldId id="327" r:id="rId3"/>
    <p:sldId id="325" r:id="rId4"/>
    <p:sldId id="320" r:id="rId5"/>
    <p:sldId id="380" r:id="rId6"/>
    <p:sldId id="321" r:id="rId7"/>
    <p:sldId id="371" r:id="rId8"/>
    <p:sldId id="369" r:id="rId9"/>
    <p:sldId id="372" r:id="rId10"/>
    <p:sldId id="373" r:id="rId11"/>
    <p:sldId id="381" r:id="rId12"/>
    <p:sldId id="330" r:id="rId13"/>
    <p:sldId id="355" r:id="rId14"/>
    <p:sldId id="328" r:id="rId15"/>
    <p:sldId id="416" r:id="rId16"/>
    <p:sldId id="348" r:id="rId17"/>
    <p:sldId id="415" r:id="rId18"/>
    <p:sldId id="414" r:id="rId19"/>
    <p:sldId id="400" r:id="rId20"/>
    <p:sldId id="413" r:id="rId21"/>
    <p:sldId id="432" r:id="rId22"/>
    <p:sldId id="433" r:id="rId23"/>
    <p:sldId id="421" r:id="rId24"/>
    <p:sldId id="422" r:id="rId25"/>
    <p:sldId id="423" r:id="rId26"/>
    <p:sldId id="425" r:id="rId27"/>
    <p:sldId id="376" r:id="rId28"/>
    <p:sldId id="350" r:id="rId29"/>
    <p:sldId id="377" r:id="rId30"/>
    <p:sldId id="379" r:id="rId31"/>
    <p:sldId id="378" r:id="rId32"/>
    <p:sldId id="426" r:id="rId33"/>
    <p:sldId id="427" r:id="rId34"/>
    <p:sldId id="407" r:id="rId35"/>
    <p:sldId id="408" r:id="rId36"/>
    <p:sldId id="409" r:id="rId37"/>
    <p:sldId id="431" r:id="rId38"/>
    <p:sldId id="428" r:id="rId39"/>
    <p:sldId id="429" r:id="rId40"/>
    <p:sldId id="430" r:id="rId41"/>
    <p:sldId id="410" r:id="rId42"/>
    <p:sldId id="411" r:id="rId43"/>
    <p:sldId id="412" r:id="rId44"/>
    <p:sldId id="333" r:id="rId45"/>
    <p:sldId id="419" r:id="rId46"/>
    <p:sldId id="266" r:id="rId47"/>
    <p:sldId id="42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4">
          <p15:clr>
            <a:srgbClr val="A4A3A4"/>
          </p15:clr>
        </p15:guide>
        <p15:guide id="5" pos="328">
          <p15:clr>
            <a:srgbClr val="A4A3A4"/>
          </p15:clr>
        </p15:guide>
        <p15:guide id="6" pos="7355">
          <p15:clr>
            <a:srgbClr val="A4A3A4"/>
          </p15:clr>
        </p15:guide>
        <p15:guide id="7" pos="3870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238" autoAdjust="0"/>
  </p:normalViewPr>
  <p:slideViewPr>
    <p:cSldViewPr snapToGrid="0" showGuides="1">
      <p:cViewPr varScale="1">
        <p:scale>
          <a:sx n="74" d="100"/>
          <a:sy n="74" d="100"/>
        </p:scale>
        <p:origin x="534" y="54"/>
      </p:cViewPr>
      <p:guideLst>
        <p:guide orient="horz" pos="4065"/>
        <p:guide orient="horz" pos="867"/>
        <p:guide orient="horz" pos="381"/>
        <p:guide orient="horz" pos="2204"/>
        <p:guide pos="328"/>
        <p:guide pos="7355"/>
        <p:guide pos="3870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8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0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2" y="3464656"/>
            <a:ext cx="603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accent1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全栈</a:t>
            </a:r>
            <a:r>
              <a:rPr lang="zh-CN" altLang="en-US" sz="4000" dirty="0">
                <a:solidFill>
                  <a:srgbClr val="FF0000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开发</a:t>
            </a:r>
            <a:r>
              <a:rPr lang="zh-CN" altLang="en-US" sz="40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工程师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991201" y="5199920"/>
            <a:ext cx="237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上海育创网络科技有限公司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2649" y="5653486"/>
            <a:ext cx="1261885" cy="307777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：榴莲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724" y="4390562"/>
            <a:ext cx="1879726" cy="63487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46" name="等腰三角形 45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31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类和对象的小游戏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20334" y="1704110"/>
            <a:ext cx="2557157" cy="3616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6565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45793" y="1704110"/>
            <a:ext cx="2557157" cy="3616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6565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5791" y="1862373"/>
            <a:ext cx="7698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员工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863941" y="1881209"/>
            <a:ext cx="11883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技术小张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454867" y="1862373"/>
            <a:ext cx="11883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财务刘姐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250544" y="3391812"/>
            <a:ext cx="7698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汽车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798167" y="3373960"/>
            <a:ext cx="109601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小轿车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376751" y="3107428"/>
            <a:ext cx="1284607" cy="938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门口那辆红色别克轿车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971747" y="4821286"/>
            <a:ext cx="7698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电器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98167" y="4818374"/>
            <a:ext cx="8302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电视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206444" y="4818374"/>
            <a:ext cx="11883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冰箱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01091" y="5664132"/>
            <a:ext cx="58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类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033425" y="5664132"/>
            <a:ext cx="112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对象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547257" y="2250540"/>
            <a:ext cx="1502229" cy="57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741596" y="2129246"/>
            <a:ext cx="3036644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49013" y="2129246"/>
            <a:ext cx="1775358" cy="20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2.59259E-6 L -0.16354 0.00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0301 L -0.2832 -0.0094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0.25521 -0.029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32903 -0.0025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16406 0.0766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3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4526 -0.0898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0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15599 0.02708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3681 -0.0289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8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5013 -0.0666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31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类和对象的小游戏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1620587"/>
            <a:ext cx="7058791" cy="4007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41" y="1819266"/>
            <a:ext cx="6131087" cy="3610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 flipH="1">
            <a:off x="3849150" y="4342244"/>
            <a:ext cx="2621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定义类 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/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类的构成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022891" y="1791456"/>
            <a:ext cx="5686413" cy="400110"/>
            <a:chOff x="999449" y="2152643"/>
            <a:chExt cx="5686413" cy="400110"/>
          </a:xfrm>
        </p:grpSpPr>
        <p:sp>
          <p:nvSpPr>
            <p:cNvPr id="28" name="椭圆 27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/>
            <p:cNvSpPr txBox="1"/>
            <p:nvPr/>
          </p:nvSpPr>
          <p:spPr>
            <a:xfrm flipH="1">
              <a:off x="1303095" y="2152643"/>
              <a:ext cx="538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b="1" dirty="0">
                  <a:latin typeface="+mj-ea"/>
                </a:rPr>
                <a:t>类由三个部分构成</a:t>
              </a:r>
              <a:endParaRPr lang="en-US" altLang="zh-CN" sz="2000" b="1" dirty="0">
                <a:latin typeface="+mj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442446" y="2715231"/>
            <a:ext cx="3596248" cy="2369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>
              <a:lnSpc>
                <a:spcPct val="250000"/>
              </a:lnSpc>
            </a:pPr>
            <a:endParaRPr lang="en-US" altLang="zh-CN" dirty="0"/>
          </a:p>
          <a:p>
            <a:pPr>
              <a:lnSpc>
                <a:spcPct val="250000"/>
              </a:lnSpc>
            </a:pPr>
            <a:r>
              <a:rPr lang="en-US" altLang="zh-CN" dirty="0"/>
              <a:t>  </a:t>
            </a:r>
            <a:r>
              <a:rPr lang="zh-CN" altLang="zh-CN" dirty="0"/>
              <a:t>类的名称：类型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  </a:t>
            </a:r>
            <a:r>
              <a:rPr lang="zh-CN" altLang="zh-CN" dirty="0"/>
              <a:t>属性：对象的属性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  </a:t>
            </a:r>
            <a:r>
              <a:rPr lang="zh-CN" altLang="zh-CN" dirty="0"/>
              <a:t>方法：对象的方法</a:t>
            </a:r>
          </a:p>
          <a:p>
            <a:pPr defTabSz="456565">
              <a:lnSpc>
                <a:spcPct val="250000"/>
              </a:lnSpc>
            </a:pPr>
            <a:r>
              <a:rPr lang="en-US" altLang="zh-CN" sz="2800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45" y="5142345"/>
            <a:ext cx="1715655" cy="1715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创建和使用类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13849" y="1355275"/>
            <a:ext cx="5686413" cy="369332"/>
            <a:chOff x="999449" y="2152643"/>
            <a:chExt cx="5686413" cy="369332"/>
          </a:xfrm>
        </p:grpSpPr>
        <p:sp>
          <p:nvSpPr>
            <p:cNvPr id="19" name="椭圆 18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6"/>
            <p:cNvSpPr txBox="1"/>
            <p:nvPr/>
          </p:nvSpPr>
          <p:spPr>
            <a:xfrm flipH="1">
              <a:off x="1303095" y="2152643"/>
              <a:ext cx="5382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b="1" dirty="0" smtClean="0">
                  <a:latin typeface="+mj-ea"/>
                </a:rPr>
                <a:t>类定义：</a:t>
              </a:r>
              <a:endParaRPr lang="en-US" altLang="zh-CN" b="1" dirty="0">
                <a:latin typeface="+mj-ea"/>
              </a:endParaRPr>
            </a:p>
          </p:txBody>
        </p:sp>
      </p:grpSp>
      <p:sp>
        <p:nvSpPr>
          <p:cNvPr id="21" name="矩形: 圆角 20"/>
          <p:cNvSpPr/>
          <p:nvPr/>
        </p:nvSpPr>
        <p:spPr>
          <a:xfrm>
            <a:off x="2484153" y="1405974"/>
            <a:ext cx="3375734" cy="167616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+mj-ea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</a:rPr>
              <a:t>class </a:t>
            </a:r>
            <a:r>
              <a:rPr lang="zh-CN" altLang="zh-CN" sz="2400" b="1" dirty="0">
                <a:solidFill>
                  <a:schemeClr val="tx1"/>
                </a:solidFill>
              </a:rPr>
              <a:t>类名：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	</a:t>
            </a:r>
            <a:r>
              <a:rPr lang="zh-CN" altLang="zh-CN" sz="2400" b="1" dirty="0">
                <a:solidFill>
                  <a:schemeClr val="tx1"/>
                </a:solidFill>
              </a:rPr>
              <a:t>属性列表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	</a:t>
            </a:r>
            <a:r>
              <a:rPr lang="zh-CN" altLang="zh-CN" sz="2400" b="1" dirty="0">
                <a:solidFill>
                  <a:schemeClr val="tx1"/>
                </a:solidFill>
              </a:rPr>
              <a:t>方法列表</a:t>
            </a:r>
            <a:endParaRPr lang="zh-CN" altLang="en-US" sz="6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3849" y="3546341"/>
            <a:ext cx="2939512" cy="369332"/>
            <a:chOff x="999449" y="2152644"/>
            <a:chExt cx="2939512" cy="369332"/>
          </a:xfrm>
        </p:grpSpPr>
        <p:sp>
          <p:nvSpPr>
            <p:cNvPr id="23" name="椭圆 22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文本框 6"/>
            <p:cNvSpPr txBox="1"/>
            <p:nvPr/>
          </p:nvSpPr>
          <p:spPr>
            <a:xfrm flipH="1">
              <a:off x="1303095" y="2152644"/>
              <a:ext cx="2635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b="1" dirty="0">
                  <a:latin typeface="+mj-ea"/>
                </a:rPr>
                <a:t>示例</a:t>
              </a:r>
              <a:endParaRPr lang="en-US" altLang="zh-CN" b="1" dirty="0">
                <a:latin typeface="+mj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53" y="3331246"/>
            <a:ext cx="9579187" cy="3307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36795"/>
            <a:ext cx="827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类的属性分类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创建一个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people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类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)</a:t>
            </a:r>
            <a:endParaRPr sz="10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1232901" y="1824516"/>
            <a:ext cx="1003271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类属性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实例属性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pPr latinLnBrk="1">
              <a:lnSpc>
                <a:spcPts val="4000"/>
              </a:lnSpc>
            </a:pPr>
            <a:r>
              <a:rPr lang="zh-CN" altLang="en-US" b="1" dirty="0" smtClean="0"/>
              <a:t>类</a:t>
            </a:r>
            <a:r>
              <a:rPr lang="zh-CN" altLang="en-US" b="1" dirty="0"/>
              <a:t>变量：</a:t>
            </a:r>
            <a:r>
              <a:rPr lang="zh-CN" altLang="en-US" dirty="0"/>
              <a:t>类变量在整个实例化的对象中是公用的。类变量定义在类中且在函数体之外。类变量通常不作为实例变量使用</a:t>
            </a:r>
            <a:r>
              <a:rPr lang="zh-CN" altLang="en-US" dirty="0" smtClean="0"/>
              <a:t>。如果需要用在函数中使用</a:t>
            </a:r>
            <a:r>
              <a:rPr lang="zh-CN" altLang="en-US" sz="2400" b="1" dirty="0" smtClean="0"/>
              <a:t>类名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类属性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/>
              <a:t>实例变量：</a:t>
            </a:r>
            <a:r>
              <a:rPr lang="zh-CN" altLang="en-US" dirty="0"/>
              <a:t>定义在方法中的变量，只作用于当前实例的类。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4000"/>
              </a:lnSpc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190" y="5195656"/>
            <a:ext cx="1323810" cy="1571429"/>
          </a:xfrm>
          <a:prstGeom prst="rect">
            <a:avLst/>
          </a:prstGeom>
        </p:spPr>
      </p:pic>
      <p:sp>
        <p:nvSpPr>
          <p:cNvPr id="2" name="右弧形箭头 1"/>
          <p:cNvSpPr/>
          <p:nvPr/>
        </p:nvSpPr>
        <p:spPr>
          <a:xfrm rot="10800000">
            <a:off x="550863" y="2437641"/>
            <a:ext cx="625128" cy="2034862"/>
          </a:xfrm>
          <a:prstGeom prst="curvedLef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6565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右弧形箭头 7"/>
          <p:cNvSpPr/>
          <p:nvPr/>
        </p:nvSpPr>
        <p:spPr>
          <a:xfrm rot="10800000">
            <a:off x="607773" y="1824516"/>
            <a:ext cx="625128" cy="1505860"/>
          </a:xfrm>
          <a:prstGeom prst="curvedLef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6565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769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36795"/>
            <a:ext cx="827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针对类的属性的一些方法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920337" y="1430523"/>
            <a:ext cx="100327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可以</a:t>
            </a: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zh-CN" altLang="en-US" b="1" dirty="0" smtClean="0">
                <a:solidFill>
                  <a:srgbClr val="FF0000"/>
                </a:solidFill>
              </a:rPr>
              <a:t>点</a:t>
            </a:r>
            <a:r>
              <a:rPr lang="zh-CN" altLang="en-US" b="1" dirty="0" smtClean="0"/>
              <a:t>实例化对象名</a:t>
            </a:r>
            <a:r>
              <a:rPr lang="en-US" altLang="zh-CN" b="1" dirty="0" smtClean="0"/>
              <a:t>+.</a:t>
            </a:r>
            <a:r>
              <a:rPr lang="zh-CN" altLang="en-US" b="1" dirty="0" smtClean="0">
                <a:solidFill>
                  <a:srgbClr val="FF0000"/>
                </a:solidFill>
              </a:rPr>
              <a:t>来</a:t>
            </a:r>
            <a:r>
              <a:rPr lang="zh-CN" altLang="en-US" b="1" dirty="0">
                <a:solidFill>
                  <a:srgbClr val="FF0000"/>
                </a:solidFill>
              </a:rPr>
              <a:t>访问对象的</a:t>
            </a:r>
            <a:r>
              <a:rPr lang="zh-CN" altLang="en-US" b="1" dirty="0" smtClean="0">
                <a:solidFill>
                  <a:srgbClr val="FF0000"/>
                </a:solidFill>
              </a:rPr>
              <a:t>属性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也可以使用以下</a:t>
            </a:r>
            <a:r>
              <a:rPr lang="zh-CN" altLang="en-US" b="1" dirty="0"/>
              <a:t>函数的方式</a:t>
            </a:r>
            <a:r>
              <a:rPr lang="zh-CN" altLang="en-US" b="1" dirty="0">
                <a:solidFill>
                  <a:srgbClr val="FF0000"/>
                </a:solidFill>
              </a:rPr>
              <a:t>来访问</a:t>
            </a:r>
            <a:r>
              <a:rPr lang="zh-CN" altLang="en-US" b="1" dirty="0" smtClean="0">
                <a:solidFill>
                  <a:srgbClr val="FF0000"/>
                </a:solidFill>
              </a:rPr>
              <a:t>属性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latinLnBrk="1">
              <a:lnSpc>
                <a:spcPts val="4000"/>
              </a:lnSpc>
            </a:pPr>
            <a:r>
              <a:rPr lang="en-US" altLang="zh-CN" dirty="0" err="1" smtClean="0"/>
              <a:t>getattr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/>
              <a:t>, name[, default]) : </a:t>
            </a:r>
            <a:r>
              <a:rPr lang="zh-CN" altLang="en-US" dirty="0"/>
              <a:t>访问对象的</a:t>
            </a:r>
            <a:r>
              <a:rPr lang="zh-CN" altLang="en-US" dirty="0" smtClean="0"/>
              <a:t>属性</a:t>
            </a:r>
          </a:p>
          <a:p>
            <a:pPr latinLnBrk="1">
              <a:lnSpc>
                <a:spcPts val="4000"/>
              </a:lnSpc>
            </a:pPr>
            <a:r>
              <a:rPr lang="en-US" altLang="zh-CN" dirty="0" err="1" smtClean="0"/>
              <a:t>hasattr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obj,name</a:t>
            </a:r>
            <a:r>
              <a:rPr lang="en-US" altLang="zh-CN" dirty="0" smtClean="0"/>
              <a:t>) : </a:t>
            </a:r>
            <a:r>
              <a:rPr lang="zh-CN" altLang="en-US" dirty="0" smtClean="0"/>
              <a:t>检查是否存在一个属性</a:t>
            </a:r>
          </a:p>
          <a:p>
            <a:pPr latinLnBrk="1">
              <a:lnSpc>
                <a:spcPts val="4000"/>
              </a:lnSpc>
            </a:pPr>
            <a:r>
              <a:rPr lang="en-US" altLang="zh-CN" dirty="0" err="1" smtClean="0"/>
              <a:t>setattr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obj,name,value</a:t>
            </a:r>
            <a:r>
              <a:rPr lang="en-US" altLang="zh-CN" dirty="0"/>
              <a:t>) : </a:t>
            </a:r>
            <a:r>
              <a:rPr lang="zh-CN" altLang="en-US" dirty="0"/>
              <a:t>设置一个属性。如果属性不存在，会创建一个新属性</a:t>
            </a:r>
          </a:p>
          <a:p>
            <a:pPr latinLnBrk="1">
              <a:lnSpc>
                <a:spcPts val="4000"/>
              </a:lnSpc>
            </a:pPr>
            <a:r>
              <a:rPr lang="en-US" altLang="zh-CN" dirty="0" err="1"/>
              <a:t>delattr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, name) : </a:t>
            </a:r>
            <a:r>
              <a:rPr lang="zh-CN" altLang="en-US" dirty="0"/>
              <a:t>删除属性</a:t>
            </a:r>
          </a:p>
          <a:p>
            <a:pPr>
              <a:lnSpc>
                <a:spcPts val="4000"/>
              </a:lnSpc>
            </a:pPr>
            <a:r>
              <a:rPr lang="zh-CN" altLang="en-US" sz="2800" b="1" dirty="0" smtClean="0"/>
              <a:t>注意</a:t>
            </a:r>
            <a:r>
              <a:rPr lang="en-US" altLang="zh-CN" sz="2800" b="1" dirty="0" smtClean="0"/>
              <a:t>:</a:t>
            </a:r>
            <a:r>
              <a:rPr lang="en-US" altLang="zh-CN" dirty="0" smtClean="0"/>
              <a:t>name</a:t>
            </a:r>
            <a:r>
              <a:rPr lang="zh-CN" altLang="en-US" dirty="0"/>
              <a:t>需要加</a:t>
            </a:r>
            <a:r>
              <a:rPr lang="zh-CN" altLang="en-US" dirty="0" smtClean="0"/>
              <a:t>单引号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为实例化对象名称</a:t>
            </a:r>
            <a:endParaRPr lang="zh-CN" altLang="en-US" dirty="0"/>
          </a:p>
          <a:p>
            <a:pPr>
              <a:lnSpc>
                <a:spcPts val="4000"/>
              </a:lnSpc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190" y="5195656"/>
            <a:ext cx="1323810" cy="15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36795"/>
            <a:ext cx="827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内置类属性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735600" y="1144681"/>
            <a:ext cx="1003271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内置类属性</a:t>
            </a:r>
          </a:p>
          <a:p>
            <a:pPr latinLnBrk="1">
              <a:lnSpc>
                <a:spcPts val="4000"/>
              </a:lnSpc>
            </a:pPr>
            <a:r>
              <a:rPr lang="en-US" altLang="zh-CN" dirty="0"/>
              <a:t>__</a:t>
            </a:r>
            <a:r>
              <a:rPr lang="en-US" altLang="zh-CN" dirty="0" err="1"/>
              <a:t>dict</a:t>
            </a:r>
            <a:r>
              <a:rPr lang="en-US" altLang="zh-CN" dirty="0"/>
              <a:t>__ : </a:t>
            </a:r>
            <a:r>
              <a:rPr lang="zh-CN" altLang="en-US" dirty="0"/>
              <a:t>类的属性（包含一个字典，由类</a:t>
            </a:r>
            <a:r>
              <a:rPr lang="zh-CN" altLang="en-US" dirty="0" smtClean="0"/>
              <a:t>的属性名</a:t>
            </a:r>
            <a:r>
              <a:rPr lang="en-US" altLang="zh-CN" dirty="0" smtClean="0"/>
              <a:t>:</a:t>
            </a:r>
            <a:r>
              <a:rPr lang="zh-CN" altLang="en-US" dirty="0"/>
              <a:t>值</a:t>
            </a:r>
            <a:r>
              <a:rPr lang="zh-CN" altLang="en-US" dirty="0" smtClean="0"/>
              <a:t>组成） </a:t>
            </a:r>
            <a:r>
              <a:rPr lang="zh-CN" altLang="en-US" b="1" dirty="0" smtClean="0"/>
              <a:t>实例化类</a:t>
            </a:r>
            <a:r>
              <a:rPr lang="zh-CN" altLang="en-US" b="1" dirty="0"/>
              <a:t>名</a:t>
            </a:r>
            <a:r>
              <a:rPr lang="en-US" altLang="zh-CN" b="1" dirty="0" smtClean="0"/>
              <a:t>.__</a:t>
            </a:r>
            <a:r>
              <a:rPr lang="en-US" altLang="zh-CN" b="1" dirty="0" err="1" smtClean="0"/>
              <a:t>dict</a:t>
            </a:r>
            <a:r>
              <a:rPr lang="en-US" altLang="zh-CN" b="1" dirty="0" smtClean="0"/>
              <a:t>__</a:t>
            </a:r>
            <a:endParaRPr lang="zh-CN" altLang="en-US" dirty="0"/>
          </a:p>
          <a:p>
            <a:pPr latinLnBrk="1">
              <a:lnSpc>
                <a:spcPts val="4000"/>
              </a:lnSpc>
            </a:pPr>
            <a:r>
              <a:rPr lang="en-US" altLang="zh-CN" dirty="0"/>
              <a:t>__doc__ :</a:t>
            </a:r>
            <a:r>
              <a:rPr lang="zh-CN" altLang="en-US" dirty="0"/>
              <a:t>类的文档</a:t>
            </a:r>
            <a:r>
              <a:rPr lang="zh-CN" altLang="en-US" dirty="0" smtClean="0"/>
              <a:t>字符串   </a:t>
            </a:r>
            <a:r>
              <a:rPr lang="en-US" altLang="zh-CN" dirty="0" smtClean="0"/>
              <a:t>(</a:t>
            </a:r>
            <a:r>
              <a:rPr lang="zh-CN" altLang="en-US" b="1" dirty="0"/>
              <a:t>类名</a:t>
            </a:r>
            <a:r>
              <a:rPr lang="en-US" altLang="zh-CN" b="1" dirty="0"/>
              <a:t>.</a:t>
            </a:r>
            <a:r>
              <a:rPr lang="en-US" altLang="zh-CN" dirty="0" smtClean="0"/>
              <a:t>)</a:t>
            </a:r>
            <a:r>
              <a:rPr lang="zh-CN" altLang="en-US" b="1" dirty="0" smtClean="0"/>
              <a:t>实例化</a:t>
            </a:r>
            <a:r>
              <a:rPr lang="zh-CN" altLang="en-US" b="1" dirty="0"/>
              <a:t>类名</a:t>
            </a:r>
            <a:r>
              <a:rPr lang="en-US" altLang="zh-CN" b="1" dirty="0"/>
              <a:t>.__</a:t>
            </a:r>
            <a:r>
              <a:rPr lang="en-US" altLang="zh-CN" b="1" dirty="0" smtClean="0"/>
              <a:t>doc__</a:t>
            </a:r>
            <a:endParaRPr lang="zh-CN" altLang="en-US" dirty="0"/>
          </a:p>
          <a:p>
            <a:pPr latinLnBrk="1">
              <a:lnSpc>
                <a:spcPts val="4000"/>
              </a:lnSpc>
            </a:pPr>
            <a:r>
              <a:rPr lang="en-US" altLang="zh-CN" dirty="0"/>
              <a:t>__name__: </a:t>
            </a:r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实现方式 </a:t>
            </a:r>
            <a:r>
              <a:rPr lang="zh-CN" altLang="en-US" b="1" dirty="0" smtClean="0"/>
              <a:t>类名</a:t>
            </a:r>
            <a:r>
              <a:rPr lang="en-US" altLang="zh-CN" b="1" dirty="0" smtClean="0"/>
              <a:t>.__</a:t>
            </a:r>
            <a:r>
              <a:rPr lang="en-US" altLang="zh-CN" b="1" dirty="0"/>
              <a:t>name</a:t>
            </a:r>
            <a:r>
              <a:rPr lang="en-US" altLang="zh-CN" b="1" dirty="0" smtClean="0"/>
              <a:t>__</a:t>
            </a:r>
            <a:endParaRPr lang="zh-CN" altLang="en-US" b="1" dirty="0"/>
          </a:p>
          <a:p>
            <a:pPr latinLnBrk="1">
              <a:lnSpc>
                <a:spcPts val="4000"/>
              </a:lnSpc>
            </a:pPr>
            <a:r>
              <a:rPr lang="en-US" altLang="zh-CN" dirty="0" smtClean="0"/>
              <a:t>__</a:t>
            </a:r>
            <a:r>
              <a:rPr lang="en-US" altLang="zh-CN" dirty="0"/>
              <a:t>bases__ : </a:t>
            </a:r>
            <a:r>
              <a:rPr lang="zh-CN" altLang="en-US" dirty="0"/>
              <a:t>类的所有父类构成元素（包含了以个由所有父类组成的元组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endParaRPr lang="zh-CN" altLang="en-US" dirty="0"/>
          </a:p>
          <a:p>
            <a:pPr>
              <a:lnSpc>
                <a:spcPts val="4000"/>
              </a:lnSpc>
            </a:pPr>
            <a:r>
              <a:rPr lang="zh-CN" altLang="en-US" dirty="0"/>
              <a:t> 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694" y="4886009"/>
            <a:ext cx="2409306" cy="25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1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__</a:t>
            </a:r>
            <a:r>
              <a:rPr lang="en-US" altLang="zh-CN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init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__()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构造方法和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self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920333" y="1598778"/>
            <a:ext cx="89380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dirty="0">
                <a:latin typeface="+mj-ea"/>
              </a:rPr>
              <a:t>      </a:t>
            </a:r>
            <a:r>
              <a:rPr lang="en-US" altLang="zh-CN" b="1" dirty="0">
                <a:latin typeface="+mj-ea"/>
              </a:rPr>
              <a:t>__</a:t>
            </a:r>
            <a:r>
              <a:rPr lang="en-US" altLang="zh-CN" b="1" dirty="0" err="1" smtClean="0">
                <a:latin typeface="+mj-ea"/>
              </a:rPr>
              <a:t>init</a:t>
            </a:r>
            <a:r>
              <a:rPr lang="en-US" altLang="zh-CN" b="1" dirty="0" smtClean="0">
                <a:latin typeface="+mj-ea"/>
              </a:rPr>
              <a:t>__</a:t>
            </a:r>
            <a:r>
              <a:rPr lang="zh-CN" altLang="en-US" b="1" dirty="0" smtClean="0">
                <a:latin typeface="+mj-ea"/>
              </a:rPr>
              <a:t>（）是</a:t>
            </a:r>
            <a:r>
              <a:rPr lang="zh-CN" altLang="en-US" b="1" dirty="0">
                <a:latin typeface="+mj-ea"/>
              </a:rPr>
              <a:t>一个特殊的</a:t>
            </a:r>
            <a:r>
              <a:rPr lang="zh-CN" altLang="en-US" b="1" dirty="0" smtClean="0">
                <a:latin typeface="+mj-ea"/>
              </a:rPr>
              <a:t>方法属于类的专有方法，</a:t>
            </a:r>
            <a:r>
              <a:rPr lang="zh-CN" altLang="en-US" b="1" dirty="0"/>
              <a:t>被称为类的构造函数或初始化</a:t>
            </a:r>
            <a:r>
              <a:rPr lang="zh-CN" altLang="en-US" b="1" dirty="0" smtClean="0"/>
              <a:t>方法</a:t>
            </a:r>
            <a:r>
              <a:rPr lang="en-US" altLang="zh-CN" b="1" dirty="0" smtClean="0"/>
              <a:t>,</a:t>
            </a:r>
            <a:r>
              <a:rPr lang="zh-CN" altLang="en-US" b="1" dirty="0" smtClean="0">
                <a:latin typeface="+mj-ea"/>
              </a:rPr>
              <a:t>方法</a:t>
            </a:r>
            <a:r>
              <a:rPr lang="zh-CN" altLang="en-US" b="1" dirty="0">
                <a:latin typeface="+mj-ea"/>
              </a:rPr>
              <a:t>的前面和后面都有两个下划线</a:t>
            </a:r>
            <a:r>
              <a:rPr lang="zh-CN" altLang="en-US" b="1" dirty="0" smtClean="0">
                <a:latin typeface="+mj-ea"/>
              </a:rPr>
              <a:t>。</a:t>
            </a:r>
            <a:endParaRPr lang="en-US" altLang="zh-CN" b="1" dirty="0"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b="1" dirty="0" smtClean="0">
                <a:latin typeface="+mj-ea"/>
              </a:rPr>
              <a:t>      </a:t>
            </a:r>
            <a:r>
              <a:rPr lang="zh-CN" altLang="en-US" dirty="0" smtClean="0">
                <a:latin typeface="+mj-ea"/>
              </a:rPr>
              <a:t>这</a:t>
            </a:r>
            <a:r>
              <a:rPr lang="zh-CN" altLang="en-US" dirty="0">
                <a:latin typeface="+mj-ea"/>
              </a:rPr>
              <a:t>是为了避免</a:t>
            </a:r>
            <a:r>
              <a:rPr lang="en-US" altLang="zh-CN" dirty="0">
                <a:latin typeface="+mj-ea"/>
              </a:rPr>
              <a:t>Python</a:t>
            </a:r>
            <a:r>
              <a:rPr lang="zh-CN" altLang="en-US" dirty="0">
                <a:latin typeface="+mj-ea"/>
              </a:rPr>
              <a:t>默认方法和普通方法发生名称的冲突。</a:t>
            </a:r>
            <a:r>
              <a:rPr lang="zh-CN" altLang="en-US" b="1" dirty="0">
                <a:latin typeface="+mj-ea"/>
              </a:rPr>
              <a:t>每当创建类的</a:t>
            </a:r>
            <a:r>
              <a:rPr lang="zh-CN" altLang="en-US" b="1" dirty="0" smtClean="0">
                <a:latin typeface="+mj-ea"/>
              </a:rPr>
              <a:t>实例化对象的</a:t>
            </a:r>
            <a:r>
              <a:rPr lang="zh-CN" altLang="en-US" b="1" dirty="0">
                <a:latin typeface="+mj-ea"/>
              </a:rPr>
              <a:t>时候，</a:t>
            </a:r>
            <a:r>
              <a:rPr lang="en-US" altLang="zh-CN" b="1" dirty="0">
                <a:latin typeface="+mj-ea"/>
              </a:rPr>
              <a:t>__</a:t>
            </a:r>
            <a:r>
              <a:rPr lang="en-US" altLang="zh-CN" b="1" dirty="0" err="1">
                <a:latin typeface="+mj-ea"/>
              </a:rPr>
              <a:t>init</a:t>
            </a:r>
            <a:r>
              <a:rPr lang="en-US" altLang="zh-CN" b="1" dirty="0">
                <a:latin typeface="+mj-ea"/>
              </a:rPr>
              <a:t>__()</a:t>
            </a:r>
            <a:r>
              <a:rPr lang="zh-CN" altLang="en-US" b="1" dirty="0">
                <a:latin typeface="+mj-ea"/>
              </a:rPr>
              <a:t>方法都会默认被运行</a:t>
            </a:r>
            <a:r>
              <a:rPr lang="zh-CN" altLang="en-US" dirty="0">
                <a:latin typeface="+mj-ea"/>
              </a:rPr>
              <a:t>。作用就是初始化已实例化后的对象。</a:t>
            </a:r>
            <a:endParaRPr lang="en-US" altLang="zh-CN" dirty="0"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dirty="0">
                <a:latin typeface="+mj-ea"/>
              </a:rPr>
              <a:t>        </a:t>
            </a:r>
            <a:r>
              <a:rPr lang="zh-CN" altLang="en-US" dirty="0">
                <a:latin typeface="+mj-ea"/>
              </a:rPr>
              <a:t>在方法定义中，第一个参数</a:t>
            </a:r>
            <a:r>
              <a:rPr lang="en-US" altLang="zh-CN" dirty="0">
                <a:latin typeface="+mj-ea"/>
              </a:rPr>
              <a:t>self</a:t>
            </a:r>
            <a:r>
              <a:rPr lang="zh-CN" altLang="en-US" dirty="0">
                <a:latin typeface="+mj-ea"/>
              </a:rPr>
              <a:t>是必不可少的。类的方法和普通的函数的区别就是</a:t>
            </a:r>
            <a:r>
              <a:rPr lang="en-US" altLang="zh-CN" dirty="0">
                <a:latin typeface="+mj-ea"/>
              </a:rPr>
              <a:t>self</a:t>
            </a:r>
            <a:r>
              <a:rPr lang="zh-CN" altLang="en-US" dirty="0">
                <a:latin typeface="+mj-ea"/>
              </a:rPr>
              <a:t>，</a:t>
            </a:r>
            <a:r>
              <a:rPr lang="en-US" altLang="zh-CN" b="1" dirty="0">
                <a:latin typeface="+mj-ea"/>
              </a:rPr>
              <a:t>self</a:t>
            </a:r>
            <a:r>
              <a:rPr lang="zh-CN" altLang="en-US" b="1" dirty="0">
                <a:latin typeface="+mj-ea"/>
              </a:rPr>
              <a:t>并不是</a:t>
            </a:r>
            <a:r>
              <a:rPr lang="en-US" altLang="zh-CN" b="1" dirty="0">
                <a:latin typeface="+mj-ea"/>
              </a:rPr>
              <a:t>Python</a:t>
            </a:r>
            <a:r>
              <a:rPr lang="zh-CN" altLang="en-US" b="1" dirty="0">
                <a:latin typeface="+mj-ea"/>
              </a:rPr>
              <a:t>的关键字</a:t>
            </a:r>
            <a:r>
              <a:rPr lang="zh-CN" altLang="en-US" dirty="0">
                <a:latin typeface="+mj-ea"/>
              </a:rPr>
              <a:t>，你完全可以用其他单词取代他，只是按照惯例和标准的规定，推荐使用</a:t>
            </a:r>
            <a:r>
              <a:rPr lang="en-US" altLang="zh-CN" dirty="0">
                <a:latin typeface="+mj-ea"/>
              </a:rPr>
              <a:t>self</a:t>
            </a:r>
            <a:r>
              <a:rPr lang="zh-CN" altLang="en-US" dirty="0">
                <a:latin typeface="+mj-ea"/>
              </a:rPr>
              <a:t>。</a:t>
            </a:r>
            <a:endParaRPr lang="en-US" altLang="zh-CN" dirty="0">
              <a:latin typeface="+mj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694" y="4294908"/>
            <a:ext cx="2409306" cy="25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创建和使用类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12879" y="1489555"/>
            <a:ext cx="5773676" cy="461665"/>
            <a:chOff x="999449" y="2106476"/>
            <a:chExt cx="5773676" cy="461665"/>
          </a:xfrm>
        </p:grpSpPr>
        <p:sp>
          <p:nvSpPr>
            <p:cNvPr id="19" name="椭圆 18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6"/>
            <p:cNvSpPr txBox="1"/>
            <p:nvPr/>
          </p:nvSpPr>
          <p:spPr>
            <a:xfrm flipH="1">
              <a:off x="1390358" y="2106476"/>
              <a:ext cx="5382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+mj-ea"/>
                </a:rPr>
                <a:t>小结：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190" y="5286571"/>
            <a:ext cx="1323810" cy="15714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4758" y="1951220"/>
            <a:ext cx="10044560" cy="4196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ts val="4000"/>
              </a:lnSpc>
            </a:pPr>
            <a:r>
              <a:rPr lang="zh-CN" altLang="en-US" b="1" dirty="0"/>
              <a:t>类</a:t>
            </a:r>
            <a:r>
              <a:rPr lang="en-US" altLang="zh-CN" b="1" dirty="0"/>
              <a:t>(Class): </a:t>
            </a:r>
            <a:r>
              <a:rPr lang="zh-CN" altLang="en-US" dirty="0"/>
              <a:t>用来描述具有相同的属性和方法的对象的集合。它定义了该集合中每个对象所共有的属性和方法。对象是类的实例。</a:t>
            </a:r>
          </a:p>
          <a:p>
            <a:pPr latinLnBrk="1">
              <a:lnSpc>
                <a:spcPts val="4000"/>
              </a:lnSpc>
            </a:pPr>
            <a:r>
              <a:rPr lang="zh-CN" altLang="en-US" b="1" dirty="0"/>
              <a:t>类变量：</a:t>
            </a:r>
            <a:r>
              <a:rPr lang="zh-CN" altLang="en-US" dirty="0"/>
              <a:t>类变量在整个实例化的对象中是公用的。类变量定义在类中且在函数体之外。类变量通常不作为实例变量使用。</a:t>
            </a:r>
          </a:p>
          <a:p>
            <a:pPr latinLnBrk="1">
              <a:lnSpc>
                <a:spcPts val="4000"/>
              </a:lnSpc>
            </a:pPr>
            <a:r>
              <a:rPr lang="zh-CN" altLang="en-US" b="1" dirty="0"/>
              <a:t>数据成员：</a:t>
            </a:r>
            <a:r>
              <a:rPr lang="zh-CN" altLang="en-US" dirty="0"/>
              <a:t>类变量或者实例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(</a:t>
            </a:r>
            <a:r>
              <a:rPr lang="zh-CN" altLang="en-US" dirty="0"/>
              <a:t>方法中的变量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用于</a:t>
            </a:r>
            <a:r>
              <a:rPr lang="zh-CN" altLang="en-US" dirty="0"/>
              <a:t>处理类及其实例对象的相关的数据。</a:t>
            </a:r>
          </a:p>
          <a:p>
            <a:pPr latinLnBrk="1">
              <a:lnSpc>
                <a:spcPts val="4000"/>
              </a:lnSpc>
            </a:pPr>
            <a:r>
              <a:rPr lang="zh-CN" altLang="en-US" b="1" dirty="0"/>
              <a:t>方法重写：</a:t>
            </a:r>
            <a:r>
              <a:rPr lang="zh-CN" altLang="en-US" dirty="0"/>
              <a:t>如果从父类继承的方法不能满足子类的需求，可以对其进行改写，这个过程叫方法的覆盖（</a:t>
            </a:r>
            <a:r>
              <a:rPr lang="en-US" altLang="zh-CN" dirty="0"/>
              <a:t>override</a:t>
            </a:r>
            <a:r>
              <a:rPr lang="zh-CN" altLang="en-US" dirty="0"/>
              <a:t>），也称为方法的重写。</a:t>
            </a:r>
          </a:p>
          <a:p>
            <a:pPr latinLnBrk="1">
              <a:lnSpc>
                <a:spcPts val="4000"/>
              </a:lnSpc>
            </a:pPr>
            <a:r>
              <a:rPr lang="zh-CN" altLang="en-US" b="1" dirty="0"/>
              <a:t>实例变量：</a:t>
            </a:r>
            <a:r>
              <a:rPr lang="zh-CN" altLang="en-US" dirty="0"/>
              <a:t>定义在方法中的变量，只作用于当前实例的类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18" name="等腰三角形 17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617" y="-8975"/>
            <a:ext cx="1990511" cy="124406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06849" y="3255318"/>
            <a:ext cx="8471390" cy="2407633"/>
            <a:chOff x="306849" y="3255318"/>
            <a:chExt cx="8471390" cy="2407633"/>
          </a:xfrm>
        </p:grpSpPr>
        <p:grpSp>
          <p:nvGrpSpPr>
            <p:cNvPr id="45" name="组合 44"/>
            <p:cNvGrpSpPr/>
            <p:nvPr/>
          </p:nvGrpSpPr>
          <p:grpSpPr>
            <a:xfrm>
              <a:off x="805726" y="3255318"/>
              <a:ext cx="7062130" cy="2407633"/>
              <a:chOff x="18187988" y="818500"/>
              <a:chExt cx="7062130" cy="2407633"/>
            </a:xfrm>
          </p:grpSpPr>
          <p:sp>
            <p:nvSpPr>
              <p:cNvPr id="46" name="文本框 9"/>
              <p:cNvSpPr txBox="1"/>
              <p:nvPr/>
            </p:nvSpPr>
            <p:spPr>
              <a:xfrm>
                <a:off x="18198901" y="818500"/>
                <a:ext cx="70512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accent3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Python</a:t>
                </a:r>
                <a:r>
                  <a:rPr lang="zh-CN" altLang="en-US" sz="6000" dirty="0">
                    <a:solidFill>
                      <a:schemeClr val="accent1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基础</a:t>
                </a:r>
                <a:r>
                  <a:rPr lang="zh-CN" altLang="en-US" sz="6000" dirty="0">
                    <a:solidFill>
                      <a:srgbClr val="FF0000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编程</a:t>
                </a:r>
                <a:endParaRPr lang="zh-CN" altLang="en-US" sz="6000" dirty="0">
                  <a:solidFill>
                    <a:schemeClr val="accent4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文本框 10"/>
              <p:cNvSpPr txBox="1"/>
              <p:nvPr/>
            </p:nvSpPr>
            <p:spPr>
              <a:xfrm>
                <a:off x="18187988" y="2395136"/>
                <a:ext cx="67865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48" name="文本框 19"/>
            <p:cNvSpPr txBox="1"/>
            <p:nvPr/>
          </p:nvSpPr>
          <p:spPr>
            <a:xfrm flipH="1">
              <a:off x="2977961" y="4390161"/>
              <a:ext cx="5800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4800" b="1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</a:rPr>
                <a:t>面向对象编程</a:t>
              </a:r>
              <a:endParaRPr lang="en-US" altLang="zh-CN" sz="4800" b="1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文本框 6"/>
            <p:cNvSpPr txBox="1"/>
            <p:nvPr/>
          </p:nvSpPr>
          <p:spPr>
            <a:xfrm>
              <a:off x="306849" y="4447233"/>
              <a:ext cx="2743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</a:t>
              </a:r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3892" y="4584405"/>
              <a:ext cx="504907" cy="435263"/>
            </a:xfrm>
            <a:prstGeom prst="triangle">
              <a:avLst/>
            </a:prstGeom>
            <a:solidFill>
              <a:srgbClr val="396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创建和使用类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12879" y="1622061"/>
            <a:ext cx="5773676" cy="461665"/>
            <a:chOff x="999449" y="2106476"/>
            <a:chExt cx="5773676" cy="461665"/>
          </a:xfrm>
        </p:grpSpPr>
        <p:sp>
          <p:nvSpPr>
            <p:cNvPr id="19" name="椭圆 18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6"/>
            <p:cNvSpPr txBox="1"/>
            <p:nvPr/>
          </p:nvSpPr>
          <p:spPr>
            <a:xfrm flipH="1">
              <a:off x="1390358" y="2106476"/>
              <a:ext cx="5382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+mj-ea"/>
                </a:rPr>
                <a:t>小结：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824" y="5196419"/>
            <a:ext cx="1323810" cy="15714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4758" y="2300484"/>
            <a:ext cx="9463432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ts val="4000"/>
              </a:lnSpc>
            </a:pPr>
            <a:r>
              <a:rPr lang="zh-CN" altLang="en-US" b="1" dirty="0" smtClean="0"/>
              <a:t>实例化</a:t>
            </a:r>
            <a:r>
              <a:rPr lang="zh-CN" altLang="en-US" b="1" dirty="0"/>
              <a:t>：</a:t>
            </a:r>
            <a:r>
              <a:rPr lang="zh-CN" altLang="en-US" dirty="0"/>
              <a:t>创建一个类的实例，类的具体对象。</a:t>
            </a:r>
          </a:p>
          <a:p>
            <a:pPr latinLnBrk="1">
              <a:lnSpc>
                <a:spcPts val="4000"/>
              </a:lnSpc>
            </a:pPr>
            <a:r>
              <a:rPr lang="zh-CN" altLang="en-US" b="1" dirty="0"/>
              <a:t>方法：</a:t>
            </a:r>
            <a:r>
              <a:rPr lang="zh-CN" altLang="en-US" dirty="0"/>
              <a:t>类中定义的函数。</a:t>
            </a:r>
          </a:p>
          <a:p>
            <a:pPr latinLnBrk="1">
              <a:lnSpc>
                <a:spcPts val="4000"/>
              </a:lnSpc>
            </a:pPr>
            <a:r>
              <a:rPr lang="zh-CN" altLang="en-US" b="1" dirty="0"/>
              <a:t>对象：</a:t>
            </a:r>
            <a:r>
              <a:rPr lang="zh-CN" altLang="en-US" dirty="0"/>
              <a:t>通过类定义的数据结构实例。对象包括两个数据成员（类变量和实例变量）和方法。</a:t>
            </a:r>
          </a:p>
        </p:txBody>
      </p:sp>
    </p:spTree>
    <p:extLst>
      <p:ext uri="{BB962C8B-B14F-4D97-AF65-F5344CB8AC3E}">
        <p14:creationId xmlns:p14="http://schemas.microsoft.com/office/powerpoint/2010/main" val="16682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5" y="467572"/>
            <a:ext cx="491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__name__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777580-796D-4A59-B860-287893CD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E53655A0-B774-404D-8861-1626CE4F3D44}"/>
              </a:ext>
            </a:extLst>
          </p:cNvPr>
          <p:cNvSpPr txBox="1"/>
          <p:nvPr/>
        </p:nvSpPr>
        <p:spPr>
          <a:xfrm flipH="1">
            <a:off x="920335" y="1750877"/>
            <a:ext cx="10361558" cy="375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__</a:t>
            </a:r>
            <a:r>
              <a:rPr lang="en-US" altLang="zh-CN" sz="2400" b="1" dirty="0">
                <a:solidFill>
                  <a:srgbClr val="FF0000"/>
                </a:solidFill>
              </a:rPr>
              <a:t>name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__: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是放在</a:t>
            </a:r>
            <a:r>
              <a:rPr lang="en-US" altLang="zh-CN" sz="2000" dirty="0"/>
              <a:t>Modules</a:t>
            </a:r>
            <a:r>
              <a:rPr lang="zh-CN" altLang="en-US" sz="2000" dirty="0"/>
              <a:t>模块中，就表示是模块的名字；</a:t>
            </a:r>
          </a:p>
          <a:p>
            <a:pPr>
              <a:lnSpc>
                <a:spcPts val="4000"/>
              </a:lnSpc>
            </a:pPr>
            <a:r>
              <a:rPr lang="zh-CN" altLang="en-US" sz="2000" dirty="0" smtClean="0"/>
              <a:t>         如果</a:t>
            </a:r>
            <a:r>
              <a:rPr lang="zh-CN" altLang="en-US" sz="2000" dirty="0"/>
              <a:t>是放在</a:t>
            </a:r>
            <a:r>
              <a:rPr lang="en-US" altLang="zh-CN" sz="2000" dirty="0" err="1"/>
              <a:t>Classs</a:t>
            </a:r>
            <a:r>
              <a:rPr lang="zh-CN" altLang="en-US" sz="2000" dirty="0"/>
              <a:t>类中，就表示类的名字；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__main__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模块，</a:t>
            </a:r>
            <a:r>
              <a:rPr lang="en-US" altLang="zh-CN" sz="2000" dirty="0"/>
              <a:t>xxx.py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本身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被</a:t>
            </a:r>
            <a:r>
              <a:rPr lang="zh-CN" altLang="en-US" sz="2000" dirty="0"/>
              <a:t>直接执行时，对应的模块名就是</a:t>
            </a:r>
            <a:r>
              <a:rPr lang="en-US" altLang="zh-CN" sz="2000" dirty="0"/>
              <a:t>__main__</a:t>
            </a:r>
            <a:r>
              <a:rPr lang="zh-CN" altLang="en-US" sz="2000" dirty="0"/>
              <a:t>了</a:t>
            </a:r>
          </a:p>
          <a:p>
            <a:pPr lvl="1">
              <a:lnSpc>
                <a:spcPts val="4000"/>
              </a:lnSpc>
            </a:pPr>
            <a:r>
              <a:rPr lang="zh-CN" altLang="en-US" sz="2000" dirty="0"/>
              <a:t>可以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__name__ == “__main__”:</a:t>
            </a:r>
          </a:p>
          <a:p>
            <a:pPr lvl="1">
              <a:lnSpc>
                <a:spcPts val="4000"/>
              </a:lnSpc>
            </a:pPr>
            <a:r>
              <a:rPr lang="zh-CN" altLang="en-US" sz="2000" dirty="0"/>
              <a:t>中添加你自己想要的，用于测试模块，演示模块用法等代码。</a:t>
            </a:r>
          </a:p>
          <a:p>
            <a:pPr>
              <a:lnSpc>
                <a:spcPts val="4000"/>
              </a:lnSpc>
            </a:pPr>
            <a:r>
              <a:rPr lang="zh-CN" altLang="en-US" sz="2000" dirty="0"/>
              <a:t>作为模块，被别的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程序导入（</a:t>
            </a:r>
            <a:r>
              <a:rPr lang="en-US" altLang="zh-CN" sz="2000" dirty="0"/>
              <a:t>import</a:t>
            </a:r>
            <a:r>
              <a:rPr lang="zh-CN" altLang="en-US" sz="2000" dirty="0"/>
              <a:t>）时，模块名就是本身文件名</a:t>
            </a:r>
            <a:r>
              <a:rPr lang="en-US" altLang="zh-CN" sz="2000" dirty="0"/>
              <a:t>xxx</a:t>
            </a:r>
            <a:r>
              <a:rPr lang="zh-CN" altLang="en-US" sz="2000" dirty="0"/>
              <a:t>了。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10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 flipH="1">
            <a:off x="920335" y="467572"/>
            <a:ext cx="491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__name__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777580-796D-4A59-B860-287893CD7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E53655A0-B774-404D-8861-1626CE4F3D44}"/>
              </a:ext>
            </a:extLst>
          </p:cNvPr>
          <p:cNvSpPr txBox="1"/>
          <p:nvPr/>
        </p:nvSpPr>
        <p:spPr>
          <a:xfrm flipH="1">
            <a:off x="735600" y="1437878"/>
            <a:ext cx="1058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+mj-ea"/>
              </a:rPr>
              <a:t>   </a:t>
            </a:r>
            <a:r>
              <a:rPr lang="zh-CN" altLang="zh-CN" dirty="0">
                <a:latin typeface="+mj-ea"/>
              </a:rPr>
              <a:t>一个模块被另一个程序第一次引入时，其主程序将运行。如果我们想在模块被引入时，模块中的某一程序块不执行，我们可以用</a:t>
            </a:r>
            <a:r>
              <a:rPr lang="en-US" altLang="zh-CN" dirty="0">
                <a:latin typeface="+mj-ea"/>
              </a:rPr>
              <a:t>__name__</a:t>
            </a:r>
            <a:r>
              <a:rPr lang="zh-CN" altLang="zh-CN" dirty="0">
                <a:latin typeface="+mj-ea"/>
              </a:rPr>
              <a:t>属性来使该程序块仅在该模块自身运行时执行。</a:t>
            </a:r>
            <a:endParaRPr lang="zh-CN" altLang="en-US" dirty="0">
              <a:latin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08E496-E061-460D-B8A5-B8B4BCEF3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35" y="2756843"/>
            <a:ext cx="6200412" cy="31643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2486AF-6502-4A45-94D7-7DD6BA62C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654" y="2623629"/>
            <a:ext cx="5961905" cy="35904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4FA200E-FE27-41CB-9728-FCE4C4AB21C5}"/>
              </a:ext>
            </a:extLst>
          </p:cNvPr>
          <p:cNvSpPr/>
          <p:nvPr/>
        </p:nvSpPr>
        <p:spPr>
          <a:xfrm>
            <a:off x="1268274" y="3865036"/>
            <a:ext cx="4569817" cy="914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箭头: 虚尾 4">
            <a:extLst>
              <a:ext uri="{FF2B5EF4-FFF2-40B4-BE49-F238E27FC236}">
                <a16:creationId xmlns:a16="http://schemas.microsoft.com/office/drawing/2014/main" id="{A52D681B-1789-4A7B-8A7E-535A14D55262}"/>
              </a:ext>
            </a:extLst>
          </p:cNvPr>
          <p:cNvSpPr/>
          <p:nvPr/>
        </p:nvSpPr>
        <p:spPr>
          <a:xfrm rot="5400000">
            <a:off x="2685610" y="4921805"/>
            <a:ext cx="1160377" cy="574766"/>
          </a:xfrm>
          <a:prstGeom prst="striped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044DCA-6F81-471B-A070-E8071461C52C}"/>
              </a:ext>
            </a:extLst>
          </p:cNvPr>
          <p:cNvSpPr txBox="1"/>
          <p:nvPr/>
        </p:nvSpPr>
        <p:spPr>
          <a:xfrm>
            <a:off x="1169071" y="5802479"/>
            <a:ext cx="4420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在导入之后，不想让这段代码执行。</a:t>
            </a:r>
          </a:p>
        </p:txBody>
      </p:sp>
      <p:sp>
        <p:nvSpPr>
          <p:cNvPr id="6" name="箭头: 虚尾 5">
            <a:extLst>
              <a:ext uri="{FF2B5EF4-FFF2-40B4-BE49-F238E27FC236}">
                <a16:creationId xmlns:a16="http://schemas.microsoft.com/office/drawing/2014/main" id="{6F06FF6B-1416-44AA-B687-1A806D61A474}"/>
              </a:ext>
            </a:extLst>
          </p:cNvPr>
          <p:cNvSpPr/>
          <p:nvPr/>
        </p:nvSpPr>
        <p:spPr>
          <a:xfrm rot="19410730">
            <a:off x="5220360" y="5348695"/>
            <a:ext cx="1147541" cy="568408"/>
          </a:xfrm>
          <a:prstGeom prst="stripedRightArrow">
            <a:avLst>
              <a:gd name="adj1" fmla="val 39294"/>
              <a:gd name="adj2" fmla="val 5160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883096-FDF1-4116-B927-927F3048B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726" y="2961569"/>
            <a:ext cx="4895238" cy="2247619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91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练习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1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735600" y="1348315"/>
            <a:ext cx="898012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endParaRPr lang="zh-CN" altLang="en-US" sz="2000" dirty="0">
              <a:solidFill>
                <a:srgbClr val="00B0F0"/>
              </a:solidFill>
            </a:endParaRP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752" y="1348315"/>
            <a:ext cx="9725660" cy="3683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400" baseline="-25000" dirty="0" smtClean="0"/>
              <a:t>1.</a:t>
            </a:r>
            <a:r>
              <a:rPr lang="zh-CN" altLang="en-US" sz="2800" b="1" baseline="-25000" dirty="0" smtClean="0"/>
              <a:t>餐馆</a:t>
            </a:r>
            <a:r>
              <a:rPr lang="zh-CN" altLang="en-US" sz="2800" b="1" baseline="-25000" dirty="0"/>
              <a:t>：</a:t>
            </a:r>
            <a:r>
              <a:rPr lang="zh-CN" altLang="en-US" sz="2800" baseline="-25000" dirty="0"/>
              <a:t>创建一个名为</a:t>
            </a:r>
            <a:r>
              <a:rPr lang="en-US" altLang="zh-CN" sz="2800" baseline="-25000" dirty="0"/>
              <a:t>Restaurant</a:t>
            </a:r>
            <a:r>
              <a:rPr lang="zh-CN" altLang="en-US" sz="2800" baseline="-25000" dirty="0"/>
              <a:t>的类，其</a:t>
            </a:r>
            <a:r>
              <a:rPr lang="zh-CN" altLang="en-US" sz="2800" baseline="-25000" dirty="0" smtClean="0"/>
              <a:t>方法</a:t>
            </a:r>
            <a:r>
              <a:rPr lang="en-US" altLang="zh-CN" sz="2800" baseline="-25000" dirty="0" smtClean="0"/>
              <a:t>__</a:t>
            </a:r>
            <a:r>
              <a:rPr lang="en-US" altLang="zh-CN" sz="2800" baseline="-25000" dirty="0" err="1" smtClean="0"/>
              <a:t>init</a:t>
            </a:r>
            <a:r>
              <a:rPr lang="en-US" altLang="zh-CN" sz="2800" baseline="-25000" dirty="0" smtClean="0"/>
              <a:t>__()</a:t>
            </a:r>
            <a:r>
              <a:rPr lang="zh-CN" altLang="en-US" sz="2800" baseline="-25000" dirty="0"/>
              <a:t>设置两个属性： </a:t>
            </a:r>
            <a:r>
              <a:rPr lang="en-US" altLang="zh-CN" sz="2800" baseline="-25000" dirty="0" err="1"/>
              <a:t>restaurant_name</a:t>
            </a:r>
            <a:r>
              <a:rPr lang="en-US" altLang="zh-CN" sz="2800" baseline="-25000" dirty="0"/>
              <a:t> </a:t>
            </a:r>
            <a:r>
              <a:rPr lang="zh-CN" altLang="en-US" sz="2800" baseline="-25000" dirty="0"/>
              <a:t>和 </a:t>
            </a:r>
            <a:r>
              <a:rPr lang="en-US" altLang="zh-CN" sz="2800" baseline="-25000" dirty="0" err="1" smtClean="0"/>
              <a:t>cuisine_type</a:t>
            </a:r>
            <a:r>
              <a:rPr lang="en-US" altLang="zh-CN" sz="2800" baseline="-25000" dirty="0" smtClean="0"/>
              <a:t>(</a:t>
            </a:r>
            <a:r>
              <a:rPr lang="zh-CN" altLang="en-US" sz="2800" baseline="-25000" dirty="0" smtClean="0"/>
              <a:t>烹饪</a:t>
            </a:r>
            <a:r>
              <a:rPr lang="en-US" altLang="zh-CN" sz="2800" baseline="-25000" dirty="0" smtClean="0"/>
              <a:t>)</a:t>
            </a:r>
            <a:r>
              <a:rPr lang="zh-CN" altLang="en-US" sz="2800" baseline="-25000" dirty="0" smtClean="0"/>
              <a:t>。</a:t>
            </a:r>
            <a:r>
              <a:rPr lang="zh-CN" altLang="en-US" sz="2800" baseline="-25000" dirty="0"/>
              <a:t>创建一个名为 </a:t>
            </a:r>
            <a:r>
              <a:rPr lang="en-US" altLang="zh-CN" sz="2800" baseline="-25000" dirty="0" err="1" smtClean="0"/>
              <a:t>describe_restaurant</a:t>
            </a:r>
            <a:r>
              <a:rPr lang="en-US" altLang="zh-CN" sz="2800" baseline="-25000" dirty="0" smtClean="0"/>
              <a:t>()</a:t>
            </a:r>
            <a:r>
              <a:rPr lang="zh-CN" altLang="en-US" sz="2800" baseline="-25000" dirty="0" smtClean="0"/>
              <a:t>方法和一个名</a:t>
            </a:r>
            <a:r>
              <a:rPr lang="zh-CN" altLang="en-US" sz="2800" baseline="-25000" dirty="0"/>
              <a:t>为</a:t>
            </a:r>
            <a:r>
              <a:rPr lang="en-US" altLang="zh-CN" sz="2800" baseline="-25000" dirty="0" err="1"/>
              <a:t>open_restaurant</a:t>
            </a:r>
            <a:r>
              <a:rPr lang="en-US" altLang="zh-CN" sz="2800" baseline="-25000" dirty="0"/>
              <a:t> ()</a:t>
            </a:r>
            <a:r>
              <a:rPr lang="zh-CN" altLang="en-US" sz="2800" baseline="-25000" dirty="0" smtClean="0"/>
              <a:t>方法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其中</a:t>
            </a:r>
            <a:r>
              <a:rPr lang="zh-CN" altLang="en-US" sz="2800" baseline="-25000" dirty="0"/>
              <a:t>前者打印前述两项信息，而后者打印一条</a:t>
            </a:r>
            <a:r>
              <a:rPr lang="zh-CN" altLang="en-US" sz="2800" baseline="-25000" dirty="0" smtClean="0"/>
              <a:t>消息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指出</a:t>
            </a:r>
            <a:r>
              <a:rPr lang="zh-CN" altLang="en-US" sz="2800" baseline="-25000" dirty="0"/>
              <a:t>餐馆正在营业。</a:t>
            </a:r>
            <a:endParaRPr lang="zh-CN" altLang="en-US" sz="2800" dirty="0"/>
          </a:p>
          <a:p>
            <a:pPr>
              <a:lnSpc>
                <a:spcPts val="4000"/>
              </a:lnSpc>
            </a:pPr>
            <a:r>
              <a:rPr lang="zh-CN" altLang="en-US" sz="2800" baseline="-25000" dirty="0"/>
              <a:t>根据这个类创建一个名为</a:t>
            </a:r>
            <a:r>
              <a:rPr lang="en-US" altLang="zh-CN" sz="2800" baseline="-25000" dirty="0"/>
              <a:t>restaurant</a:t>
            </a:r>
            <a:r>
              <a:rPr lang="zh-CN" altLang="en-US" sz="2800" baseline="-25000" dirty="0"/>
              <a:t>的实例，分别打印其两个属性，再调用</a:t>
            </a:r>
            <a:r>
              <a:rPr lang="zh-CN" altLang="en-US" sz="2800" baseline="-25000" dirty="0" smtClean="0"/>
              <a:t>前述两</a:t>
            </a:r>
            <a:r>
              <a:rPr lang="zh-CN" altLang="en-US" sz="2800" baseline="-25000" dirty="0"/>
              <a:t>个方法。</a:t>
            </a:r>
            <a:endParaRPr lang="zh-CN" altLang="en-US" sz="2800" dirty="0"/>
          </a:p>
          <a:p>
            <a:pPr>
              <a:lnSpc>
                <a:spcPts val="4000"/>
              </a:lnSpc>
            </a:pPr>
            <a:r>
              <a:rPr lang="en-US" altLang="zh-CN" sz="4400" baseline="-25000" dirty="0" smtClean="0"/>
              <a:t>2.</a:t>
            </a:r>
            <a:r>
              <a:rPr lang="zh-CN" altLang="en-US" sz="2800" b="1" baseline="-25000" dirty="0" smtClean="0"/>
              <a:t>三</a:t>
            </a:r>
            <a:r>
              <a:rPr lang="zh-CN" altLang="en-US" sz="2800" b="1" baseline="-25000" dirty="0"/>
              <a:t>家餐馆：</a:t>
            </a:r>
            <a:r>
              <a:rPr lang="zh-CN" altLang="en-US" sz="2800" baseline="-25000" dirty="0"/>
              <a:t>根据你为完成</a:t>
            </a:r>
            <a:r>
              <a:rPr lang="zh-CN" altLang="en-US" sz="2800" baseline="-25000" dirty="0" smtClean="0"/>
              <a:t>练习</a:t>
            </a:r>
            <a:r>
              <a:rPr lang="en-US" altLang="zh-CN" sz="2800" baseline="-25000" dirty="0" smtClean="0"/>
              <a:t>1</a:t>
            </a:r>
            <a:r>
              <a:rPr lang="zh-CN" altLang="en-US" sz="2800" baseline="-25000" dirty="0" smtClean="0"/>
              <a:t>而</a:t>
            </a:r>
            <a:r>
              <a:rPr lang="zh-CN" altLang="en-US" sz="2800" baseline="-25000" dirty="0"/>
              <a:t>编写的类创建三个实例，并对每个实例</a:t>
            </a:r>
            <a:r>
              <a:rPr lang="zh-CN" altLang="en-US" sz="2800" baseline="-25000" dirty="0" smtClean="0"/>
              <a:t>调用</a:t>
            </a:r>
            <a:r>
              <a:rPr lang="zh-CN" altLang="en-US" sz="2800" baseline="-25000" dirty="0"/>
              <a:t>方法 </a:t>
            </a:r>
            <a:r>
              <a:rPr lang="en-US" altLang="zh-CN" sz="2800" baseline="-25000" dirty="0" err="1"/>
              <a:t>describe_restaurant</a:t>
            </a:r>
            <a:r>
              <a:rPr lang="en-US" altLang="zh-CN" sz="2800" baseline="-25000" dirty="0"/>
              <a:t>()</a:t>
            </a:r>
            <a:r>
              <a:rPr lang="zh-CN" altLang="en-US" sz="2800" baseline="-25000" dirty="0" smtClean="0"/>
              <a:t>。</a:t>
            </a:r>
            <a:endParaRPr lang="zh-CN" altLang="en-US" sz="2800" dirty="0"/>
          </a:p>
        </p:txBody>
      </p:sp>
      <p:pic>
        <p:nvPicPr>
          <p:cNvPr id="1026" name="Picture 2" descr="C:\Users\ibf\AppData\Local\Temp\SGPicFaceTpBq\9452\0489AC3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15" y="5506156"/>
            <a:ext cx="1351844" cy="13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练习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2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735600" y="1348315"/>
            <a:ext cx="898012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endParaRPr lang="zh-CN" altLang="en-US" sz="2000" dirty="0">
              <a:solidFill>
                <a:srgbClr val="00B0F0"/>
              </a:solidFill>
            </a:endParaRP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752" y="1517606"/>
            <a:ext cx="10185685" cy="21441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400" baseline="-25000" dirty="0" smtClean="0"/>
              <a:t>3.</a:t>
            </a:r>
            <a:r>
              <a:rPr lang="zh-CN" altLang="en-US" sz="2800" b="1" baseline="-25000" dirty="0" smtClean="0"/>
              <a:t>用户</a:t>
            </a:r>
            <a:r>
              <a:rPr lang="zh-CN" altLang="en-US" sz="2800" baseline="-25000" dirty="0"/>
              <a:t>：创建一个名为</a:t>
            </a:r>
            <a:r>
              <a:rPr lang="en-US" altLang="zh-CN" sz="2800" baseline="-25000" dirty="0"/>
              <a:t>User</a:t>
            </a:r>
            <a:r>
              <a:rPr lang="zh-CN" altLang="en-US" sz="2800" baseline="-25000" dirty="0"/>
              <a:t>的类，其中包含属性</a:t>
            </a:r>
            <a:r>
              <a:rPr lang="en-US" altLang="zh-CN" sz="2800" baseline="-25000" dirty="0" err="1"/>
              <a:t>first_name</a:t>
            </a:r>
            <a:r>
              <a:rPr lang="zh-CN" altLang="en-US" sz="2800" baseline="-25000" dirty="0"/>
              <a:t>和</a:t>
            </a:r>
            <a:r>
              <a:rPr lang="en-US" altLang="zh-CN" sz="2800" baseline="-25000" dirty="0" err="1"/>
              <a:t>last_name</a:t>
            </a:r>
            <a:r>
              <a:rPr lang="en-US" altLang="zh-CN" sz="2800" baseline="-25000" dirty="0"/>
              <a:t>,</a:t>
            </a:r>
            <a:r>
              <a:rPr lang="zh-CN" altLang="en-US" sz="2800" baseline="-25000" dirty="0" smtClean="0"/>
              <a:t>还有用户</a:t>
            </a:r>
            <a:r>
              <a:rPr lang="zh-CN" altLang="en-US" sz="2800" baseline="-25000" dirty="0"/>
              <a:t>简介通常会存储的其他几个属性。在类</a:t>
            </a:r>
            <a:r>
              <a:rPr lang="en-US" altLang="zh-CN" sz="2800" baseline="-25000" dirty="0"/>
              <a:t>User</a:t>
            </a:r>
            <a:r>
              <a:rPr lang="zh-CN" altLang="en-US" sz="2800" baseline="-25000" dirty="0"/>
              <a:t>中定义一个名</a:t>
            </a:r>
            <a:r>
              <a:rPr lang="zh-CN" altLang="en-US" sz="2800" baseline="-25000" dirty="0" smtClean="0"/>
              <a:t>为</a:t>
            </a:r>
            <a:r>
              <a:rPr lang="en-US" altLang="zh-CN" sz="2800" baseline="-25000" dirty="0" err="1" smtClean="0"/>
              <a:t>describe_user</a:t>
            </a:r>
            <a:r>
              <a:rPr lang="en-US" altLang="zh-CN" sz="2800" baseline="-25000" dirty="0" smtClean="0"/>
              <a:t>()</a:t>
            </a:r>
            <a:r>
              <a:rPr lang="zh-CN" altLang="en-US" sz="2800" baseline="-25000" dirty="0" smtClean="0"/>
              <a:t>的方法</a:t>
            </a:r>
            <a:r>
              <a:rPr lang="zh-CN" altLang="en-US" sz="2800" baseline="-25000" dirty="0"/>
              <a:t>，它打印用户信息摘要；再定义一个名</a:t>
            </a:r>
            <a:r>
              <a:rPr lang="zh-CN" altLang="en-US" sz="2800" baseline="-25000" dirty="0" smtClean="0"/>
              <a:t>为</a:t>
            </a:r>
            <a:r>
              <a:rPr lang="en-US" altLang="zh-CN" sz="2800" baseline="-25000" dirty="0" err="1" smtClean="0"/>
              <a:t>greet_user</a:t>
            </a:r>
            <a:r>
              <a:rPr lang="en-US" altLang="zh-CN" sz="2800" baseline="-25000" dirty="0" smtClean="0"/>
              <a:t>()</a:t>
            </a:r>
            <a:r>
              <a:rPr lang="zh-CN" altLang="en-US" sz="2800" baseline="-25000" dirty="0" smtClean="0"/>
              <a:t>的</a:t>
            </a:r>
            <a:r>
              <a:rPr lang="zh-CN" altLang="en-US" sz="2800" baseline="-25000" dirty="0"/>
              <a:t>方法，它向用户发出</a:t>
            </a:r>
            <a:r>
              <a:rPr lang="zh-CN" altLang="en-US" sz="2800" baseline="-25000" dirty="0" smtClean="0"/>
              <a:t>个性化的</a:t>
            </a:r>
            <a:r>
              <a:rPr lang="zh-CN" altLang="en-US" sz="2800" baseline="-25000" dirty="0"/>
              <a:t>问候。</a:t>
            </a:r>
            <a:endParaRPr lang="zh-CN" altLang="en-US" sz="2800" dirty="0"/>
          </a:p>
          <a:p>
            <a:pPr>
              <a:lnSpc>
                <a:spcPts val="4000"/>
              </a:lnSpc>
            </a:pPr>
            <a:r>
              <a:rPr lang="en-US" altLang="zh-CN" sz="2800" baseline="-250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baseline="-25000" dirty="0" smtClean="0"/>
              <a:t>创建</a:t>
            </a:r>
            <a:r>
              <a:rPr lang="zh-CN" altLang="en-US" sz="2800" baseline="-25000" dirty="0"/>
              <a:t>多个表示不同用户的实例，并对每个实例都调用上述两个</a:t>
            </a:r>
            <a:r>
              <a:rPr lang="zh-CN" altLang="en-US" sz="2800" baseline="-25000" dirty="0" smtClean="0"/>
              <a:t>方法</a:t>
            </a:r>
            <a:r>
              <a:rPr lang="en-US" altLang="zh-CN" sz="2800" baseline="-25000" dirty="0" smtClean="0"/>
              <a:t>.</a:t>
            </a:r>
            <a:endParaRPr lang="zh-CN" altLang="en-US" sz="2800" dirty="0"/>
          </a:p>
        </p:txBody>
      </p:sp>
      <p:pic>
        <p:nvPicPr>
          <p:cNvPr id="1026" name="Picture 2" descr="C:\Users\ibf\AppData\Local\Temp\SGPicFaceTpBq\9452\0489AC3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15" y="5506156"/>
            <a:ext cx="1351844" cy="13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练习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3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735600" y="1348315"/>
            <a:ext cx="898012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endParaRPr lang="zh-CN" altLang="en-US" sz="2000" dirty="0">
              <a:solidFill>
                <a:srgbClr val="00B0F0"/>
              </a:solidFill>
            </a:endParaRP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401" y="1308949"/>
            <a:ext cx="10615886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600" b="1" baseline="-25000" dirty="0" smtClean="0"/>
              <a:t>4.</a:t>
            </a:r>
            <a:r>
              <a:rPr lang="zh-CN" altLang="en-US" sz="2800" b="1" baseline="-25000" dirty="0" smtClean="0"/>
              <a:t>就餐</a:t>
            </a:r>
            <a:r>
              <a:rPr lang="zh-CN" altLang="en-US" sz="2800" b="1" baseline="-25000" dirty="0"/>
              <a:t>人数：</a:t>
            </a:r>
            <a:r>
              <a:rPr lang="zh-CN" altLang="en-US" sz="2800" baseline="-25000" dirty="0"/>
              <a:t>在为完成</a:t>
            </a:r>
            <a:r>
              <a:rPr lang="zh-CN" altLang="en-US" sz="2800" baseline="-25000" dirty="0" smtClean="0"/>
              <a:t>练习</a:t>
            </a:r>
            <a:r>
              <a:rPr lang="en-US" altLang="zh-CN" sz="2800" baseline="-25000" dirty="0" smtClean="0"/>
              <a:t>1</a:t>
            </a:r>
            <a:r>
              <a:rPr lang="zh-CN" altLang="en-US" sz="2800" baseline="-25000" dirty="0" smtClean="0"/>
              <a:t>而</a:t>
            </a:r>
            <a:r>
              <a:rPr lang="zh-CN" altLang="en-US" sz="2800" baseline="-25000" dirty="0"/>
              <a:t>编写的程序</a:t>
            </a:r>
            <a:r>
              <a:rPr lang="zh-CN" altLang="en-US" sz="2800" baseline="-25000" dirty="0" smtClean="0"/>
              <a:t>中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添加</a:t>
            </a:r>
            <a:r>
              <a:rPr lang="zh-CN" altLang="en-US" sz="2800" baseline="-25000" dirty="0"/>
              <a:t>一个名为</a:t>
            </a:r>
            <a:r>
              <a:rPr lang="en-US" altLang="zh-CN" sz="2800" baseline="-25000" dirty="0" err="1" smtClean="0"/>
              <a:t>number_served</a:t>
            </a:r>
            <a:r>
              <a:rPr lang="zh-CN" altLang="en-US" sz="2800" baseline="-25000" dirty="0" smtClean="0"/>
              <a:t>的属性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并</a:t>
            </a:r>
            <a:r>
              <a:rPr lang="zh-CN" altLang="en-US" sz="2800" baseline="-25000" dirty="0"/>
              <a:t>将其默认值设置为</a:t>
            </a:r>
            <a:r>
              <a:rPr lang="en-US" altLang="zh-CN" sz="2800" baseline="-25000" dirty="0"/>
              <a:t>0</a:t>
            </a:r>
            <a:r>
              <a:rPr lang="zh-CN" altLang="en-US" sz="2800" baseline="-25000" dirty="0" smtClean="0"/>
              <a:t>。打印</a:t>
            </a:r>
            <a:r>
              <a:rPr lang="zh-CN" altLang="en-US" sz="2800" baseline="-25000" dirty="0" smtClean="0"/>
              <a:t>有多少</a:t>
            </a:r>
            <a:r>
              <a:rPr lang="zh-CN" altLang="en-US" sz="2800" baseline="-25000" dirty="0"/>
              <a:t>人在这家餐馆就餐</a:t>
            </a:r>
            <a:r>
              <a:rPr lang="zh-CN" altLang="en-US" sz="2800" baseline="-25000" dirty="0" smtClean="0"/>
              <a:t>过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然后</a:t>
            </a:r>
            <a:r>
              <a:rPr lang="zh-CN" altLang="en-US" sz="2800" baseline="-25000" dirty="0"/>
              <a:t>修改这个值并再次打印它。</a:t>
            </a:r>
            <a:endParaRPr lang="zh-CN" altLang="en-US" sz="2800" dirty="0"/>
          </a:p>
          <a:p>
            <a:pPr>
              <a:lnSpc>
                <a:spcPts val="4000"/>
              </a:lnSpc>
            </a:pPr>
            <a:r>
              <a:rPr lang="en-US" altLang="zh-CN" sz="2800" baseline="-250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baseline="-25000" dirty="0" smtClean="0"/>
              <a:t>添加</a:t>
            </a:r>
            <a:r>
              <a:rPr lang="zh-CN" altLang="en-US" sz="2800" baseline="-25000" dirty="0"/>
              <a:t>一个名</a:t>
            </a:r>
            <a:r>
              <a:rPr lang="zh-CN" altLang="en-US" sz="2800" baseline="-25000" dirty="0" smtClean="0"/>
              <a:t>为</a:t>
            </a:r>
            <a:r>
              <a:rPr lang="en-US" altLang="zh-CN" sz="2800" baseline="-25000" dirty="0" err="1" smtClean="0"/>
              <a:t>set_number_served</a:t>
            </a:r>
            <a:r>
              <a:rPr lang="en-US" altLang="zh-CN" sz="2800" baseline="-25000" dirty="0" smtClean="0"/>
              <a:t>()</a:t>
            </a:r>
            <a:r>
              <a:rPr lang="zh-CN" altLang="en-US" sz="2800" baseline="-25000" dirty="0" smtClean="0"/>
              <a:t>的方法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它</a:t>
            </a:r>
            <a:r>
              <a:rPr lang="zh-CN" altLang="en-US" sz="2800" baseline="-25000" dirty="0"/>
              <a:t>让你能够设置就餐人数。调用</a:t>
            </a:r>
            <a:r>
              <a:rPr lang="zh-CN" altLang="en-US" sz="2800" baseline="-25000" dirty="0" smtClean="0"/>
              <a:t>这个方法</a:t>
            </a:r>
            <a:r>
              <a:rPr lang="zh-CN" altLang="en-US" sz="2800" baseline="-25000" dirty="0"/>
              <a:t>并向它传递一个值，然后再次打印这个值。</a:t>
            </a:r>
            <a:endParaRPr lang="zh-CN" altLang="en-US" sz="2800" dirty="0"/>
          </a:p>
          <a:p>
            <a:pPr>
              <a:lnSpc>
                <a:spcPts val="4000"/>
              </a:lnSpc>
            </a:pPr>
            <a:r>
              <a:rPr lang="zh-CN" altLang="en-US" sz="2800" baseline="-25000" dirty="0" smtClean="0"/>
              <a:t>    添加</a:t>
            </a:r>
            <a:r>
              <a:rPr lang="zh-CN" altLang="en-US" sz="2800" baseline="-25000" dirty="0"/>
              <a:t>一个名</a:t>
            </a:r>
            <a:r>
              <a:rPr lang="zh-CN" altLang="en-US" sz="2800" baseline="-25000" dirty="0" smtClean="0"/>
              <a:t>为</a:t>
            </a:r>
            <a:r>
              <a:rPr lang="en-US" altLang="zh-CN" sz="2800" baseline="-25000" dirty="0" err="1" smtClean="0"/>
              <a:t>increment_number_served</a:t>
            </a:r>
            <a:r>
              <a:rPr lang="en-US" altLang="zh-CN" sz="2800" baseline="-25000" dirty="0" smtClean="0"/>
              <a:t>()</a:t>
            </a:r>
            <a:r>
              <a:rPr lang="zh-CN" altLang="en-US" sz="2800" baseline="-25000" dirty="0" smtClean="0"/>
              <a:t>的方法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它</a:t>
            </a:r>
            <a:r>
              <a:rPr lang="zh-CN" altLang="en-US" sz="2800" baseline="-25000" dirty="0"/>
              <a:t>让你</a:t>
            </a:r>
            <a:r>
              <a:rPr lang="zh-CN" altLang="en-US" sz="2800" baseline="-25000" dirty="0" smtClean="0"/>
              <a:t>能够</a:t>
            </a:r>
            <a:r>
              <a:rPr lang="zh-CN" altLang="en-US" sz="2800" baseline="-25000" dirty="0"/>
              <a:t>将就餐人数</a:t>
            </a:r>
            <a:r>
              <a:rPr lang="zh-CN" altLang="en-US" sz="2800" baseline="-25000" dirty="0" smtClean="0"/>
              <a:t>递增</a:t>
            </a:r>
            <a:r>
              <a:rPr lang="en-US" altLang="zh-CN" sz="2800" baseline="-25000" dirty="0"/>
              <a:t>.</a:t>
            </a:r>
            <a:r>
              <a:rPr lang="zh-CN" altLang="en-US" sz="2800" baseline="-25000" dirty="0" smtClean="0"/>
              <a:t>调用</a:t>
            </a:r>
            <a:r>
              <a:rPr lang="zh-CN" altLang="en-US" sz="2800" baseline="-25000" dirty="0"/>
              <a:t>这个方法并向它传递一个这样的值：你认为这家餐馆每天可能接待的就餐人数</a:t>
            </a:r>
            <a:r>
              <a:rPr lang="zh-CN" altLang="en-US" sz="2800" baseline="-25000" dirty="0" smtClean="0"/>
              <a:t>。</a:t>
            </a:r>
            <a:endParaRPr lang="zh-CN" altLang="en-US" sz="2800" dirty="0"/>
          </a:p>
        </p:txBody>
      </p:sp>
      <p:pic>
        <p:nvPicPr>
          <p:cNvPr id="1026" name="Picture 2" descr="C:\Users\ibf\AppData\Local\Temp\SGPicFaceTpBq\9452\0489AC3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15" y="5506156"/>
            <a:ext cx="1351844" cy="13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1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练习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4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735600" y="1348315"/>
            <a:ext cx="898012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endParaRPr lang="zh-CN" altLang="en-US" sz="2000" dirty="0">
              <a:solidFill>
                <a:srgbClr val="00B0F0"/>
              </a:solidFill>
            </a:endParaRP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5600" y="1517606"/>
            <a:ext cx="10185685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baseline="-25000" dirty="0" smtClean="0"/>
              <a:t>5.</a:t>
            </a:r>
            <a:r>
              <a:rPr lang="zh-CN" altLang="en-US" sz="2800" b="1" baseline="-25000" dirty="0" smtClean="0"/>
              <a:t>尝试</a:t>
            </a:r>
            <a:r>
              <a:rPr lang="zh-CN" altLang="en-US" sz="2800" b="1" baseline="-25000" dirty="0"/>
              <a:t>登录次数：</a:t>
            </a:r>
            <a:r>
              <a:rPr lang="zh-CN" altLang="en-US" sz="2800" baseline="-25000" dirty="0"/>
              <a:t>在为完成</a:t>
            </a:r>
            <a:r>
              <a:rPr lang="zh-CN" altLang="en-US" sz="2800" baseline="-25000" dirty="0" smtClean="0"/>
              <a:t>练习</a:t>
            </a:r>
            <a:r>
              <a:rPr lang="en-US" altLang="zh-CN" sz="2800" baseline="-25000" dirty="0" smtClean="0"/>
              <a:t>3</a:t>
            </a:r>
            <a:r>
              <a:rPr lang="zh-CN" altLang="en-US" sz="2800" baseline="-25000" dirty="0" smtClean="0"/>
              <a:t>而</a:t>
            </a:r>
            <a:r>
              <a:rPr lang="zh-CN" altLang="en-US" sz="2800" baseline="-25000" dirty="0"/>
              <a:t>编写的</a:t>
            </a:r>
            <a:r>
              <a:rPr lang="en-US" altLang="zh-CN" sz="2800" baseline="-25000" dirty="0"/>
              <a:t>User</a:t>
            </a:r>
            <a:r>
              <a:rPr lang="zh-CN" altLang="en-US" sz="2800" baseline="-25000" dirty="0"/>
              <a:t>类中，添加一个名</a:t>
            </a:r>
            <a:r>
              <a:rPr lang="zh-CN" altLang="en-US" sz="2800" baseline="-25000" dirty="0" smtClean="0"/>
              <a:t>为</a:t>
            </a:r>
            <a:r>
              <a:rPr lang="en-US" altLang="zh-CN" sz="2800" baseline="-25000" dirty="0" err="1" smtClean="0"/>
              <a:t>login_attempts</a:t>
            </a:r>
            <a:r>
              <a:rPr lang="zh-CN" altLang="en-US" sz="2800" baseline="-25000" dirty="0"/>
              <a:t>的属性。编写一个名</a:t>
            </a:r>
            <a:r>
              <a:rPr lang="zh-CN" altLang="en-US" sz="2800" baseline="-25000" dirty="0" smtClean="0"/>
              <a:t>为</a:t>
            </a:r>
            <a:r>
              <a:rPr lang="en-US" altLang="zh-CN" sz="2800" baseline="-25000" dirty="0" err="1" smtClean="0"/>
              <a:t>increment_login_attempts</a:t>
            </a:r>
            <a:r>
              <a:rPr lang="en-US" altLang="zh-CN" sz="2800" baseline="-25000" dirty="0" smtClean="0"/>
              <a:t>()</a:t>
            </a:r>
            <a:r>
              <a:rPr lang="zh-CN" altLang="en-US" sz="2800" baseline="-25000" dirty="0" smtClean="0"/>
              <a:t>的方法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它</a:t>
            </a:r>
            <a:r>
              <a:rPr lang="zh-CN" altLang="en-US" sz="2800" baseline="-25000" dirty="0"/>
              <a:t>将属性 </a:t>
            </a:r>
            <a:r>
              <a:rPr lang="en-US" altLang="zh-CN" sz="2800" baseline="-25000" dirty="0" err="1" smtClean="0"/>
              <a:t>login_attempts</a:t>
            </a:r>
            <a:r>
              <a:rPr lang="zh-CN" altLang="en-US" sz="2800" baseline="-25000" dirty="0" smtClean="0"/>
              <a:t>的</a:t>
            </a:r>
            <a:r>
              <a:rPr lang="zh-CN" altLang="en-US" sz="2800" baseline="-25000" dirty="0"/>
              <a:t>值加 </a:t>
            </a:r>
            <a:r>
              <a:rPr lang="en-US" altLang="zh-CN" sz="2800" baseline="-25000" dirty="0"/>
              <a:t>1</a:t>
            </a:r>
            <a:r>
              <a:rPr lang="zh-CN" altLang="en-US" sz="2800" baseline="-25000" dirty="0"/>
              <a:t>。再编写一个名</a:t>
            </a:r>
            <a:r>
              <a:rPr lang="zh-CN" altLang="en-US" sz="2800" baseline="-25000" dirty="0" smtClean="0"/>
              <a:t>为</a:t>
            </a:r>
            <a:r>
              <a:rPr lang="en-US" altLang="zh-CN" sz="2800" baseline="-25000" dirty="0" err="1" smtClean="0"/>
              <a:t>reset_login_attempts</a:t>
            </a:r>
            <a:r>
              <a:rPr lang="en-US" altLang="zh-CN" sz="2800" baseline="-25000" dirty="0" smtClean="0"/>
              <a:t>()</a:t>
            </a:r>
            <a:r>
              <a:rPr lang="zh-CN" altLang="en-US" sz="2800" baseline="-25000" dirty="0" smtClean="0"/>
              <a:t>方法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/>
              <a:t>它将</a:t>
            </a:r>
            <a:r>
              <a:rPr lang="zh-CN" altLang="en-US" sz="2800" baseline="-25000" dirty="0" smtClean="0"/>
              <a:t>属性</a:t>
            </a:r>
            <a:r>
              <a:rPr lang="en-US" altLang="zh-CN" sz="2800" baseline="-25000" dirty="0" err="1" smtClean="0"/>
              <a:t>login_attempts</a:t>
            </a:r>
            <a:r>
              <a:rPr lang="zh-CN" altLang="en-US" sz="2800" baseline="-25000" dirty="0" smtClean="0"/>
              <a:t>的</a:t>
            </a:r>
            <a:r>
              <a:rPr lang="zh-CN" altLang="en-US" sz="2800" baseline="-25000" dirty="0"/>
              <a:t>值重置</a:t>
            </a:r>
            <a:r>
              <a:rPr lang="zh-CN" altLang="en-US" sz="2800" baseline="-25000" dirty="0" smtClean="0"/>
              <a:t>为</a:t>
            </a:r>
            <a:r>
              <a:rPr lang="en-US" altLang="zh-CN" sz="2800" baseline="-25000" dirty="0" smtClean="0"/>
              <a:t>0</a:t>
            </a:r>
            <a:r>
              <a:rPr lang="zh-CN" altLang="en-US" sz="2800" baseline="-25000" dirty="0"/>
              <a:t>。</a:t>
            </a:r>
            <a:endParaRPr lang="zh-CN" altLang="en-US" sz="2800" dirty="0"/>
          </a:p>
          <a:p>
            <a:pPr>
              <a:lnSpc>
                <a:spcPts val="4000"/>
              </a:lnSpc>
            </a:pPr>
            <a:r>
              <a:rPr lang="zh-CN" altLang="en-US" sz="2800" baseline="-25000" dirty="0" smtClean="0"/>
              <a:t>    根据</a:t>
            </a:r>
            <a:r>
              <a:rPr lang="en-US" altLang="zh-CN" sz="2800" baseline="-25000" dirty="0"/>
              <a:t>User</a:t>
            </a:r>
            <a:r>
              <a:rPr lang="zh-CN" altLang="en-US" sz="2800" baseline="-25000" dirty="0"/>
              <a:t>类创建一个</a:t>
            </a:r>
            <a:r>
              <a:rPr lang="zh-CN" altLang="en-US" sz="2800" baseline="-25000" dirty="0" smtClean="0"/>
              <a:t>实例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再</a:t>
            </a:r>
            <a:r>
              <a:rPr lang="zh-CN" altLang="en-US" sz="2800" baseline="-25000" dirty="0"/>
              <a:t>调用方法</a:t>
            </a:r>
            <a:r>
              <a:rPr lang="en-US" altLang="zh-CN" sz="2800" baseline="-25000" dirty="0" err="1"/>
              <a:t>increment_login_attempts</a:t>
            </a:r>
            <a:r>
              <a:rPr lang="en-US" altLang="zh-CN" sz="2800" baseline="-25000" dirty="0" smtClean="0"/>
              <a:t>()</a:t>
            </a:r>
            <a:r>
              <a:rPr lang="zh-CN" altLang="en-US" sz="2800" baseline="-25000" dirty="0" smtClean="0"/>
              <a:t>多次</a:t>
            </a:r>
            <a:r>
              <a:rPr lang="zh-CN" altLang="en-US" sz="2800" baseline="-25000" dirty="0"/>
              <a:t>。打印</a:t>
            </a:r>
            <a:r>
              <a:rPr lang="zh-CN" altLang="en-US" sz="2800" baseline="-25000" dirty="0" smtClean="0"/>
              <a:t>属性</a:t>
            </a:r>
            <a:r>
              <a:rPr lang="en-US" altLang="zh-CN" sz="2800" baseline="-25000" dirty="0" err="1"/>
              <a:t>login_attempts</a:t>
            </a:r>
            <a:r>
              <a:rPr lang="zh-CN" altLang="en-US" sz="2800" baseline="-25000" dirty="0"/>
              <a:t>的</a:t>
            </a:r>
            <a:r>
              <a:rPr lang="zh-CN" altLang="en-US" sz="2800" baseline="-25000" dirty="0" smtClean="0"/>
              <a:t>值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确认</a:t>
            </a:r>
            <a:r>
              <a:rPr lang="zh-CN" altLang="en-US" sz="2800" baseline="-25000" dirty="0"/>
              <a:t>它被正确地递增；然后，调用方法</a:t>
            </a:r>
            <a:r>
              <a:rPr lang="en-US" altLang="zh-CN" sz="2800" baseline="-25000" dirty="0" err="1"/>
              <a:t>reset_login_attempts</a:t>
            </a:r>
            <a:r>
              <a:rPr lang="en-US" altLang="zh-CN" sz="2800" baseline="-25000" dirty="0" smtClean="0"/>
              <a:t>()</a:t>
            </a:r>
            <a:r>
              <a:rPr lang="en-US" altLang="zh-CN" sz="2800" baseline="-25000" dirty="0"/>
              <a:t>,</a:t>
            </a:r>
            <a:r>
              <a:rPr lang="zh-CN" altLang="en-US" sz="2800" baseline="-25000" dirty="0" smtClean="0"/>
              <a:t>并</a:t>
            </a:r>
            <a:r>
              <a:rPr lang="zh-CN" altLang="en-US" sz="2800" baseline="-25000" dirty="0"/>
              <a:t>再次打印属性</a:t>
            </a:r>
            <a:r>
              <a:rPr lang="en-US" altLang="zh-CN" sz="2800" baseline="-25000" dirty="0" err="1"/>
              <a:t>login_attempts</a:t>
            </a:r>
            <a:r>
              <a:rPr lang="zh-CN" altLang="en-US" sz="2800" baseline="-25000" dirty="0"/>
              <a:t>的值，确认它被重置为</a:t>
            </a:r>
            <a:r>
              <a:rPr lang="en-US" altLang="zh-CN" sz="2800" baseline="-25000" dirty="0"/>
              <a:t>0</a:t>
            </a:r>
            <a:r>
              <a:rPr lang="zh-CN" altLang="en-US" sz="2800" baseline="-25000" dirty="0"/>
              <a:t>。</a:t>
            </a:r>
            <a:endParaRPr lang="zh-CN" altLang="en-US" sz="2800" dirty="0"/>
          </a:p>
        </p:txBody>
      </p:sp>
      <p:pic>
        <p:nvPicPr>
          <p:cNvPr id="1026" name="Picture 2" descr="C:\Users\ibf\AppData\Local\Temp\SGPicFaceTpBq\9452\0489AC3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15" y="5506156"/>
            <a:ext cx="1351844" cy="13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 flipH="1">
            <a:off x="3849149" y="4342244"/>
            <a:ext cx="4228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继承和多态 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/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继承的概念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8" name="文本框 6"/>
          <p:cNvSpPr txBox="1"/>
          <p:nvPr/>
        </p:nvSpPr>
        <p:spPr>
          <a:xfrm flipH="1">
            <a:off x="830182" y="1229893"/>
            <a:ext cx="104001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dirty="0">
                <a:latin typeface="+mj-ea"/>
              </a:rPr>
              <a:t>    </a:t>
            </a:r>
            <a:r>
              <a:rPr lang="en-US" altLang="zh-CN" dirty="0" smtClean="0">
                <a:latin typeface="+mj-ea"/>
              </a:rPr>
              <a:t>  </a:t>
            </a:r>
            <a:r>
              <a:rPr lang="zh-CN" altLang="zh-CN" dirty="0" smtClean="0">
                <a:latin typeface="+mj-ea"/>
              </a:rPr>
              <a:t>在</a:t>
            </a:r>
            <a:r>
              <a:rPr lang="zh-CN" altLang="zh-CN" dirty="0">
                <a:latin typeface="+mj-ea"/>
              </a:rPr>
              <a:t>现实生活中，继承一般指的是子女继承父辈的财产。那么在程序中，继承描述的是事物之间的所属关系，例如猫和狗都属于动物，程序中可以描述为猫和狗都继承自动物。同理，波斯猫和家猫都继承自猫。而斑点狗，泰迪都继承之狗。程序中当我们定义一个</a:t>
            </a:r>
            <a:r>
              <a:rPr lang="en-US" altLang="zh-CN" dirty="0">
                <a:latin typeface="+mj-ea"/>
              </a:rPr>
              <a:t>class</a:t>
            </a:r>
            <a:r>
              <a:rPr lang="zh-CN" altLang="zh-CN" dirty="0">
                <a:latin typeface="+mj-ea"/>
              </a:rPr>
              <a:t>的时候，可以从某个现有的</a:t>
            </a:r>
            <a:r>
              <a:rPr lang="en-US" altLang="zh-CN" dirty="0">
                <a:latin typeface="+mj-ea"/>
              </a:rPr>
              <a:t>class</a:t>
            </a:r>
            <a:r>
              <a:rPr lang="zh-CN" altLang="zh-CN" dirty="0">
                <a:latin typeface="+mj-ea"/>
              </a:rPr>
              <a:t>继承，新的</a:t>
            </a:r>
            <a:r>
              <a:rPr lang="en-US" altLang="zh-CN" dirty="0">
                <a:latin typeface="+mj-ea"/>
              </a:rPr>
              <a:t>class</a:t>
            </a:r>
            <a:r>
              <a:rPr lang="zh-CN" altLang="zh-CN" dirty="0">
                <a:latin typeface="+mj-ea"/>
              </a:rPr>
              <a:t>称之为子类（</a:t>
            </a:r>
            <a:r>
              <a:rPr lang="en-US" altLang="zh-CN" dirty="0">
                <a:latin typeface="+mj-ea"/>
              </a:rPr>
              <a:t>Subclass</a:t>
            </a:r>
            <a:r>
              <a:rPr lang="zh-CN" altLang="zh-CN" dirty="0">
                <a:latin typeface="+mj-ea"/>
              </a:rPr>
              <a:t>），而被继承的</a:t>
            </a:r>
            <a:r>
              <a:rPr lang="en-US" altLang="zh-CN" dirty="0">
                <a:latin typeface="+mj-ea"/>
              </a:rPr>
              <a:t>class</a:t>
            </a:r>
            <a:r>
              <a:rPr lang="zh-CN" altLang="zh-CN" dirty="0">
                <a:latin typeface="+mj-ea"/>
              </a:rPr>
              <a:t>称之为基类、父类或超类。子类继承了其父类的所有属性和方法，同时还可以定义自己的属性和方法。</a:t>
            </a:r>
            <a:endParaRPr lang="en-US" altLang="zh-CN" dirty="0">
              <a:latin typeface="+mj-ea"/>
            </a:endParaRPr>
          </a:p>
        </p:txBody>
      </p:sp>
      <p:pic>
        <p:nvPicPr>
          <p:cNvPr id="29" name="图片 2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54" y="4002138"/>
            <a:ext cx="5441568" cy="2714523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3074" name="Picture 2" descr="C:\Users\ibf\AppData\Local\Temp\SGPicFaceTpBq\9452\048A874C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400" y="5359400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1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子类的</a:t>
            </a:r>
            <a:r>
              <a:rPr lang="en-US" altLang="zh-CN" sz="4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__init__()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62" y="1255374"/>
            <a:ext cx="7785786" cy="5366204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1388419" y="3669467"/>
            <a:ext cx="3089564" cy="538018"/>
          </a:xfrm>
          <a:prstGeom prst="roundRect">
            <a:avLst/>
          </a:prstGeom>
          <a:noFill/>
          <a:ln w="9525">
            <a:solidFill>
              <a:srgbClr val="FFFF00"/>
            </a:solidFill>
            <a:miter lim="400000"/>
          </a:ln>
        </p:spPr>
        <p:txBody>
          <a:bodyPr lIns="22860" tIns="22860" rIns="22860" bIns="22860" rtlCol="0" anchor="ctr"/>
          <a:lstStyle/>
          <a:p>
            <a:pPr algn="ctr" defTabSz="456565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98" name="Picture 2" descr="C:\Users\ibf\AppData\Local\Temp\SGPicFaceTpBq\9452\0491265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836" y="5060203"/>
            <a:ext cx="1498164" cy="17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01899" y="1474664"/>
            <a:ext cx="5224189" cy="707886"/>
            <a:chOff x="4849178" y="1625999"/>
            <a:chExt cx="5224189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面向对象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01899" y="2708228"/>
            <a:ext cx="5224189" cy="707886"/>
            <a:chOff x="4849178" y="1625999"/>
            <a:chExt cx="522418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88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定义类</a:t>
              </a: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本章目录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596442" y="2462278"/>
            <a:ext cx="705682" cy="705682"/>
            <a:chOff x="1695226" y="3321784"/>
            <a:chExt cx="1250759" cy="1250759"/>
          </a:xfrm>
        </p:grpSpPr>
        <p:sp>
          <p:nvSpPr>
            <p:cNvPr id="36" name="椭圆 3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1119371" y="3802128"/>
            <a:ext cx="478074" cy="479115"/>
            <a:chOff x="1695226" y="3321784"/>
            <a:chExt cx="1250759" cy="1250759"/>
          </a:xfrm>
        </p:grpSpPr>
        <p:sp>
          <p:nvSpPr>
            <p:cNvPr id="50" name="椭圆 49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826938" y="3453495"/>
              <a:ext cx="987337" cy="987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1974583" y="3819600"/>
            <a:ext cx="479115" cy="479115"/>
            <a:chOff x="1695226" y="3321784"/>
            <a:chExt cx="1250759" cy="1250759"/>
          </a:xfrm>
        </p:grpSpPr>
        <p:sp>
          <p:nvSpPr>
            <p:cNvPr id="53" name="椭圆 52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3055233" y="2602515"/>
            <a:ext cx="391813" cy="391813"/>
            <a:chOff x="1695226" y="3321784"/>
            <a:chExt cx="1250759" cy="1250759"/>
          </a:xfrm>
        </p:grpSpPr>
        <p:sp>
          <p:nvSpPr>
            <p:cNvPr id="56" name="椭圆 5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826938" y="3453496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2596574" y="331953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242826" y="463327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12121" y="305691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2525136" y="206816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82326" y="446254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767875" y="182409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276210" y="364337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21760" y="1376617"/>
            <a:ext cx="0" cy="47130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7294226" y="1474664"/>
            <a:ext cx="5224189" cy="707886"/>
            <a:chOff x="4849178" y="1625999"/>
            <a:chExt cx="5224189" cy="707886"/>
          </a:xfrm>
        </p:grpSpPr>
        <p:sp>
          <p:nvSpPr>
            <p:cNvPr id="42" name="等腰三角形 41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05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5" name="文本框 55"/>
            <p:cNvSpPr txBox="1"/>
            <p:nvPr/>
          </p:nvSpPr>
          <p:spPr>
            <a:xfrm flipH="1">
              <a:off x="5947344" y="1702943"/>
              <a:ext cx="4126023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访问限制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201899" y="3842813"/>
            <a:ext cx="5224189" cy="1075799"/>
            <a:chOff x="4849178" y="1625999"/>
            <a:chExt cx="5224189" cy="1075799"/>
          </a:xfrm>
        </p:grpSpPr>
        <p:sp>
          <p:nvSpPr>
            <p:cNvPr id="47" name="等腰三角形 46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9" name="文本框 84"/>
            <p:cNvSpPr txBox="1"/>
            <p:nvPr/>
          </p:nvSpPr>
          <p:spPr>
            <a:xfrm flipH="1">
              <a:off x="5947344" y="1702943"/>
              <a:ext cx="4126023" cy="99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sym typeface="+mn-ea"/>
                </a:rPr>
                <a:t>继承和多态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02411" y="4913752"/>
            <a:ext cx="5224189" cy="706755"/>
            <a:chOff x="4849178" y="1625999"/>
            <a:chExt cx="5224189" cy="706755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文本框 87"/>
            <p:cNvSpPr txBox="1"/>
            <p:nvPr/>
          </p:nvSpPr>
          <p:spPr>
            <a:xfrm>
              <a:off x="4849178" y="1625999"/>
              <a:ext cx="82602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8"/>
            <p:cNvSpPr txBox="1"/>
            <p:nvPr/>
          </p:nvSpPr>
          <p:spPr>
            <a:xfrm flipH="1">
              <a:off x="5947344" y="1702943"/>
              <a:ext cx="4126023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类属性与实例属性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94226" y="2652981"/>
            <a:ext cx="5224189" cy="706755"/>
            <a:chOff x="4849178" y="1625999"/>
            <a:chExt cx="5224189" cy="706755"/>
          </a:xfrm>
        </p:grpSpPr>
        <p:sp>
          <p:nvSpPr>
            <p:cNvPr id="16" name="等腰三角形 15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文本框 87"/>
            <p:cNvSpPr txBox="1"/>
            <p:nvPr/>
          </p:nvSpPr>
          <p:spPr>
            <a:xfrm>
              <a:off x="4849178" y="1625999"/>
              <a:ext cx="82602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06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文本框 88"/>
            <p:cNvSpPr txBox="1"/>
            <p:nvPr/>
          </p:nvSpPr>
          <p:spPr>
            <a:xfrm flipH="1">
              <a:off x="5947344" y="1702943"/>
              <a:ext cx="4126023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类方法与静态方法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多继承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920335" y="1492772"/>
            <a:ext cx="5686413" cy="400110"/>
            <a:chOff x="999449" y="2152643"/>
            <a:chExt cx="5686413" cy="400110"/>
          </a:xfrm>
        </p:grpSpPr>
        <p:sp>
          <p:nvSpPr>
            <p:cNvPr id="28" name="椭圆 27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/>
            <p:cNvSpPr txBox="1"/>
            <p:nvPr/>
          </p:nvSpPr>
          <p:spPr>
            <a:xfrm flipH="1">
              <a:off x="1303095" y="2152643"/>
              <a:ext cx="538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000" b="1" dirty="0">
                  <a:latin typeface="+mj-ea"/>
                </a:rPr>
                <a:t>Python</a:t>
              </a:r>
              <a:r>
                <a:rPr lang="zh-CN" altLang="en-US" sz="2000" b="1" dirty="0">
                  <a:latin typeface="+mj-ea"/>
                </a:rPr>
                <a:t>中多继承的语法格式如下：</a:t>
              </a:r>
              <a:endParaRPr lang="en-US" altLang="zh-CN" sz="2000" b="1" dirty="0">
                <a:latin typeface="+mj-ea"/>
              </a:endParaRPr>
            </a:p>
          </p:txBody>
        </p:sp>
      </p:grpSp>
      <p:sp>
        <p:nvSpPr>
          <p:cNvPr id="10" name="矩形: 圆角 9"/>
          <p:cNvSpPr/>
          <p:nvPr/>
        </p:nvSpPr>
        <p:spPr>
          <a:xfrm>
            <a:off x="1022891" y="2062263"/>
            <a:ext cx="5214167" cy="216149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DerivedClassName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(Base1, Base2, Base3):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    &lt;statement-1&gt;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    .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    .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    .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    &lt;statement-N&gt;</a:t>
            </a:r>
            <a:endParaRPr lang="zh-CN" altLang="en-US" sz="400" b="1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11" name="文本框 6"/>
          <p:cNvSpPr txBox="1"/>
          <p:nvPr/>
        </p:nvSpPr>
        <p:spPr>
          <a:xfrm flipH="1">
            <a:off x="920335" y="4550043"/>
            <a:ext cx="8764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b="1" dirty="0">
                <a:latin typeface="+mj-ea"/>
              </a:rPr>
              <a:t>    </a:t>
            </a:r>
            <a:r>
              <a:rPr lang="zh-CN" altLang="zh-CN" b="1" dirty="0">
                <a:latin typeface="+mj-ea"/>
              </a:rPr>
              <a:t>需要</a:t>
            </a:r>
            <a:r>
              <a:rPr lang="zh-CN" altLang="zh-CN" sz="2400" b="1" dirty="0">
                <a:solidFill>
                  <a:srgbClr val="FF0000"/>
                </a:solidFill>
                <a:latin typeface="+mj-ea"/>
              </a:rPr>
              <a:t>注意</a:t>
            </a:r>
            <a:r>
              <a:rPr lang="zh-CN" altLang="zh-CN" b="1" dirty="0">
                <a:latin typeface="+mj-ea"/>
              </a:rPr>
              <a:t>圆括号中父类的顺序，如果继承的父类中有相同的方法名，而在子类中使用时未指定，</a:t>
            </a:r>
            <a:r>
              <a:rPr lang="en-US" altLang="zh-CN" b="1" dirty="0">
                <a:latin typeface="+mj-ea"/>
              </a:rPr>
              <a:t>python</a:t>
            </a:r>
            <a:r>
              <a:rPr lang="zh-CN" altLang="zh-CN" b="1" dirty="0">
                <a:latin typeface="+mj-ea"/>
              </a:rPr>
              <a:t>将从左至右查找父类中是否包含方法。</a:t>
            </a:r>
            <a:endParaRPr lang="en-US" altLang="zh-CN" b="1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043" y="5110560"/>
            <a:ext cx="1648957" cy="1648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重写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694" y="4294908"/>
            <a:ext cx="2409306" cy="25630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132" y="467571"/>
            <a:ext cx="7793653" cy="6145449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1720930" y="2660072"/>
            <a:ext cx="3100452" cy="623456"/>
          </a:xfrm>
          <a:prstGeom prst="roundRect">
            <a:avLst/>
          </a:prstGeom>
          <a:noFill/>
          <a:ln w="9525">
            <a:solidFill>
              <a:srgbClr val="FFFF00"/>
            </a:solidFill>
            <a:miter lim="400000"/>
          </a:ln>
        </p:spPr>
        <p:txBody>
          <a:bodyPr lIns="22860" tIns="22860" rIns="22860" bIns="22860" rtlCol="0" anchor="ctr"/>
          <a:lstStyle/>
          <a:p>
            <a:pPr algn="ctr" defTabSz="456565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720930" y="3978433"/>
            <a:ext cx="3100452" cy="623456"/>
          </a:xfrm>
          <a:prstGeom prst="roundRect">
            <a:avLst/>
          </a:prstGeom>
          <a:noFill/>
          <a:ln w="9525">
            <a:solidFill>
              <a:srgbClr val="FFFF00"/>
            </a:solidFill>
            <a:miter lim="400000"/>
          </a:ln>
        </p:spPr>
        <p:txBody>
          <a:bodyPr lIns="22860" tIns="22860" rIns="22860" bIns="22860" rtlCol="0" anchor="ctr"/>
          <a:lstStyle/>
          <a:p>
            <a:pPr algn="ctr" defTabSz="456565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练习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5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735600" y="1348315"/>
            <a:ext cx="898012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endParaRPr lang="zh-CN" altLang="en-US" sz="2000" dirty="0">
              <a:solidFill>
                <a:srgbClr val="00B0F0"/>
              </a:solidFill>
            </a:endParaRP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5600" y="1897315"/>
            <a:ext cx="10185685" cy="26571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400" baseline="-25000" dirty="0" smtClean="0"/>
              <a:t>6.</a:t>
            </a:r>
            <a:r>
              <a:rPr lang="zh-CN" altLang="en-US" sz="2800" b="1" baseline="-25000" dirty="0">
                <a:solidFill>
                  <a:srgbClr val="FF0000"/>
                </a:solidFill>
              </a:rPr>
              <a:t>冰淇淋</a:t>
            </a:r>
            <a:r>
              <a:rPr lang="zh-CN" altLang="en-US" sz="2800" b="1" baseline="-25000" dirty="0" smtClean="0">
                <a:solidFill>
                  <a:srgbClr val="FF0000"/>
                </a:solidFill>
              </a:rPr>
              <a:t>小店</a:t>
            </a:r>
            <a:r>
              <a:rPr lang="zh-CN" altLang="en-US" sz="2800" b="1" baseline="-25000" dirty="0"/>
              <a:t>：</a:t>
            </a:r>
            <a:r>
              <a:rPr lang="zh-CN" altLang="en-US" sz="2800" baseline="-25000" dirty="0"/>
              <a:t>冰其淋小店是一种特殊的餐馆。编写一个名为</a:t>
            </a:r>
            <a:r>
              <a:rPr lang="en-US" altLang="zh-CN" sz="2800" baseline="-25000" dirty="0" err="1"/>
              <a:t>IceCreamStand</a:t>
            </a:r>
            <a:r>
              <a:rPr lang="zh-CN" altLang="en-US" sz="2800" baseline="-25000" dirty="0" smtClean="0"/>
              <a:t>的类</a:t>
            </a:r>
            <a:r>
              <a:rPr lang="zh-CN" altLang="en-US" sz="2800" baseline="-25000" dirty="0"/>
              <a:t>，让它继承你为完成</a:t>
            </a:r>
            <a:r>
              <a:rPr lang="zh-CN" altLang="en-US" sz="2800" baseline="-25000" dirty="0" smtClean="0"/>
              <a:t>练习</a:t>
            </a:r>
            <a:r>
              <a:rPr lang="en-US" altLang="zh-CN" sz="2800" baseline="-25000" dirty="0" smtClean="0"/>
              <a:t>1</a:t>
            </a:r>
            <a:r>
              <a:rPr lang="zh-CN" altLang="en-US" sz="2800" baseline="-25000" dirty="0" smtClean="0"/>
              <a:t>或练习</a:t>
            </a:r>
            <a:r>
              <a:rPr lang="en-US" altLang="zh-CN" sz="2800" baseline="-25000" dirty="0" smtClean="0"/>
              <a:t>4</a:t>
            </a:r>
            <a:r>
              <a:rPr lang="zh-CN" altLang="en-US" sz="2800" baseline="-25000" dirty="0" smtClean="0"/>
              <a:t>而</a:t>
            </a:r>
            <a:r>
              <a:rPr lang="zh-CN" altLang="en-US" sz="2800" baseline="-25000" dirty="0"/>
              <a:t>编写的</a:t>
            </a:r>
            <a:r>
              <a:rPr lang="en-US" altLang="zh-CN" sz="2800" baseline="-25000" dirty="0"/>
              <a:t>Restaurant</a:t>
            </a:r>
            <a:r>
              <a:rPr lang="zh-CN" altLang="en-US" sz="2800" baseline="-25000" dirty="0"/>
              <a:t>类。这两个</a:t>
            </a:r>
            <a:r>
              <a:rPr lang="zh-CN" altLang="en-US" sz="2800" baseline="-25000" dirty="0" smtClean="0"/>
              <a:t>版本</a:t>
            </a:r>
            <a:r>
              <a:rPr lang="en-US" altLang="zh-CN" sz="2800" baseline="-25000" dirty="0" smtClean="0"/>
              <a:t>Restaurant</a:t>
            </a:r>
            <a:r>
              <a:rPr lang="zh-CN" altLang="en-US" sz="2800" baseline="-25000" dirty="0" smtClean="0"/>
              <a:t>类</a:t>
            </a:r>
            <a:r>
              <a:rPr lang="zh-CN" altLang="en-US" sz="2800" baseline="-25000" dirty="0"/>
              <a:t>都可以，挑选你更喜欢的那个即可。添加一个名</a:t>
            </a:r>
            <a:r>
              <a:rPr lang="zh-CN" altLang="en-US" sz="2800" baseline="-25000" dirty="0" smtClean="0"/>
              <a:t>为</a:t>
            </a:r>
            <a:r>
              <a:rPr lang="en-US" altLang="zh-CN" sz="2800" baseline="-25000" dirty="0" smtClean="0"/>
              <a:t>flavors</a:t>
            </a:r>
            <a:r>
              <a:rPr lang="zh-CN" altLang="en-US" sz="2800" baseline="-25000" dirty="0" smtClean="0"/>
              <a:t>的属性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用于存储</a:t>
            </a:r>
            <a:r>
              <a:rPr lang="zh-CN" altLang="en-US" sz="2800" baseline="-25000" dirty="0"/>
              <a:t>一个由各种口味的冰淇淋组成的列表。编写一个显示这些冰淇淋的方法。创建</a:t>
            </a:r>
            <a:r>
              <a:rPr lang="zh-CN" altLang="en-US" sz="2800" baseline="-25000" dirty="0" smtClean="0"/>
              <a:t>一</a:t>
            </a:r>
            <a:r>
              <a:rPr lang="en-US" altLang="zh-CN" sz="2800" baseline="-25000" dirty="0" err="1"/>
              <a:t>IceCreamStand</a:t>
            </a:r>
            <a:r>
              <a:rPr lang="zh-CN" altLang="en-US" sz="2800" baseline="-25000" dirty="0" smtClean="0"/>
              <a:t>实例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并</a:t>
            </a:r>
            <a:r>
              <a:rPr lang="zh-CN" altLang="en-US" sz="2800" baseline="-25000" dirty="0"/>
              <a:t>调用这个方法</a:t>
            </a:r>
            <a:r>
              <a:rPr lang="zh-CN" altLang="en-US" sz="2800" baseline="-25000" dirty="0" smtClean="0"/>
              <a:t>。</a:t>
            </a:r>
            <a:endParaRPr lang="en-US" altLang="zh-CN" sz="2800" baseline="-25000" dirty="0" smtClean="0"/>
          </a:p>
          <a:p>
            <a:pPr>
              <a:lnSpc>
                <a:spcPts val="4000"/>
              </a:lnSpc>
            </a:pPr>
            <a:endParaRPr lang="zh-CN" altLang="en-US" sz="2800" dirty="0"/>
          </a:p>
        </p:txBody>
      </p:sp>
      <p:pic>
        <p:nvPicPr>
          <p:cNvPr id="1026" name="Picture 2" descr="C:\Users\ibf\AppData\Local\Temp\SGPicFaceTpBq\9452\0489AC3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15" y="5506156"/>
            <a:ext cx="1351844" cy="13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练习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6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735600" y="1348315"/>
            <a:ext cx="898012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endParaRPr lang="zh-CN" altLang="en-US" sz="2000" dirty="0">
              <a:solidFill>
                <a:srgbClr val="00B0F0"/>
              </a:solidFill>
            </a:endParaRP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333" y="1221875"/>
            <a:ext cx="10185685" cy="26571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4000"/>
              </a:lnSpc>
            </a:pPr>
            <a:endParaRPr lang="zh-CN" altLang="en-US" sz="2800" dirty="0"/>
          </a:p>
          <a:p>
            <a:pPr>
              <a:lnSpc>
                <a:spcPts val="4000"/>
              </a:lnSpc>
            </a:pPr>
            <a:r>
              <a:rPr lang="en-US" altLang="zh-CN" sz="4400" baseline="-25000" dirty="0" smtClean="0"/>
              <a:t>7</a:t>
            </a:r>
            <a:r>
              <a:rPr lang="zh-CN" altLang="en-US" sz="2800" b="1" baseline="-25000" dirty="0" smtClean="0">
                <a:solidFill>
                  <a:srgbClr val="FF0000"/>
                </a:solidFill>
              </a:rPr>
              <a:t>管理员</a:t>
            </a:r>
            <a:r>
              <a:rPr lang="zh-CN" altLang="en-US" sz="2800" b="1" baseline="-25000" dirty="0">
                <a:solidFill>
                  <a:srgbClr val="FF0000"/>
                </a:solidFill>
              </a:rPr>
              <a:t>：</a:t>
            </a:r>
            <a:r>
              <a:rPr lang="zh-CN" altLang="en-US" sz="2800" baseline="-25000" dirty="0"/>
              <a:t>管理员是一种特殊的用户。编写一个名</a:t>
            </a:r>
            <a:r>
              <a:rPr lang="zh-CN" altLang="en-US" sz="2800" baseline="-25000" dirty="0" smtClean="0"/>
              <a:t>为</a:t>
            </a:r>
            <a:r>
              <a:rPr lang="en-US" altLang="zh-CN" sz="2800" b="1" baseline="-25000" dirty="0" smtClean="0"/>
              <a:t>Admin</a:t>
            </a:r>
            <a:r>
              <a:rPr lang="zh-CN" altLang="en-US" sz="2800" baseline="-25000" dirty="0" smtClean="0"/>
              <a:t>的</a:t>
            </a:r>
            <a:r>
              <a:rPr lang="zh-CN" altLang="en-US" sz="2800" baseline="-25000" dirty="0"/>
              <a:t>类，让它继承你</a:t>
            </a:r>
            <a:r>
              <a:rPr lang="zh-CN" altLang="en-US" sz="2800" baseline="-25000" dirty="0" smtClean="0"/>
              <a:t>为完成练习</a:t>
            </a:r>
            <a:r>
              <a:rPr lang="en-US" altLang="zh-CN" sz="2800" baseline="-25000" dirty="0" smtClean="0"/>
              <a:t>3</a:t>
            </a:r>
            <a:r>
              <a:rPr lang="zh-CN" altLang="en-US" sz="2800" baseline="-25000" dirty="0" smtClean="0"/>
              <a:t>或练习</a:t>
            </a:r>
            <a:r>
              <a:rPr lang="en-US" altLang="zh-CN" sz="2800" baseline="-25000" dirty="0" smtClean="0"/>
              <a:t>5</a:t>
            </a:r>
            <a:r>
              <a:rPr lang="zh-CN" altLang="en-US" sz="2800" baseline="-25000" dirty="0" smtClean="0"/>
              <a:t>而</a:t>
            </a:r>
            <a:r>
              <a:rPr lang="zh-CN" altLang="en-US" sz="2800" baseline="-25000" dirty="0"/>
              <a:t>编写的</a:t>
            </a:r>
            <a:r>
              <a:rPr lang="en-US" altLang="zh-CN" sz="2800" baseline="-25000" dirty="0"/>
              <a:t>User</a:t>
            </a:r>
            <a:r>
              <a:rPr lang="zh-CN" altLang="en-US" sz="2800" baseline="-25000" dirty="0"/>
              <a:t>类。添加一个名为</a:t>
            </a:r>
            <a:r>
              <a:rPr lang="en-US" altLang="zh-CN" sz="2800" baseline="-25000" dirty="0"/>
              <a:t>privileges</a:t>
            </a:r>
            <a:r>
              <a:rPr lang="zh-CN" altLang="en-US" sz="2800" baseline="-25000" dirty="0"/>
              <a:t>的属性，用于</a:t>
            </a:r>
            <a:r>
              <a:rPr lang="zh-CN" altLang="en-US" sz="2800" baseline="-25000" dirty="0" smtClean="0"/>
              <a:t>存储</a:t>
            </a:r>
            <a:r>
              <a:rPr lang="zh-CN" altLang="en-US" sz="2800" baseline="-25000" dirty="0"/>
              <a:t>一个由字符串</a:t>
            </a:r>
            <a:r>
              <a:rPr lang="zh-CN" altLang="en-US" sz="2800" baseline="-25000" dirty="0" smtClean="0"/>
              <a:t>（如</a:t>
            </a:r>
            <a:r>
              <a:rPr lang="en-US" altLang="zh-CN" sz="2800" baseline="-25000" dirty="0" smtClean="0"/>
              <a:t>“can </a:t>
            </a:r>
            <a:r>
              <a:rPr lang="en-US" altLang="zh-CN" sz="2800" baseline="-25000" dirty="0"/>
              <a:t>add </a:t>
            </a:r>
            <a:r>
              <a:rPr lang="en-US" altLang="zh-CN" sz="2800" baseline="-25000" dirty="0" smtClean="0"/>
              <a:t>post”</a:t>
            </a:r>
            <a:r>
              <a:rPr lang="zh-CN" altLang="en-US" sz="2800" baseline="-25000" dirty="0" smtClean="0"/>
              <a:t>、</a:t>
            </a:r>
            <a:r>
              <a:rPr lang="en-US" altLang="zh-CN" sz="2800" baseline="-25000" dirty="0" smtClean="0"/>
              <a:t>“can </a:t>
            </a:r>
            <a:r>
              <a:rPr lang="en-US" altLang="zh-CN" sz="2800" baseline="-25000" dirty="0"/>
              <a:t>delete </a:t>
            </a:r>
            <a:r>
              <a:rPr lang="en-US" altLang="zh-CN" sz="2800" baseline="-25000" dirty="0" smtClean="0"/>
              <a:t>post”</a:t>
            </a:r>
            <a:r>
              <a:rPr lang="zh-CN" altLang="en-US" sz="2800" baseline="-25000" dirty="0" smtClean="0"/>
              <a:t>、</a:t>
            </a:r>
            <a:r>
              <a:rPr lang="en-US" altLang="zh-CN" sz="2800" baseline="-25000" dirty="0" smtClean="0"/>
              <a:t>“can </a:t>
            </a:r>
            <a:r>
              <a:rPr lang="en-US" altLang="zh-CN" sz="2800" baseline="-25000" dirty="0"/>
              <a:t>ban </a:t>
            </a:r>
            <a:r>
              <a:rPr lang="en-US" altLang="zh-CN" sz="2800" baseline="-25000" dirty="0" smtClean="0"/>
              <a:t>user”</a:t>
            </a:r>
            <a:r>
              <a:rPr lang="zh-CN" altLang="en-US" sz="2800" baseline="-25000" dirty="0" smtClean="0"/>
              <a:t>等</a:t>
            </a:r>
            <a:r>
              <a:rPr lang="zh-CN" altLang="en-US" sz="2800" baseline="-25000" dirty="0"/>
              <a:t>）组成</a:t>
            </a:r>
            <a:r>
              <a:rPr lang="zh-CN" altLang="en-US" sz="2800" baseline="-25000" dirty="0" smtClean="0"/>
              <a:t>的</a:t>
            </a:r>
            <a:r>
              <a:rPr lang="zh-CN" altLang="en-US" sz="2800" b="1" baseline="-25000" dirty="0" smtClean="0"/>
              <a:t>列表</a:t>
            </a:r>
            <a:r>
              <a:rPr lang="zh-CN" altLang="en-US" sz="2800" baseline="-25000" dirty="0"/>
              <a:t>。编写一个名为</a:t>
            </a:r>
            <a:r>
              <a:rPr lang="en-US" altLang="zh-CN" sz="2800" baseline="-25000" dirty="0" err="1"/>
              <a:t>show_privileges</a:t>
            </a:r>
            <a:r>
              <a:rPr lang="en-US" altLang="zh-CN" sz="2800" baseline="-25000" dirty="0" smtClean="0"/>
              <a:t>()</a:t>
            </a:r>
            <a:r>
              <a:rPr lang="zh-CN" altLang="en-US" sz="2800" baseline="-25000" dirty="0" smtClean="0"/>
              <a:t>的方法</a:t>
            </a:r>
            <a:r>
              <a:rPr lang="en-US" altLang="zh-CN" sz="2800" baseline="-25000" dirty="0" smtClean="0"/>
              <a:t>,</a:t>
            </a:r>
            <a:r>
              <a:rPr lang="zh-CN" altLang="en-US" sz="2800" baseline="-25000" dirty="0" smtClean="0"/>
              <a:t>它</a:t>
            </a:r>
            <a:r>
              <a:rPr lang="zh-CN" altLang="en-US" sz="2800" baseline="-25000" dirty="0"/>
              <a:t>显示管理员的权限，创建一</a:t>
            </a:r>
            <a:r>
              <a:rPr lang="zh-CN" altLang="en-US" sz="2800" baseline="-25000" dirty="0" smtClean="0"/>
              <a:t>个</a:t>
            </a:r>
            <a:r>
              <a:rPr lang="en-US" altLang="zh-CN" sz="2800" baseline="-25000" dirty="0"/>
              <a:t>Admin</a:t>
            </a:r>
            <a:r>
              <a:rPr lang="zh-CN" altLang="en-US" sz="2800" baseline="-25000" dirty="0" smtClean="0"/>
              <a:t>实例</a:t>
            </a:r>
            <a:r>
              <a:rPr lang="zh-CN" altLang="en-US" sz="2800" baseline="-25000" dirty="0"/>
              <a:t>，并调用这个方法</a:t>
            </a:r>
            <a:r>
              <a:rPr lang="zh-CN" altLang="en-US" sz="2800" baseline="-25000" dirty="0" smtClean="0"/>
              <a:t>。</a:t>
            </a:r>
            <a:endParaRPr lang="zh-CN" altLang="en-US" sz="2800" dirty="0"/>
          </a:p>
        </p:txBody>
      </p:sp>
      <p:pic>
        <p:nvPicPr>
          <p:cNvPr id="1026" name="Picture 2" descr="C:\Users\ibf\AppData\Local\Temp\SGPicFaceTpBq\9452\0489AC3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15" y="5506156"/>
            <a:ext cx="1351844" cy="13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9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 flipH="1">
            <a:off x="3849149" y="4342244"/>
            <a:ext cx="4228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类属性和实例属性 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3426" y="3784477"/>
            <a:ext cx="2743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/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750" y="467360"/>
            <a:ext cx="653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类属性与实例属性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86177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300" dirty="0">
              <a:solidFill>
                <a:schemeClr val="tx1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920970" y="1263537"/>
            <a:ext cx="5561318" cy="461665"/>
            <a:chOff x="999449" y="2152643"/>
            <a:chExt cx="5561318" cy="461665"/>
          </a:xfrm>
        </p:grpSpPr>
        <p:sp>
          <p:nvSpPr>
            <p:cNvPr id="28" name="椭圆 27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/>
            <p:cNvSpPr txBox="1"/>
            <p:nvPr/>
          </p:nvSpPr>
          <p:spPr>
            <a:xfrm flipH="1">
              <a:off x="1178000" y="2152643"/>
              <a:ext cx="5382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b="1" dirty="0">
                  <a:latin typeface="+mj-ea"/>
                </a:rPr>
                <a:t>属性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84" y="5181600"/>
            <a:ext cx="1575815" cy="1676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0115" y="1859915"/>
            <a:ext cx="9408741" cy="13858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dirty="0"/>
              <a:t>     </a:t>
            </a:r>
            <a:r>
              <a:rPr lang="zh-CN" altLang="en-US" sz="2000" dirty="0"/>
              <a:t>尽量把需要用户传入的属性作为实例属性，而把同类都一样的属性作为类属性。实例属性在每创造一个类是都会初始化一遍，不同的实例的实例属性可能不同，不同实例的类属性都相同。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9521" y="3495572"/>
            <a:ext cx="681482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/>
              <a:t>1：实例属性：</a:t>
            </a:r>
          </a:p>
          <a:p>
            <a:endParaRPr lang="zh-CN" altLang="en-US" sz="2400" dirty="0"/>
          </a:p>
          <a:p>
            <a:r>
              <a:rPr lang="zh-CN" altLang="en-US" sz="2400" dirty="0"/>
              <a:t>　　　　在__init__(self,...)中初始化</a:t>
            </a:r>
          </a:p>
          <a:p>
            <a:endParaRPr lang="zh-CN" altLang="en-US" sz="2400" dirty="0"/>
          </a:p>
          <a:p>
            <a:r>
              <a:rPr lang="zh-CN" altLang="en-US" sz="2400" dirty="0"/>
              <a:t>　　　　内部调用时都需要加上self.</a:t>
            </a:r>
          </a:p>
          <a:p>
            <a:endParaRPr lang="zh-CN" altLang="en-US" sz="2400" dirty="0"/>
          </a:p>
          <a:p>
            <a:r>
              <a:rPr lang="zh-CN" altLang="en-US" sz="2400" dirty="0"/>
              <a:t>　　　　外部调用时用</a:t>
            </a:r>
            <a:r>
              <a:rPr lang="en-US" altLang="zh-CN" sz="2400" dirty="0"/>
              <a:t>“</a:t>
            </a:r>
            <a:r>
              <a:rPr lang="zh-CN" altLang="en-US" sz="2400" dirty="0"/>
              <a:t>对象名</a:t>
            </a:r>
            <a:r>
              <a:rPr lang="en-US" altLang="zh-CN" sz="2400" dirty="0"/>
              <a:t>.</a:t>
            </a:r>
            <a:r>
              <a:rPr lang="zh-CN" altLang="en-US" sz="2400" dirty="0"/>
              <a:t>属性名</a:t>
            </a:r>
            <a:r>
              <a:rPr lang="en-US" altLang="zh-CN" sz="2400" dirty="0"/>
              <a:t>”</a:t>
            </a:r>
            <a:r>
              <a:rPr lang="zh-CN" altLang="en-US" sz="2400" dirty="0"/>
              <a:t>调用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750" y="467360"/>
            <a:ext cx="6536690" cy="5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4000" dirty="0"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类属性与实例属性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63350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lnSpc>
                <a:spcPts val="3500"/>
              </a:lnSpc>
              <a:defRPr sz="1800" spc="0">
                <a:solidFill>
                  <a:srgbClr val="000000"/>
                </a:solidFill>
              </a:defRPr>
            </a:pPr>
            <a:endParaRPr sz="4000" spc="300" dirty="0">
              <a:solidFill>
                <a:schemeClr val="tx1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84" y="5181600"/>
            <a:ext cx="1575815" cy="16763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5973" y="1411768"/>
            <a:ext cx="10133965" cy="1887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2:类属性</a:t>
            </a:r>
            <a:r>
              <a:rPr lang="zh-CN" altLang="en-US" sz="2400" b="1" dirty="0" smtClean="0"/>
              <a:t>：</a:t>
            </a:r>
            <a:endParaRPr lang="zh-CN" altLang="en-US" sz="2000" dirty="0"/>
          </a:p>
          <a:p>
            <a:pPr>
              <a:lnSpc>
                <a:spcPts val="3500"/>
              </a:lnSpc>
            </a:pPr>
            <a:r>
              <a:rPr lang="zh-CN" altLang="en-US" sz="2000" dirty="0"/>
              <a:t>　　　　在__init</a:t>
            </a:r>
            <a:r>
              <a:rPr lang="zh-CN" altLang="en-US" sz="2000" dirty="0" smtClean="0"/>
              <a:t>__()里初始化</a:t>
            </a:r>
            <a:endParaRPr lang="zh-CN" altLang="en-US" sz="2000" dirty="0"/>
          </a:p>
          <a:p>
            <a:pPr>
              <a:lnSpc>
                <a:spcPts val="3500"/>
              </a:lnSpc>
            </a:pPr>
            <a:r>
              <a:rPr lang="zh-CN" altLang="en-US" sz="2000" dirty="0"/>
              <a:t>　　　　在内部用classname.类属性</a:t>
            </a:r>
            <a:r>
              <a:rPr lang="zh-CN" altLang="en-US" sz="2000" dirty="0" smtClean="0"/>
              <a:t>名调用</a:t>
            </a:r>
            <a:endParaRPr lang="zh-CN" altLang="en-US" sz="2000" dirty="0"/>
          </a:p>
          <a:p>
            <a:pPr>
              <a:lnSpc>
                <a:spcPts val="3500"/>
              </a:lnSpc>
            </a:pPr>
            <a:r>
              <a:rPr lang="zh-CN" altLang="en-US" sz="2000" dirty="0"/>
              <a:t>　　　　外部既可以用classname.类属性名又可以用instancename.类属性名来调用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5973" y="3683262"/>
            <a:ext cx="8922385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3：私有属性</a:t>
            </a:r>
            <a:r>
              <a:rPr lang="zh-CN" altLang="en-US" sz="2400" b="1" dirty="0" smtClean="0"/>
              <a:t>：</a:t>
            </a:r>
            <a:endParaRPr lang="zh-CN" altLang="en-US" sz="2000" dirty="0"/>
          </a:p>
          <a:p>
            <a:pPr>
              <a:lnSpc>
                <a:spcPts val="3500"/>
              </a:lnSpc>
            </a:pPr>
            <a:r>
              <a:rPr lang="zh-CN" altLang="en-US" sz="2000" dirty="0" smtClean="0"/>
              <a:t>　　　　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：双下划线__开头：外部不可通过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对象名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属性名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来访问或者更改实际将其转化为了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_类名__属性名</a:t>
            </a:r>
            <a:r>
              <a:rPr lang="en-US" altLang="zh-CN" sz="2000" dirty="0" smtClean="0"/>
              <a:t>”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556140"/>
            <a:ext cx="926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单下划线、双下划线、头尾双下划线说明</a:t>
            </a:r>
            <a:endParaRPr sz="1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1077549" y="1604027"/>
            <a:ext cx="95137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2000" dirty="0" smtClean="0"/>
              <a:t>__</a:t>
            </a:r>
            <a:r>
              <a:rPr lang="en-US" altLang="zh-CN" sz="2000" dirty="0"/>
              <a:t>foo__: </a:t>
            </a:r>
            <a:r>
              <a:rPr lang="zh-CN" altLang="en-US" sz="2000" dirty="0"/>
              <a:t>定义的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特殊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，类似 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__() </a:t>
            </a:r>
            <a:r>
              <a:rPr lang="zh-CN" altLang="en-US" sz="2000" dirty="0"/>
              <a:t>之类的。  </a:t>
            </a:r>
            <a:endParaRPr lang="en-US" altLang="zh-CN" sz="2000" dirty="0" smtClean="0"/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foo: </a:t>
            </a:r>
            <a:r>
              <a:rPr lang="zh-CN" altLang="en-US" sz="2000" dirty="0"/>
              <a:t>以单下划线开头的表示的是 </a:t>
            </a:r>
            <a:r>
              <a:rPr lang="en-US" altLang="zh-CN" sz="2000" dirty="0"/>
              <a:t>protected </a:t>
            </a:r>
            <a:r>
              <a:rPr lang="zh-CN" altLang="en-US" sz="2000" dirty="0"/>
              <a:t>类型的变量，即保护类型只能允许其本身与子类进行</a:t>
            </a:r>
            <a:r>
              <a:rPr lang="zh-CN" altLang="en-US" sz="2000" dirty="0" smtClean="0"/>
              <a:t>访问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创建的实例可以访问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不能用于 </a:t>
            </a:r>
            <a:r>
              <a:rPr lang="en-US" altLang="zh-CN" sz="2000" b="1" dirty="0"/>
              <a:t>from module import * </a:t>
            </a:r>
            <a:r>
              <a:rPr lang="en-US" altLang="zh-CN" sz="2000" b="1" dirty="0" smtClean="0"/>
              <a:t> </a:t>
            </a:r>
            <a:endParaRPr lang="en-US" altLang="zh-CN" sz="2000" b="1" dirty="0" smtClean="0"/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__</a:t>
            </a:r>
            <a:r>
              <a:rPr lang="en-US" altLang="zh-CN" sz="2400" b="1" dirty="0">
                <a:solidFill>
                  <a:srgbClr val="FF0000"/>
                </a:solidFill>
              </a:rPr>
              <a:t>foo: </a:t>
            </a:r>
            <a:r>
              <a:rPr lang="zh-CN" altLang="en-US" sz="2000" dirty="0"/>
              <a:t>双下划线的表示的是私有类型</a:t>
            </a:r>
            <a:r>
              <a:rPr lang="en-US" altLang="zh-CN" sz="2000" dirty="0"/>
              <a:t>(private)</a:t>
            </a:r>
            <a:r>
              <a:rPr lang="zh-CN" altLang="en-US" sz="2000" dirty="0"/>
              <a:t>的变量</a:t>
            </a:r>
            <a:r>
              <a:rPr lang="en-US" altLang="zh-CN" sz="2000" dirty="0"/>
              <a:t>, </a:t>
            </a:r>
            <a:r>
              <a:rPr lang="zh-CN" altLang="en-US" sz="2000" dirty="0"/>
              <a:t>只能是允许这个类本身进行访问了</a:t>
            </a:r>
            <a:r>
              <a:rPr lang="zh-CN" altLang="en-US" sz="2000" dirty="0" smtClean="0"/>
              <a:t>。</a:t>
            </a:r>
            <a:r>
              <a:rPr lang="zh-CN" altLang="en-US" sz="1400" b="1" dirty="0" smtClean="0"/>
              <a:t/>
            </a:r>
            <a:br>
              <a:rPr lang="zh-CN" altLang="en-US" sz="1400" b="1" dirty="0" smtClean="0"/>
            </a:br>
            <a:endParaRPr lang="zh-CN" altLang="en-US" sz="1400" b="1" dirty="0" smtClean="0"/>
          </a:p>
          <a:p>
            <a:r>
              <a:rPr lang="zh-CN" altLang="en-US" sz="1400" b="1" dirty="0"/>
              <a:t/>
            </a:r>
            <a:br>
              <a:rPr lang="zh-CN" altLang="en-US" sz="1400" b="1" dirty="0"/>
            </a:br>
            <a:endParaRPr lang="en-US" altLang="zh-CN" sz="1400" b="1" dirty="0" smtClean="0"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400" b="1" dirty="0" smtClean="0">
                <a:latin typeface="+mj-ea"/>
              </a:rPr>
              <a:t>	</a:t>
            </a:r>
            <a:endParaRPr lang="en-US" altLang="zh-CN" sz="1400" b="1" dirty="0">
              <a:latin typeface="+mj-ea"/>
            </a:endParaRPr>
          </a:p>
        </p:txBody>
      </p:sp>
      <p:pic>
        <p:nvPicPr>
          <p:cNvPr id="2050" name="Picture 2" descr="C:\Users\ibf\AppData\Local\Temp\SGPicFaceTpBq\9452\0489EB6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194" y="4848194"/>
            <a:ext cx="2009806" cy="20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 flipH="1">
            <a:off x="3849149" y="4342244"/>
            <a:ext cx="4228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访问限制 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/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792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1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访问限制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---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私有属性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920332" y="1648496"/>
            <a:ext cx="8980125" cy="619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+mj-ea"/>
              </a:rPr>
              <a:t>私有类属性</a:t>
            </a:r>
            <a:endParaRPr lang="en-US" altLang="zh-CN" sz="2400" b="1" dirty="0" smtClean="0">
              <a:latin typeface="+mj-ea"/>
            </a:endParaRP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+mj-ea"/>
              </a:rPr>
              <a:t>私有对象属性       </a:t>
            </a:r>
            <a:endParaRPr lang="en-US" altLang="zh-CN" sz="2400" b="1" dirty="0" smtClean="0">
              <a:latin typeface="+mj-ea"/>
            </a:endParaRP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altLang="zh-CN" sz="2000" dirty="0">
                <a:latin typeface="+mj-ea"/>
              </a:rPr>
              <a:t> </a:t>
            </a:r>
            <a:r>
              <a:rPr lang="en-US" altLang="zh-CN" sz="2000" dirty="0" smtClean="0">
                <a:latin typeface="+mj-ea"/>
              </a:rPr>
              <a:t>      </a:t>
            </a:r>
            <a:r>
              <a:rPr lang="zh-CN" altLang="en-US" sz="2000" dirty="0" smtClean="0">
                <a:latin typeface="+mj-ea"/>
              </a:rPr>
              <a:t>为了保护属性不被随意修改和访问，可以将属性定义为</a:t>
            </a:r>
            <a:r>
              <a:rPr lang="zh-CN" altLang="en-US" sz="2000" b="1" dirty="0" smtClean="0">
                <a:latin typeface="+mj-ea"/>
              </a:rPr>
              <a:t>私有属性</a:t>
            </a:r>
            <a:r>
              <a:rPr lang="zh-CN" altLang="en-US" sz="2000" dirty="0" smtClean="0">
                <a:latin typeface="+mj-ea"/>
              </a:rPr>
              <a:t>。</a:t>
            </a:r>
            <a:endParaRPr lang="en-US" altLang="zh-CN" sz="2000" dirty="0" smtClean="0">
              <a:latin typeface="+mj-ea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 smtClean="0"/>
              <a:t>    如果</a:t>
            </a:r>
            <a:r>
              <a:rPr lang="zh-CN" altLang="en-US" sz="2000" dirty="0"/>
              <a:t>要让内部属性不被外部访问，可以把属性的名称前加上两个下划线</a:t>
            </a:r>
            <a:r>
              <a:rPr lang="en-US" altLang="zh-CN" sz="2000" dirty="0"/>
              <a:t>__</a:t>
            </a:r>
            <a:r>
              <a:rPr lang="zh-CN" altLang="en-US" sz="2000" dirty="0"/>
              <a:t>，在</a:t>
            </a:r>
            <a:r>
              <a:rPr lang="en-US" altLang="zh-CN" sz="2000" dirty="0"/>
              <a:t>Python</a:t>
            </a:r>
            <a:r>
              <a:rPr lang="zh-CN" altLang="en-US" sz="2000" dirty="0"/>
              <a:t>中，</a:t>
            </a:r>
            <a:r>
              <a:rPr lang="zh-CN" altLang="en-US" sz="2000" dirty="0" smtClean="0"/>
              <a:t>实例变量</a:t>
            </a:r>
            <a:r>
              <a:rPr lang="zh-CN" altLang="en-US" sz="2000" dirty="0"/>
              <a:t>名如果以</a:t>
            </a:r>
            <a:r>
              <a:rPr lang="en-US" altLang="zh-CN" sz="2000" dirty="0"/>
              <a:t>__</a:t>
            </a:r>
            <a:r>
              <a:rPr lang="zh-CN" altLang="en-US" sz="2000" dirty="0"/>
              <a:t>开头，就变成了一个私有变量（</a:t>
            </a:r>
            <a:r>
              <a:rPr lang="en-US" altLang="zh-CN" sz="2000" dirty="0"/>
              <a:t>private</a:t>
            </a:r>
            <a:r>
              <a:rPr lang="zh-CN" altLang="en-US" sz="2000" dirty="0"/>
              <a:t>），</a:t>
            </a:r>
            <a:r>
              <a:rPr lang="zh-CN" altLang="en-US" sz="2000" b="1" dirty="0">
                <a:solidFill>
                  <a:srgbClr val="FF0000"/>
                </a:solidFill>
              </a:rPr>
              <a:t>只有内部可以访问，外部不能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访问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4000"/>
              </a:lnSpc>
            </a:pPr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pPr>
              <a:lnSpc>
                <a:spcPts val="4000"/>
              </a:lnSpc>
            </a:pPr>
            <a:r>
              <a:rPr lang="zh-CN" altLang="en-US" sz="1400" dirty="0"/>
              <a:t/>
            </a:r>
            <a:br>
              <a:rPr lang="zh-CN" altLang="en-US" sz="1400" dirty="0"/>
            </a:br>
            <a:endParaRPr lang="en-US" altLang="zh-CN" sz="1400" dirty="0" smtClean="0">
              <a:latin typeface="+mj-ea"/>
            </a:endParaRP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altLang="zh-CN" sz="1400" dirty="0" smtClean="0">
                <a:latin typeface="+mj-ea"/>
              </a:rPr>
              <a:t>	</a:t>
            </a:r>
            <a:endParaRPr lang="en-US" altLang="zh-CN" sz="14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5384800"/>
            <a:ext cx="1473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/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访问限制</a:t>
            </a:r>
            <a:r>
              <a:rPr lang="zh-CN" altLang="en-US" b="1" dirty="0" smtClean="0">
                <a:solidFill>
                  <a:srgbClr val="FF0000"/>
                </a:solidFill>
              </a:rPr>
              <a:t>注意事项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550862" y="1436720"/>
            <a:ext cx="104219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.</a:t>
            </a:r>
            <a:r>
              <a:rPr lang="zh-CN" altLang="en-US" dirty="0"/>
              <a:t>设置为私有属性不能直接通过对象访问属性，但是可以通过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实例化对象名</a:t>
            </a:r>
            <a:r>
              <a:rPr lang="en-US" altLang="zh-CN" sz="2000" b="1" dirty="0">
                <a:solidFill>
                  <a:srgbClr val="FF0000"/>
                </a:solidFill>
              </a:rPr>
              <a:t>._</a:t>
            </a:r>
            <a:r>
              <a:rPr lang="zh-CN" altLang="en-US" sz="2000" b="1" dirty="0">
                <a:solidFill>
                  <a:srgbClr val="FF0000"/>
                </a:solidFill>
              </a:rPr>
              <a:t>类名</a:t>
            </a:r>
            <a:r>
              <a:rPr lang="en-US" altLang="zh-CN" sz="2000" b="1" dirty="0">
                <a:solidFill>
                  <a:srgbClr val="FF0000"/>
                </a:solidFill>
              </a:rPr>
              <a:t>__</a:t>
            </a:r>
            <a:r>
              <a:rPr lang="zh-CN" altLang="en-US" sz="2000" b="1" dirty="0">
                <a:solidFill>
                  <a:srgbClr val="FF0000"/>
                </a:solidFill>
              </a:rPr>
              <a:t>属性名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直接进行访问。但是不建议这样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不同</a:t>
            </a:r>
            <a:r>
              <a:rPr lang="zh-CN" altLang="en-US" dirty="0"/>
              <a:t>版本的Python解释器可能会</a:t>
            </a:r>
            <a:r>
              <a:rPr lang="zh-CN" altLang="en-US" dirty="0" smtClean="0"/>
              <a:t>把</a:t>
            </a:r>
            <a:r>
              <a:rPr lang="en-US" altLang="zh-CN" dirty="0" smtClean="0"/>
              <a:t>“</a:t>
            </a:r>
            <a:r>
              <a:rPr lang="zh-CN" altLang="en-US" dirty="0"/>
              <a:t>__属性名</a:t>
            </a:r>
            <a:r>
              <a:rPr lang="en-US" altLang="zh-CN" dirty="0"/>
              <a:t>”</a:t>
            </a:r>
            <a:r>
              <a:rPr lang="zh-CN" altLang="en-US" dirty="0"/>
              <a:t>改成不同的变量名。总的来说就是，Python本身没有任何机制阻止你干坏事，一切全靠自觉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dirty="0"/>
              <a:t>2.</a:t>
            </a:r>
            <a:r>
              <a:rPr lang="zh-CN" altLang="en-US" dirty="0"/>
              <a:t>通过</a:t>
            </a:r>
            <a:r>
              <a:rPr lang="en-US" altLang="zh-CN" dirty="0"/>
              <a:t>“</a:t>
            </a:r>
            <a:r>
              <a:rPr lang="zh-CN" altLang="en-US" dirty="0"/>
              <a:t>对象名</a:t>
            </a:r>
            <a:r>
              <a:rPr lang="en-US" altLang="zh-CN" dirty="0"/>
              <a:t>.__</a:t>
            </a:r>
            <a:r>
              <a:rPr lang="zh-CN" altLang="en-US" dirty="0"/>
              <a:t>属性名</a:t>
            </a:r>
            <a:r>
              <a:rPr lang="en-US" altLang="zh-CN" dirty="0"/>
              <a:t>”</a:t>
            </a:r>
            <a:r>
              <a:rPr lang="zh-CN" altLang="en-US" dirty="0"/>
              <a:t>直接修改私有属性。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zh-CN" altLang="en-US" dirty="0"/>
              <a:t>表面上看好像修改了其实并没有，因为</a:t>
            </a:r>
            <a:r>
              <a:rPr lang="en-US" altLang="zh-CN" dirty="0"/>
              <a:t>Python</a:t>
            </a:r>
            <a:r>
              <a:rPr lang="zh-CN" altLang="en-US" dirty="0"/>
              <a:t>解释器已经将对象内部的属性名解释成</a:t>
            </a:r>
            <a:r>
              <a:rPr lang="en-US" altLang="zh-CN" dirty="0"/>
              <a:t>“</a:t>
            </a:r>
            <a:r>
              <a:rPr lang="en-US" altLang="zh-CN" dirty="0">
                <a:sym typeface="+mn-ea"/>
              </a:rPr>
              <a:t>_</a:t>
            </a:r>
            <a:r>
              <a:rPr lang="zh-CN" altLang="en-US" dirty="0">
                <a:sym typeface="+mn-ea"/>
              </a:rPr>
              <a:t>类名</a:t>
            </a:r>
            <a:r>
              <a:rPr lang="en-US" altLang="zh-CN" dirty="0">
                <a:sym typeface="+mn-ea"/>
              </a:rPr>
              <a:t>__</a:t>
            </a:r>
            <a:r>
              <a:rPr lang="zh-CN" altLang="en-US" dirty="0">
                <a:sym typeface="+mn-ea"/>
              </a:rPr>
              <a:t>属性名</a:t>
            </a:r>
            <a:r>
              <a:rPr lang="en-US" altLang="zh-CN" dirty="0"/>
              <a:t>”</a:t>
            </a:r>
            <a:r>
              <a:rPr lang="zh-CN" altLang="en-US" dirty="0"/>
              <a:t>。如果在外部修改相当于另外声明一个属性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能直接修改吗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</a:t>
            </a:r>
            <a:r>
              <a:rPr lang="zh-CN" altLang="en-US" sz="1600" b="1" dirty="0" smtClean="0"/>
              <a:t>类属性可以直接修改通过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类名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._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类名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__</a:t>
            </a:r>
            <a:r>
              <a:rPr lang="zh-CN" altLang="en-US" sz="2000" b="1" dirty="0">
                <a:solidFill>
                  <a:srgbClr val="0070C0"/>
                </a:solidFill>
              </a:rPr>
              <a:t>属性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名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=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可通过类方法定义后面说明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  <a:p>
            <a:r>
              <a:rPr lang="zh-CN" altLang="en-US" sz="1400" b="1" dirty="0"/>
              <a:t/>
            </a:r>
            <a:br>
              <a:rPr lang="zh-CN" altLang="en-US" sz="1400" b="1" dirty="0"/>
            </a:br>
            <a:endParaRPr lang="zh-CN" altLang="en-US" sz="1400" b="1" dirty="0"/>
          </a:p>
          <a:p>
            <a:r>
              <a:rPr lang="zh-CN" altLang="en-US" sz="1400" b="1" dirty="0"/>
              <a:t/>
            </a:r>
            <a:br>
              <a:rPr lang="zh-CN" altLang="en-US" sz="1400" b="1" dirty="0"/>
            </a:br>
            <a:endParaRPr lang="en-US" altLang="zh-CN" sz="1400" b="1" dirty="0" smtClean="0"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400" b="1" dirty="0" smtClean="0">
                <a:latin typeface="+mj-ea"/>
              </a:rPr>
              <a:t>	</a:t>
            </a:r>
            <a:endParaRPr lang="en-US" altLang="zh-CN" sz="1400" b="1" dirty="0">
              <a:latin typeface="+mj-ea"/>
            </a:endParaRPr>
          </a:p>
        </p:txBody>
      </p:sp>
      <p:pic>
        <p:nvPicPr>
          <p:cNvPr id="2050" name="Picture 2" descr="C:\Users\ibf\AppData\Local\Temp\SGPicFaceTpBq\9452\0489EB6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194" y="4848194"/>
            <a:ext cx="2009806" cy="20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 flipH="1">
            <a:off x="3849370" y="4342130"/>
            <a:ext cx="5142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类方法和静态方法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3426" y="3784477"/>
            <a:ext cx="27432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/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750" y="467360"/>
            <a:ext cx="6536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类方法与静态方法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920970" y="1263537"/>
            <a:ext cx="5561318" cy="400110"/>
            <a:chOff x="999449" y="2152643"/>
            <a:chExt cx="5561318" cy="400110"/>
          </a:xfrm>
        </p:grpSpPr>
        <p:sp>
          <p:nvSpPr>
            <p:cNvPr id="28" name="椭圆 27"/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/>
            <p:cNvSpPr txBox="1"/>
            <p:nvPr/>
          </p:nvSpPr>
          <p:spPr>
            <a:xfrm flipH="1">
              <a:off x="1178000" y="2152643"/>
              <a:ext cx="538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b="1" dirty="0">
                  <a:latin typeface="+mj-ea"/>
                </a:rPr>
                <a:t>方法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84" y="5181600"/>
            <a:ext cx="1575815" cy="16763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58034" y="1263537"/>
            <a:ext cx="57257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1：普通</a:t>
            </a:r>
            <a:r>
              <a:rPr lang="zh-CN" altLang="en-US" dirty="0" smtClean="0"/>
              <a:t>方法：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　　　　def fun_name(self,...):</a:t>
            </a:r>
          </a:p>
          <a:p>
            <a:endParaRPr lang="zh-CN" altLang="en-US" dirty="0"/>
          </a:p>
          <a:p>
            <a:r>
              <a:rPr lang="zh-CN" altLang="en-US" dirty="0"/>
              <a:t>　　　　　　pass</a:t>
            </a:r>
          </a:p>
          <a:p>
            <a:endParaRPr lang="zh-CN" altLang="en-US" dirty="0"/>
          </a:p>
          <a:p>
            <a:r>
              <a:rPr lang="zh-CN" altLang="en-US" dirty="0"/>
              <a:t>　　　　外部用实例调用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58034" y="3669871"/>
            <a:ext cx="68510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2：静态方法：通过装饰器 @staticmethod  装饰          </a:t>
            </a:r>
          </a:p>
          <a:p>
            <a:endParaRPr lang="zh-CN" altLang="en-US" dirty="0"/>
          </a:p>
          <a:p>
            <a:r>
              <a:rPr lang="zh-CN" altLang="en-US" dirty="0"/>
              <a:t>　　　　　　</a:t>
            </a:r>
            <a:r>
              <a:rPr lang="zh-CN" altLang="en-US" dirty="0" smtClean="0"/>
              <a:t> 不能</a:t>
            </a:r>
            <a:r>
              <a:rPr lang="zh-CN" altLang="en-US" dirty="0"/>
              <a:t>访问实例属性   </a:t>
            </a:r>
          </a:p>
          <a:p>
            <a:endParaRPr lang="zh-CN" altLang="en-US" dirty="0"/>
          </a:p>
          <a:p>
            <a:r>
              <a:rPr lang="en-US" altLang="zh-CN" dirty="0"/>
              <a:t>	     </a:t>
            </a:r>
            <a:r>
              <a:rPr lang="zh-CN" altLang="en-US" dirty="0"/>
              <a:t>参数不能传入self</a:t>
            </a:r>
          </a:p>
          <a:p>
            <a:endParaRPr lang="zh-CN" altLang="en-US" dirty="0"/>
          </a:p>
          <a:p>
            <a:r>
              <a:rPr lang="zh-CN" altLang="en-US" dirty="0"/>
              <a:t>　　　　　　</a:t>
            </a:r>
            <a:r>
              <a:rPr lang="zh-CN" altLang="en-US" dirty="0" smtClean="0"/>
              <a:t> 与</a:t>
            </a:r>
            <a:r>
              <a:rPr lang="zh-CN" altLang="en-US" dirty="0"/>
              <a:t>类相关但是不依赖类与实例的方法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41742"/>
            <a:ext cx="6536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类方法与静态方法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80021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40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84" y="5181600"/>
            <a:ext cx="1575815" cy="16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5865" y="1730989"/>
            <a:ext cx="1063434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3:类方法：@classmethod</a:t>
            </a:r>
          </a:p>
          <a:p>
            <a:endParaRPr lang="zh-CN" altLang="en-US" sz="2000" dirty="0"/>
          </a:p>
          <a:p>
            <a:r>
              <a:rPr lang="zh-CN" altLang="en-US" sz="2000" dirty="0"/>
              <a:t>　　　　　</a:t>
            </a:r>
            <a:r>
              <a:rPr lang="zh-CN" altLang="en-US" sz="2000" dirty="0" smtClean="0"/>
              <a:t>不能</a:t>
            </a:r>
            <a:r>
              <a:rPr lang="zh-CN" altLang="en-US" sz="2000" dirty="0"/>
              <a:t>访问实例属性   </a:t>
            </a:r>
          </a:p>
          <a:p>
            <a:endParaRPr lang="zh-CN" altLang="en-US" sz="2000" dirty="0"/>
          </a:p>
          <a:p>
            <a:r>
              <a:rPr lang="en-US" altLang="zh-CN" sz="2000" dirty="0"/>
              <a:t>	   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必须传入cls</a:t>
            </a:r>
          </a:p>
          <a:p>
            <a:endParaRPr lang="zh-CN" altLang="en-US" sz="2000" dirty="0"/>
          </a:p>
          <a:p>
            <a:r>
              <a:rPr lang="zh-CN" altLang="en-US" sz="2000" dirty="0"/>
              <a:t>　　　　　</a:t>
            </a:r>
            <a:r>
              <a:rPr lang="zh-CN" altLang="en-US" sz="2000" dirty="0" smtClean="0"/>
              <a:t>必须</a:t>
            </a:r>
            <a:r>
              <a:rPr lang="zh-CN" altLang="en-US" sz="2000" dirty="0"/>
              <a:t>传入cls参数（即代表了此类对象-----区别------self代表实例对象），并且用此来调用类属性：cls.类属性名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5865" y="4599886"/>
            <a:ext cx="814768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静态方法与类方法</a:t>
            </a:r>
            <a:r>
              <a:rPr lang="zh-CN" altLang="en-US" sz="2400" b="1" dirty="0"/>
              <a:t>都可以通过类或者实例来调用</a:t>
            </a:r>
            <a:r>
              <a:rPr lang="zh-CN" altLang="en-US" sz="2000" dirty="0"/>
              <a:t>。其两个的特点都是不能够调用实例</a:t>
            </a:r>
            <a:r>
              <a:rPr lang="zh-CN" altLang="en-US" sz="2000" dirty="0" smtClean="0"/>
              <a:t>属性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静态方法不需要</a:t>
            </a:r>
            <a:r>
              <a:rPr lang="zh-CN" altLang="en-US" dirty="0" smtClean="0"/>
              <a:t>接收参数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使用类名</a:t>
            </a:r>
            <a:r>
              <a:rPr lang="en-US" altLang="zh-CN" dirty="0" smtClean="0"/>
              <a:t>.</a:t>
            </a:r>
            <a:r>
              <a:rPr lang="zh-CN" altLang="en-US" dirty="0"/>
              <a:t>类属性</a:t>
            </a:r>
            <a:endParaRPr lang="en-US" altLang="zh-CN" sz="2000" dirty="0"/>
          </a:p>
        </p:txBody>
      </p:sp>
      <p:sp>
        <p:nvSpPr>
          <p:cNvPr id="3" name="椭圆 2"/>
          <p:cNvSpPr/>
          <p:nvPr/>
        </p:nvSpPr>
        <p:spPr bwMode="auto">
          <a:xfrm>
            <a:off x="920337" y="4770657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>
              <a:solidFill>
                <a:srgbClr val="08080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随堂练习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331"/>
          <p:cNvGrpSpPr/>
          <p:nvPr/>
        </p:nvGrpSpPr>
        <p:grpSpPr>
          <a:xfrm>
            <a:off x="621952" y="2089664"/>
            <a:ext cx="3710615" cy="3710613"/>
            <a:chOff x="428596" y="1357304"/>
            <a:chExt cx="3031676" cy="3031676"/>
          </a:xfrm>
        </p:grpSpPr>
        <p:sp>
          <p:nvSpPr>
            <p:cNvPr id="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44"/>
            <p:cNvGrpSpPr/>
            <p:nvPr/>
          </p:nvGrpSpPr>
          <p:grpSpPr>
            <a:xfrm>
              <a:off x="816866" y="1653038"/>
              <a:ext cx="2158765" cy="2407341"/>
              <a:chOff x="3557587" y="2728912"/>
              <a:chExt cx="1792288" cy="1998663"/>
            </a:xfrm>
          </p:grpSpPr>
          <p:sp>
            <p:nvSpPr>
              <p:cNvPr id="9" name="Freeform 3254"/>
              <p:cNvSpPr/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" name="Freeform 3255"/>
              <p:cNvSpPr/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" name="Freeform 3256"/>
              <p:cNvSpPr/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3257"/>
              <p:cNvSpPr/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Freeform 3258"/>
              <p:cNvSpPr/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" name="Freeform 3259"/>
              <p:cNvSpPr/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3260"/>
              <p:cNvSpPr/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" name="Freeform 3261"/>
              <p:cNvSpPr/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Freeform 3262"/>
              <p:cNvSpPr/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3263"/>
              <p:cNvSpPr/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3264"/>
              <p:cNvSpPr/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3265"/>
              <p:cNvSpPr/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3266"/>
              <p:cNvSpPr/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3267"/>
              <p:cNvSpPr/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3268"/>
              <p:cNvSpPr/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3269"/>
              <p:cNvSpPr/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3274"/>
              <p:cNvSpPr/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3275"/>
              <p:cNvSpPr/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3276"/>
              <p:cNvSpPr/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3277"/>
              <p:cNvSpPr/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3278"/>
              <p:cNvSpPr/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3279"/>
              <p:cNvSpPr/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3280"/>
              <p:cNvSpPr/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3281"/>
              <p:cNvSpPr/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3282"/>
              <p:cNvSpPr/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3283"/>
              <p:cNvSpPr/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3284"/>
              <p:cNvSpPr/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Freeform 3285"/>
              <p:cNvSpPr/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3286"/>
              <p:cNvSpPr/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3288"/>
              <p:cNvSpPr/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3289"/>
              <p:cNvSpPr/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3290"/>
              <p:cNvSpPr/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3292"/>
              <p:cNvSpPr/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5" name="Freeform 3293"/>
              <p:cNvSpPr/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Freeform 3294"/>
              <p:cNvSpPr/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3296"/>
              <p:cNvSpPr/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3297"/>
              <p:cNvSpPr/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Freeform 3298"/>
              <p:cNvSpPr/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3300"/>
              <p:cNvSpPr/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3" name="Freeform 3301"/>
              <p:cNvSpPr/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4" name="Freeform 3302"/>
              <p:cNvSpPr/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5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Freeform 3304"/>
              <p:cNvSpPr/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7" name="Freeform 3305"/>
              <p:cNvSpPr/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8" name="Freeform 3306"/>
              <p:cNvSpPr/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" name="Freeform 3308"/>
              <p:cNvSpPr/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1" name="Freeform 3309"/>
              <p:cNvSpPr/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2" name="Freeform 3310"/>
              <p:cNvSpPr/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3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4" name="Freeform 3312"/>
              <p:cNvSpPr/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5" name="Freeform 3313"/>
              <p:cNvSpPr/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6" name="Freeform 3314"/>
              <p:cNvSpPr/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7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8" name="Freeform 3316"/>
              <p:cNvSpPr/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9" name="Freeform 3317"/>
              <p:cNvSpPr/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0" name="Freeform 3318"/>
              <p:cNvSpPr/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1" name="Freeform 3319"/>
              <p:cNvSpPr/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2" name="Freeform 3320"/>
              <p:cNvSpPr/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3" name="Freeform 3321"/>
              <p:cNvSpPr/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4" name="Freeform 3322"/>
              <p:cNvSpPr/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Freeform 3323"/>
              <p:cNvSpPr/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Freeform 3324"/>
              <p:cNvSpPr/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3325"/>
              <p:cNvSpPr/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9" name="Freeform 3327"/>
              <p:cNvSpPr/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0" name="Freeform 3328"/>
              <p:cNvSpPr/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1" name="Freeform 3329"/>
              <p:cNvSpPr/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2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3" name="Freeform 3331"/>
              <p:cNvSpPr/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4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5" name="Freeform 3333"/>
              <p:cNvSpPr/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6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7" name="Freeform 3335"/>
              <p:cNvSpPr/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8" name="Freeform 3336"/>
              <p:cNvSpPr/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9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0" name="Freeform 3338"/>
              <p:cNvSpPr/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1" name="Freeform 3339"/>
              <p:cNvSpPr/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2" name="Freeform 3340"/>
              <p:cNvSpPr/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3" name="Freeform 3341"/>
              <p:cNvSpPr/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4" name="Freeform 3342"/>
              <p:cNvSpPr/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5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6" name="Freeform 3519"/>
              <p:cNvSpPr/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7" name="Freeform 3520"/>
              <p:cNvSpPr/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8" name="Freeform 3521"/>
              <p:cNvSpPr/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9" name="Freeform 3522"/>
              <p:cNvSpPr/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0" name="Freeform 3523"/>
              <p:cNvSpPr/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1" name="Freeform 3524"/>
              <p:cNvSpPr/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2" name="Freeform 3525"/>
              <p:cNvSpPr/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3" name="Freeform 3526"/>
              <p:cNvSpPr/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4" name="Freeform 3527"/>
              <p:cNvSpPr/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3528"/>
              <p:cNvSpPr/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3529"/>
              <p:cNvSpPr/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3530"/>
              <p:cNvSpPr/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3531"/>
              <p:cNvSpPr/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9" name="Freeform 3532"/>
              <p:cNvSpPr/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3533"/>
              <p:cNvSpPr/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3534"/>
              <p:cNvSpPr/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2" name="Freeform 3535"/>
              <p:cNvSpPr/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3" name="Freeform 3536"/>
              <p:cNvSpPr/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4" name="Freeform 3537"/>
              <p:cNvSpPr/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5" name="Freeform 3538"/>
              <p:cNvSpPr/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6" name="Freeform 3539"/>
              <p:cNvSpPr/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7" name="Freeform 3540"/>
              <p:cNvSpPr/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8" name="Freeform 3541"/>
              <p:cNvSpPr/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9" name="Freeform 3542"/>
              <p:cNvSpPr/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0" name="Freeform 3543"/>
              <p:cNvSpPr/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1" name="Freeform 3544"/>
              <p:cNvSpPr/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2" name="Freeform 3545"/>
              <p:cNvSpPr/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3" name="Freeform 3546"/>
              <p:cNvSpPr/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4" name="Freeform 3547"/>
              <p:cNvSpPr/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5" name="Freeform 3548"/>
              <p:cNvSpPr/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6" name="Freeform 3549"/>
              <p:cNvSpPr/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7" name="Freeform 3550"/>
              <p:cNvSpPr/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8" name="Freeform 3551"/>
              <p:cNvSpPr/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9" name="Freeform 3552"/>
              <p:cNvSpPr/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0" name="Freeform 3553"/>
              <p:cNvSpPr/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1" name="Freeform 3554"/>
              <p:cNvSpPr/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2" name="Freeform 3555"/>
              <p:cNvSpPr/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3" name="Freeform 3556"/>
              <p:cNvSpPr/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4" name="Freeform 3557"/>
              <p:cNvSpPr/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5" name="Freeform 3558"/>
              <p:cNvSpPr/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6" name="Freeform 3559"/>
              <p:cNvSpPr/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7" name="Freeform 3560"/>
              <p:cNvSpPr/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8" name="Freeform 3561"/>
              <p:cNvSpPr/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9" name="Freeform 3562"/>
              <p:cNvSpPr/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0" name="Freeform 3563"/>
              <p:cNvSpPr/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1" name="Freeform 3564"/>
              <p:cNvSpPr/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2" name="Freeform 3565"/>
              <p:cNvSpPr/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3" name="Freeform 3566"/>
              <p:cNvSpPr/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4" name="Freeform 3567"/>
              <p:cNvSpPr/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5" name="Freeform 3568"/>
              <p:cNvSpPr/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6" name="Freeform 3569"/>
              <p:cNvSpPr/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7" name="Freeform 3570"/>
              <p:cNvSpPr/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8" name="Freeform 3571"/>
              <p:cNvSpPr/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9" name="Freeform 3572"/>
              <p:cNvSpPr/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0" name="Freeform 3573"/>
              <p:cNvSpPr/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1" name="Freeform 3574"/>
              <p:cNvSpPr/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2" name="Freeform 3575"/>
              <p:cNvSpPr/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3" name="Freeform 3576"/>
              <p:cNvSpPr/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4" name="Freeform 3577"/>
              <p:cNvSpPr/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5" name="Freeform 3578"/>
              <p:cNvSpPr/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6" name="Freeform 3579"/>
              <p:cNvSpPr/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7" name="Freeform 3580"/>
              <p:cNvSpPr/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8" name="Freeform 3581"/>
              <p:cNvSpPr/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9" name="Freeform 3582"/>
              <p:cNvSpPr/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0" name="Freeform 3583"/>
              <p:cNvSpPr/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1" name="Freeform 3584"/>
              <p:cNvSpPr/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2" name="Freeform 3585"/>
              <p:cNvSpPr/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3" name="Freeform 3586"/>
              <p:cNvSpPr/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4" name="Freeform 3587"/>
              <p:cNvSpPr/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5" name="Freeform 3588"/>
              <p:cNvSpPr/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6" name="Freeform 3589"/>
              <p:cNvSpPr/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7" name="Freeform 3590"/>
              <p:cNvSpPr/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8" name="Freeform 3591"/>
              <p:cNvSpPr/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9" name="Freeform 3592"/>
              <p:cNvSpPr/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0" name="Freeform 3593"/>
              <p:cNvSpPr/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1" name="Freeform 3594"/>
              <p:cNvSpPr/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2" name="Freeform 3595"/>
              <p:cNvSpPr/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3" name="Freeform 3596"/>
              <p:cNvSpPr/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4" name="Freeform 3597"/>
              <p:cNvSpPr/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5" name="Freeform 3598"/>
              <p:cNvSpPr/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6" name="Freeform 3599"/>
              <p:cNvSpPr/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7" name="Freeform 3600"/>
              <p:cNvSpPr/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8" name="Freeform 3601"/>
              <p:cNvSpPr/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9" name="Freeform 3602"/>
              <p:cNvSpPr/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0" name="Freeform 3603"/>
              <p:cNvSpPr/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1" name="Freeform 3604"/>
              <p:cNvSpPr/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2" name="Freeform 3605"/>
              <p:cNvSpPr/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3" name="Freeform 3606"/>
              <p:cNvSpPr/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4" name="Freeform 3607"/>
              <p:cNvSpPr/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5" name="Freeform 3608"/>
              <p:cNvSpPr/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6" name="Freeform 3609"/>
              <p:cNvSpPr/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7" name="Freeform 3610"/>
              <p:cNvSpPr/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8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9" name="Freeform 3612"/>
              <p:cNvSpPr/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0" name="Freeform 3613"/>
              <p:cNvSpPr/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1" name="Freeform 3614"/>
              <p:cNvSpPr/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2" name="Freeform 3615"/>
              <p:cNvSpPr/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3" name="Freeform 3616"/>
              <p:cNvSpPr/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4" name="Freeform 3617"/>
              <p:cNvSpPr/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5" name="Freeform 3618"/>
              <p:cNvSpPr/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6" name="Freeform 3619"/>
              <p:cNvSpPr/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7" name="Freeform 3620"/>
              <p:cNvSpPr/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8" name="Freeform 3621"/>
              <p:cNvSpPr/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9" name="Freeform 3622"/>
              <p:cNvSpPr/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0" name="Freeform 3623"/>
              <p:cNvSpPr/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1" name="Freeform 3624"/>
              <p:cNvSpPr/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2" name="Freeform 3625"/>
              <p:cNvSpPr/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3" name="Freeform 3626"/>
              <p:cNvSpPr/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4" name="Freeform 3628"/>
              <p:cNvSpPr/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5" name="Freeform 3629"/>
              <p:cNvSpPr/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6" name="Freeform 3630"/>
              <p:cNvSpPr/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7" name="Freeform 3631"/>
              <p:cNvSpPr/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8" name="Freeform 3632"/>
              <p:cNvSpPr/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9" name="Freeform 3633"/>
              <p:cNvSpPr/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0" name="Freeform 3634"/>
              <p:cNvSpPr/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1" name="Freeform 3635"/>
              <p:cNvSpPr/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2" name="Freeform 3636"/>
              <p:cNvSpPr/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3" name="Freeform 3637"/>
              <p:cNvSpPr/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4" name="Freeform 3638"/>
              <p:cNvSpPr/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5" name="Freeform 3639"/>
              <p:cNvSpPr/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6" name="Freeform 3640"/>
              <p:cNvSpPr/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7" name="Freeform 3641"/>
              <p:cNvSpPr/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8" name="Freeform 3642"/>
              <p:cNvSpPr/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9" name="Freeform 3643"/>
              <p:cNvSpPr/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0" name="Freeform 3644"/>
              <p:cNvSpPr/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1" name="Freeform 3645"/>
              <p:cNvSpPr/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2" name="Freeform 3646"/>
              <p:cNvSpPr/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3" name="Freeform 3647"/>
              <p:cNvSpPr/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4" name="Freeform 3648"/>
              <p:cNvSpPr/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5" name="Freeform 3649"/>
              <p:cNvSpPr/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6" name="Freeform 3650"/>
              <p:cNvSpPr/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7" name="Freeform 3651"/>
              <p:cNvSpPr/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8" name="Freeform 3652"/>
              <p:cNvSpPr/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9" name="Freeform 3653"/>
              <p:cNvSpPr/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0" name="Freeform 3654"/>
              <p:cNvSpPr/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1" name="Freeform 3655"/>
              <p:cNvSpPr/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2" name="Freeform 3656"/>
              <p:cNvSpPr/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3" name="Freeform 3657"/>
              <p:cNvSpPr/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4" name="Freeform 3658"/>
              <p:cNvSpPr/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5" name="Freeform 3659"/>
              <p:cNvSpPr/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6" name="Freeform 3660"/>
              <p:cNvSpPr/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7" name="Freeform 3661"/>
              <p:cNvSpPr/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8" name="Freeform 3662"/>
              <p:cNvSpPr/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9" name="Freeform 3663"/>
              <p:cNvSpPr/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0" name="Freeform 3664"/>
              <p:cNvSpPr/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1" name="Freeform 3665"/>
              <p:cNvSpPr/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2" name="Freeform 3666"/>
              <p:cNvSpPr/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3" name="Freeform 3667"/>
              <p:cNvSpPr/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4" name="Freeform 3668"/>
              <p:cNvSpPr/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5" name="Freeform 3669"/>
              <p:cNvSpPr/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6" name="Freeform 3670"/>
              <p:cNvSpPr/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7" name="Freeform 3671"/>
              <p:cNvSpPr/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8" name="Freeform 3672"/>
              <p:cNvSpPr/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9" name="Freeform 3673"/>
              <p:cNvSpPr/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0" name="Freeform 3674"/>
              <p:cNvSpPr/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1" name="Freeform 3675"/>
              <p:cNvSpPr/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2" name="Freeform 3676"/>
              <p:cNvSpPr/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3" name="Freeform 3677"/>
              <p:cNvSpPr/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4" name="Freeform 3678"/>
              <p:cNvSpPr/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5" name="Freeform 3679"/>
              <p:cNvSpPr/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6" name="Freeform 3680"/>
              <p:cNvSpPr/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7" name="Freeform 3681"/>
              <p:cNvSpPr/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8" name="Freeform 3682"/>
              <p:cNvSpPr/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9" name="Freeform 3683"/>
              <p:cNvSpPr/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0" name="Freeform 3684"/>
              <p:cNvSpPr/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1" name="Freeform 3685"/>
              <p:cNvSpPr/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2" name="Freeform 3686"/>
              <p:cNvSpPr/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3" name="Freeform 3687"/>
              <p:cNvSpPr/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4" name="Freeform 3688"/>
              <p:cNvSpPr/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5" name="Freeform 3689"/>
              <p:cNvSpPr/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6" name="Freeform 3690"/>
              <p:cNvSpPr/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7" name="Freeform 3691"/>
              <p:cNvSpPr/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8" name="Freeform 3692"/>
              <p:cNvSpPr/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9" name="Freeform 3693"/>
              <p:cNvSpPr/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0" name="Freeform 3694"/>
              <p:cNvSpPr/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1" name="Freeform 3695"/>
              <p:cNvSpPr/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2" name="Freeform 3696"/>
              <p:cNvSpPr/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3" name="Freeform 3697"/>
              <p:cNvSpPr/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4" name="Freeform 3698"/>
              <p:cNvSpPr/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5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6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7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8" name="Freeform 3702"/>
              <p:cNvSpPr/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pic>
            <p:nvPicPr>
              <p:cNvPr id="279" name="Picture 37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0" name="Freeform 3704"/>
              <p:cNvSpPr/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1" name="Freeform 3705"/>
              <p:cNvSpPr/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2" name="Freeform 3706"/>
              <p:cNvSpPr/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pic>
            <p:nvPicPr>
              <p:cNvPr id="283" name="Picture 370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4" name="Picture 370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5" name="Freeform 3709"/>
              <p:cNvSpPr/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6" name="Freeform 3710"/>
              <p:cNvSpPr/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7" name="Freeform 3711"/>
              <p:cNvSpPr/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6" name="Arc 324"/>
          <p:cNvSpPr/>
          <p:nvPr/>
        </p:nvSpPr>
        <p:spPr>
          <a:xfrm>
            <a:off x="3496042" y="1645045"/>
            <a:ext cx="2403230" cy="1834044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1"/>
          <p:cNvSpPr txBox="1"/>
          <p:nvPr/>
        </p:nvSpPr>
        <p:spPr>
          <a:xfrm>
            <a:off x="5487797" y="134267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请思考：</a:t>
            </a:r>
          </a:p>
        </p:txBody>
      </p:sp>
      <p:sp>
        <p:nvSpPr>
          <p:cNvPr id="313" name="TextBox 30"/>
          <p:cNvSpPr txBox="1"/>
          <p:nvPr/>
        </p:nvSpPr>
        <p:spPr>
          <a:xfrm>
            <a:off x="5150546" y="1899433"/>
            <a:ext cx="5808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 </a:t>
            </a:r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     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怎样用</a:t>
            </a:r>
            <a:r>
              <a:rPr lang="en-US" altLang="zh-CN" sz="1600" dirty="0" smtClean="0">
                <a:solidFill>
                  <a:srgbClr val="484848"/>
                </a:solidFill>
                <a:latin typeface="+mj-ea"/>
                <a:ea typeface="+mj-ea"/>
              </a:rPr>
              <a:t>OOP(</a:t>
            </a:r>
            <a:r>
              <a:rPr lang="zh-CN" altLang="en-US" sz="1600" dirty="0" smtClean="0">
                <a:solidFill>
                  <a:srgbClr val="484848"/>
                </a:solidFill>
                <a:latin typeface="+mj-ea"/>
                <a:ea typeface="+mj-ea"/>
              </a:rPr>
              <a:t>面向对象</a:t>
            </a:r>
            <a:r>
              <a:rPr lang="en-US" altLang="zh-CN" sz="1600" dirty="0" smtClean="0">
                <a:solidFill>
                  <a:srgbClr val="484848"/>
                </a:solidFill>
                <a:latin typeface="+mj-ea"/>
                <a:ea typeface="+mj-ea"/>
              </a:rPr>
              <a:t>)</a:t>
            </a:r>
            <a:r>
              <a:rPr lang="zh-CN" altLang="en-US" sz="1600" dirty="0" smtClean="0">
                <a:solidFill>
                  <a:srgbClr val="484848"/>
                </a:solidFill>
                <a:latin typeface="+mj-ea"/>
                <a:ea typeface="+mj-ea"/>
              </a:rPr>
              <a:t>的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思想实现四则运算</a:t>
            </a:r>
            <a:endParaRPr lang="en-US" altLang="zh-CN" sz="16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5512869" y="27068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要求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：</a:t>
            </a:r>
          </a:p>
        </p:txBody>
      </p:sp>
      <p:sp>
        <p:nvSpPr>
          <p:cNvPr id="315" name="矩形 314"/>
          <p:cNvSpPr/>
          <p:nvPr/>
        </p:nvSpPr>
        <p:spPr>
          <a:xfrm>
            <a:off x="5272342" y="3214929"/>
            <a:ext cx="5686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    使用面向对象的方式实现加减乘除四则运算。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5529821" y="405011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时间：</a:t>
            </a:r>
          </a:p>
        </p:txBody>
      </p:sp>
      <p:sp>
        <p:nvSpPr>
          <p:cNvPr id="317" name="矩形 316"/>
          <p:cNvSpPr/>
          <p:nvPr/>
        </p:nvSpPr>
        <p:spPr>
          <a:xfrm>
            <a:off x="5733249" y="4623691"/>
            <a:ext cx="3456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30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分钟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697" y="5320064"/>
            <a:ext cx="1007100" cy="96042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3" grpId="0"/>
      <p:bldP spid="31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练习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6" name="文本框 6"/>
          <p:cNvSpPr txBox="1"/>
          <p:nvPr/>
        </p:nvSpPr>
        <p:spPr>
          <a:xfrm flipH="1">
            <a:off x="920332" y="1179024"/>
            <a:ext cx="898012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endParaRPr lang="zh-CN" altLang="en-US" sz="2000" dirty="0">
              <a:solidFill>
                <a:srgbClr val="00B0F0"/>
              </a:solidFill>
            </a:endParaRPr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55" y="1435100"/>
            <a:ext cx="97256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练习：亡者农药小游戏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1、创建三个游戏人物，分别是：</a:t>
            </a:r>
          </a:p>
          <a:p>
            <a:r>
              <a:rPr lang="zh-CN" altLang="en-US" dirty="0"/>
              <a:t>属性:</a:t>
            </a:r>
          </a:p>
          <a:p>
            <a:r>
              <a:rPr lang="zh-CN" altLang="en-US" dirty="0"/>
              <a:t>    名字：name,定位：category,血量：Output技能：Skill</a:t>
            </a:r>
          </a:p>
          <a:p>
            <a:r>
              <a:rPr lang="zh-CN" altLang="en-US" dirty="0"/>
              <a:t>英雄：</a:t>
            </a:r>
          </a:p>
          <a:p>
            <a:r>
              <a:rPr lang="zh-CN" altLang="en-US" dirty="0"/>
              <a:t>    铠，战士，血量：1000 技能：极刃风暴</a:t>
            </a:r>
          </a:p>
          <a:p>
            <a:r>
              <a:rPr lang="zh-CN" altLang="en-US" dirty="0"/>
              <a:t>   </a:t>
            </a:r>
            <a:r>
              <a:rPr lang="zh-CN" altLang="en-US" dirty="0" smtClean="0"/>
              <a:t> 王昭君</a:t>
            </a:r>
            <a:r>
              <a:rPr lang="zh-CN" altLang="en-US" dirty="0"/>
              <a:t>，法师 ，血量：1000 技能：凛冬将至</a:t>
            </a:r>
          </a:p>
          <a:p>
            <a:r>
              <a:rPr lang="zh-CN" altLang="en-US" dirty="0"/>
              <a:t>    阿轲，刺客，血量：1000 技能：瞬华</a:t>
            </a:r>
          </a:p>
          <a:p>
            <a:endParaRPr lang="zh-CN" altLang="en-US" dirty="0"/>
          </a:p>
          <a:p>
            <a:r>
              <a:rPr lang="zh-CN" altLang="en-US" dirty="0"/>
              <a:t>2、游戏场景，分别：</a:t>
            </a:r>
          </a:p>
          <a:p>
            <a:endParaRPr lang="zh-CN" altLang="en-US" dirty="0"/>
          </a:p>
          <a:p>
            <a:r>
              <a:rPr lang="zh-CN" altLang="en-US" dirty="0"/>
              <a:t>偷红buff，释放技能偷到红buff消耗血量300</a:t>
            </a:r>
          </a:p>
          <a:p>
            <a:r>
              <a:rPr lang="zh-CN" altLang="en-US" dirty="0"/>
              <a:t>solo战斗，一血，消耗血量500</a:t>
            </a:r>
          </a:p>
          <a:p>
            <a:r>
              <a:rPr lang="zh-CN" altLang="en-US" dirty="0"/>
              <a:t>补血，加血200</a:t>
            </a:r>
          </a:p>
        </p:txBody>
      </p:sp>
      <p:pic>
        <p:nvPicPr>
          <p:cNvPr id="1026" name="Picture 2" descr="C:\Users\ibf\AppData\Local\Temp\SGPicFaceTpBq\9452\0489AC3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15" y="5506156"/>
            <a:ext cx="1351844" cy="13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2480199"/>
            <a:chOff x="18175157" y="1470759"/>
            <a:chExt cx="6799393" cy="2480199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微软雅黑" panose="020B0503020204020204" charset="-122"/>
                </a:rPr>
                <a:t>上海育创网络科技有限公司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70321" y="3643181"/>
              <a:ext cx="1261884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主讲人：菜芽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993" y="4359914"/>
            <a:ext cx="1520786" cy="5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1"/>
            <a:ext cx="82790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anose="02000000000000000000" charset="-122"/>
                <a:cs typeface="微软雅黑" panose="020B0503020204020204" charset="-122"/>
              </a:rPr>
              <a:t>练习代码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694" y="4294908"/>
            <a:ext cx="2409306" cy="25630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180" y="1174115"/>
            <a:ext cx="1235900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/>
              <a:t>class hero():</a:t>
            </a:r>
          </a:p>
          <a:p>
            <a:r>
              <a:rPr lang="zh-CN" altLang="en-US" sz="1200" dirty="0"/>
              <a:t>    def __init__(self,name,category,output,skill,score):</a:t>
            </a:r>
          </a:p>
          <a:p>
            <a:r>
              <a:rPr lang="zh-CN" altLang="en-US" sz="1200" dirty="0"/>
              <a:t>        self.name = name</a:t>
            </a:r>
          </a:p>
          <a:p>
            <a:r>
              <a:rPr lang="zh-CN" altLang="en-US" sz="1200" dirty="0"/>
              <a:t>        self.category = category</a:t>
            </a:r>
          </a:p>
          <a:p>
            <a:r>
              <a:rPr lang="zh-CN" altLang="en-US" sz="1200" dirty="0"/>
              <a:t>        self.output = output</a:t>
            </a:r>
          </a:p>
          <a:p>
            <a:r>
              <a:rPr lang="zh-CN" altLang="en-US" sz="1200" dirty="0"/>
              <a:t>        self.skill = skill</a:t>
            </a:r>
          </a:p>
          <a:p>
            <a:r>
              <a:rPr lang="zh-CN" altLang="en-US" sz="1200" dirty="0"/>
              <a:t>        self.score = score</a:t>
            </a:r>
          </a:p>
          <a:p>
            <a:r>
              <a:rPr lang="zh-CN" altLang="en-US" sz="1200" dirty="0"/>
              <a:t>    </a:t>
            </a:r>
          </a:p>
          <a:p>
            <a:r>
              <a:rPr lang="zh-CN" altLang="en-US" sz="1200" dirty="0"/>
              <a:t>    #场景设置</a:t>
            </a:r>
          </a:p>
          <a:p>
            <a:r>
              <a:rPr lang="zh-CN" altLang="en-US" sz="1200" dirty="0"/>
              <a:t>    def red_buff(self):</a:t>
            </a:r>
          </a:p>
          <a:p>
            <a:r>
              <a:rPr lang="zh-CN" altLang="en-US" sz="1200" dirty="0"/>
              <a:t>        self.output -= 300</a:t>
            </a:r>
          </a:p>
          <a:p>
            <a:r>
              <a:rPr lang="zh-CN" altLang="en-US" sz="1200" dirty="0"/>
              <a:t>        print('%s%s释放%s偷得红BUFF，耗血300'%(self.category,self.name,self.skill))</a:t>
            </a:r>
          </a:p>
          <a:p>
            <a:r>
              <a:rPr lang="zh-CN" altLang="en-US" sz="1200" dirty="0"/>
              <a:t>        </a:t>
            </a:r>
          </a:p>
          <a:p>
            <a:r>
              <a:rPr lang="zh-CN" altLang="en-US" sz="1200" dirty="0"/>
              <a:t>    def solo(self):</a:t>
            </a:r>
          </a:p>
          <a:p>
            <a:r>
              <a:rPr lang="zh-CN" altLang="en-US" sz="1200" dirty="0"/>
              <a:t>        self.score +=1</a:t>
            </a:r>
          </a:p>
          <a:p>
            <a:r>
              <a:rPr lang="zh-CN" altLang="en-US" sz="1200" dirty="0"/>
              <a:t>        self.output -= 500</a:t>
            </a:r>
          </a:p>
          <a:p>
            <a:r>
              <a:rPr lang="zh-CN" altLang="en-US" sz="1200" dirty="0"/>
              <a:t>        if self.output &lt;= 0 :</a:t>
            </a:r>
          </a:p>
          <a:p>
            <a:r>
              <a:rPr lang="zh-CN" altLang="en-US" sz="1200" dirty="0"/>
              <a:t>            print('%s%s血染王者峡谷'%(self.category,self.name))</a:t>
            </a:r>
          </a:p>
          <a:p>
            <a:r>
              <a:rPr lang="zh-CN" altLang="en-US" sz="1200" dirty="0"/>
              <a:t>            return</a:t>
            </a:r>
          </a:p>
          <a:p>
            <a:r>
              <a:rPr lang="zh-CN" altLang="en-US" sz="1200" dirty="0"/>
              <a:t>        print('%s%s释放%s获得一血，耗血500'%(self.category,self.name,self.skill))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</a:t>
            </a:r>
          </a:p>
          <a:p>
            <a:r>
              <a:rPr lang="zh-CN" altLang="en-US" sz="1200" dirty="0"/>
              <a:t>    def jiaxue(self):</a:t>
            </a:r>
          </a:p>
          <a:p>
            <a:r>
              <a:rPr lang="zh-CN" altLang="en-US" sz="1200" dirty="0"/>
              <a:t>        self.output += 200</a:t>
            </a:r>
          </a:p>
          <a:p>
            <a:r>
              <a:rPr lang="zh-CN" altLang="en-US" sz="1200" dirty="0"/>
              <a:t>        print('%s%s释放治疗术加血200'%(self.category,self.name))</a:t>
            </a:r>
          </a:p>
          <a:p>
            <a:r>
              <a:rPr lang="zh-CN" altLang="en-US" sz="1200" dirty="0"/>
              <a:t>        </a:t>
            </a:r>
          </a:p>
          <a:p>
            <a:r>
              <a:rPr lang="zh-CN" altLang="en-US" sz="1200" dirty="0"/>
              <a:t>    #查看英雄信息    </a:t>
            </a:r>
          </a:p>
          <a:p>
            <a:r>
              <a:rPr lang="zh-CN" altLang="en-US" sz="1200" dirty="0"/>
              <a:t>    def info(self):</a:t>
            </a:r>
          </a:p>
          <a:p>
            <a:r>
              <a:rPr lang="zh-CN" altLang="en-US" sz="1200" dirty="0"/>
              <a:t>        return '%s%s还剩%d血量,拿了%d个人头'%(self.category,self.name,self.output,self.score)</a:t>
            </a:r>
          </a:p>
        </p:txBody>
      </p:sp>
    </p:spTree>
    <p:extLst>
      <p:ext uri="{BB962C8B-B14F-4D97-AF65-F5344CB8AC3E}">
        <p14:creationId xmlns:p14="http://schemas.microsoft.com/office/powerpoint/2010/main" val="33777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编程的方式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20335" y="1239064"/>
            <a:ext cx="92353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面向过程：根据业务逻辑从上到下写垒</a:t>
            </a:r>
            <a:r>
              <a:rPr lang="zh-CN" altLang="en-US" b="1" dirty="0" smtClean="0">
                <a:latin typeface="+mn-ea"/>
              </a:rPr>
              <a:t>代码</a:t>
            </a:r>
            <a:endParaRPr lang="en-US" altLang="zh-CN" b="1" dirty="0" smtClean="0">
              <a:latin typeface="+mn-ea"/>
            </a:endParaRPr>
          </a:p>
          <a:p>
            <a:endParaRPr lang="zh-CN" altLang="en-US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函数式：将某功能代码封装到函数中，日后便无需重复编写，仅调用函数即</a:t>
            </a:r>
            <a:r>
              <a:rPr lang="zh-CN" altLang="en-US" b="1" dirty="0" smtClean="0">
                <a:latin typeface="+mn-ea"/>
              </a:rPr>
              <a:t>可</a:t>
            </a:r>
            <a:endParaRPr lang="en-US" altLang="zh-CN" b="1" dirty="0" smtClean="0">
              <a:latin typeface="+mn-ea"/>
            </a:endParaRPr>
          </a:p>
          <a:p>
            <a:endParaRPr lang="zh-CN" altLang="en-US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面向对象：对函数进行分类和封装，让开发“更快更好更强</a:t>
            </a:r>
            <a:r>
              <a:rPr lang="en-US" altLang="zh-CN" b="1" dirty="0">
                <a:latin typeface="+mn-ea"/>
              </a:rPr>
              <a:t>…”</a:t>
            </a:r>
            <a:endParaRPr lang="en-US" altLang="zh-CN" b="1" i="0" dirty="0"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35" y="2914922"/>
            <a:ext cx="6352328" cy="34223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05" y="2914922"/>
            <a:ext cx="4467916" cy="3327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什么是面向对象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/>
          <p:cNvSpPr txBox="1"/>
          <p:nvPr/>
        </p:nvSpPr>
        <p:spPr>
          <a:xfrm flipH="1">
            <a:off x="1010027" y="1438138"/>
            <a:ext cx="8674885" cy="149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1600" b="1" dirty="0">
                <a:latin typeface="+mj-ea"/>
              </a:rPr>
              <a:t>    </a:t>
            </a:r>
            <a:r>
              <a:rPr lang="zh-CN" altLang="zh-CN" sz="1600" b="1" dirty="0">
                <a:latin typeface="+mj-ea"/>
              </a:rPr>
              <a:t>面向对象就不像面向过程那样按照功能划分模块了，它所关注的是软件系统有哪些参与者，把这</a:t>
            </a:r>
            <a:r>
              <a:rPr lang="zh-CN" altLang="en-US" sz="1600" b="1" dirty="0">
                <a:latin typeface="+mj-ea"/>
              </a:rPr>
              <a:t>些</a:t>
            </a:r>
            <a:r>
              <a:rPr lang="zh-CN" altLang="zh-CN" sz="1600" b="1" dirty="0">
                <a:latin typeface="+mj-ea"/>
              </a:rPr>
              <a:t>参与者称为对象，找出这些软件系统的参与者也就是对象之后，分析这些对象有哪些特征、哪些行为，以及对象之间的关系，所以说面向对象的开发核心是对象</a:t>
            </a:r>
            <a:endParaRPr lang="en-US" altLang="zh-CN" sz="1600" b="1" dirty="0">
              <a:latin typeface="+mj-ea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03" y="3230422"/>
            <a:ext cx="6153150" cy="285305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什么是类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35" name="文本框 6"/>
          <p:cNvSpPr txBox="1"/>
          <p:nvPr/>
        </p:nvSpPr>
        <p:spPr>
          <a:xfrm flipH="1">
            <a:off x="778087" y="1315647"/>
            <a:ext cx="104522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zh-CN" altLang="en-US" sz="2000" b="1" dirty="0"/>
              <a:t>面向对象编程的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个非常重要的概念：类和</a:t>
            </a:r>
            <a:r>
              <a:rPr lang="zh-CN" altLang="en-US" sz="2000" b="1" dirty="0" smtClean="0"/>
              <a:t>对象</a:t>
            </a:r>
            <a:endParaRPr lang="en-US" altLang="zh-CN" sz="2000" b="1" dirty="0" smtClean="0"/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zh-CN" altLang="en-US" sz="1600" b="1" dirty="0" smtClean="0">
                <a:latin typeface="+mj-ea"/>
              </a:rPr>
              <a:t>类</a:t>
            </a:r>
            <a:r>
              <a:rPr lang="zh-CN" altLang="en-US" sz="1600" b="1" dirty="0">
                <a:latin typeface="+mj-ea"/>
              </a:rPr>
              <a:t>是对象的类型，具有相同属性和行为事物的统称。类是抽象的，在使用的时候通常会找到这个类的一个具体存在。</a:t>
            </a:r>
            <a:endParaRPr lang="en-US" altLang="zh-CN" sz="1600" b="1" dirty="0">
              <a:latin typeface="+mj-ea"/>
            </a:endParaRPr>
          </a:p>
        </p:txBody>
      </p:sp>
      <p:pic>
        <p:nvPicPr>
          <p:cNvPr id="36" name="图片 3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7" y="3043566"/>
            <a:ext cx="4592858" cy="116233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39" name="图片 3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" y="4497185"/>
            <a:ext cx="3828087" cy="18288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2" name="AutoShape 2" descr="https://timgsa.baidu.com/timg?image&amp;quality=80&amp;size=b9999_10000&amp;sec=1508491688084&amp;di=e4926468bfb7de5707ba9dc18bfed824&amp;imgtype=0&amp;src=http%3A%2F%2Fimg.sootuu.com%2FExchange%2F2010-9%2F20109261624471039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458" y="2916787"/>
            <a:ext cx="6630785" cy="3073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什么是对象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/>
          <p:cNvSpPr txBox="1"/>
          <p:nvPr/>
        </p:nvSpPr>
        <p:spPr>
          <a:xfrm flipH="1">
            <a:off x="735600" y="1161846"/>
            <a:ext cx="6873208" cy="61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sz="2000" b="1" dirty="0">
                <a:latin typeface="+mj-ea"/>
              </a:rPr>
              <a:t>    </a:t>
            </a:r>
            <a:r>
              <a:rPr lang="zh-CN" altLang="en-US" sz="2000" b="1" dirty="0">
                <a:latin typeface="+mj-ea"/>
              </a:rPr>
              <a:t>万物皆</a:t>
            </a:r>
            <a:r>
              <a:rPr lang="zh-CN" altLang="zh-CN" sz="2000" b="1" dirty="0">
                <a:latin typeface="+mj-ea"/>
              </a:rPr>
              <a:t>对象</a:t>
            </a:r>
            <a:r>
              <a:rPr lang="zh-CN" altLang="en-US" sz="2000" b="1" dirty="0">
                <a:latin typeface="+mj-ea"/>
              </a:rPr>
              <a:t>，对象拥有自己的特征和行为。</a:t>
            </a:r>
            <a:endParaRPr lang="en-US" altLang="zh-CN" sz="2000" b="1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68" y="2917373"/>
            <a:ext cx="5553075" cy="322897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72" y="1797790"/>
            <a:ext cx="5246386" cy="223916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12" name="图片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72" y="4139674"/>
            <a:ext cx="5246386" cy="2402794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类和对象的关系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panose="020B0806030902050204" charset="0"/>
              <a:ea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35" name="文本框 6"/>
          <p:cNvSpPr txBox="1"/>
          <p:nvPr/>
        </p:nvSpPr>
        <p:spPr>
          <a:xfrm flipH="1">
            <a:off x="735599" y="1284328"/>
            <a:ext cx="839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zh-CN" b="1" dirty="0">
                <a:latin typeface="+mj-ea"/>
              </a:rPr>
              <a:t>    </a:t>
            </a:r>
            <a:r>
              <a:rPr lang="zh-CN" altLang="en-US" b="1" dirty="0">
                <a:latin typeface="+mj-ea"/>
              </a:rPr>
              <a:t>类是对象的类型，对象是类的实例。类是抽象的概念，而对象是一个你能够摸得着，看得到的实体。二者相辅相成，谁也离不开谁。</a:t>
            </a:r>
            <a:endParaRPr lang="en-US" altLang="zh-CN" b="1" dirty="0">
              <a:latin typeface="+mj-ea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" y="2626439"/>
            <a:ext cx="5756405" cy="352198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6565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2846</Words>
  <Application>Microsoft Office PowerPoint</Application>
  <PresentationFormat>宽屏</PresentationFormat>
  <Paragraphs>317</Paragraphs>
  <Slides>47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Adobe 黑体 Std R</vt:lpstr>
      <vt:lpstr>Gill Sans</vt:lpstr>
      <vt:lpstr>Roboto Light</vt:lpstr>
      <vt:lpstr>方正正大黑简体</vt:lpstr>
      <vt:lpstr>宋体</vt:lpstr>
      <vt:lpstr>微软雅黑</vt:lpstr>
      <vt:lpstr>微软雅黑 Light</vt:lpstr>
      <vt:lpstr>Arial</vt:lpstr>
      <vt:lpstr>Calibri</vt:lpstr>
      <vt:lpstr>Cooper Black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ibf</cp:lastModifiedBy>
  <cp:revision>1536</cp:revision>
  <dcterms:created xsi:type="dcterms:W3CDTF">2015-09-11T13:14:00Z</dcterms:created>
  <dcterms:modified xsi:type="dcterms:W3CDTF">2017-11-10T20:37:34Z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