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26" r:id="rId2"/>
    <p:sldId id="327" r:id="rId3"/>
    <p:sldId id="325" r:id="rId4"/>
    <p:sldId id="320" r:id="rId5"/>
    <p:sldId id="328" r:id="rId6"/>
    <p:sldId id="321" r:id="rId7"/>
    <p:sldId id="348" r:id="rId8"/>
    <p:sldId id="349" r:id="rId9"/>
    <p:sldId id="350" r:id="rId10"/>
    <p:sldId id="351" r:id="rId11"/>
    <p:sldId id="352" r:id="rId12"/>
    <p:sldId id="330" r:id="rId13"/>
    <p:sldId id="360" r:id="rId14"/>
    <p:sldId id="363" r:id="rId15"/>
    <p:sldId id="370" r:id="rId16"/>
    <p:sldId id="365" r:id="rId17"/>
    <p:sldId id="366" r:id="rId18"/>
    <p:sldId id="335" r:id="rId19"/>
    <p:sldId id="336" r:id="rId20"/>
    <p:sldId id="371" r:id="rId21"/>
    <p:sldId id="343" r:id="rId22"/>
    <p:sldId id="342" r:id="rId23"/>
    <p:sldId id="358" r:id="rId24"/>
    <p:sldId id="355" r:id="rId25"/>
    <p:sldId id="345" r:id="rId26"/>
    <p:sldId id="359" r:id="rId27"/>
    <p:sldId id="374" r:id="rId28"/>
    <p:sldId id="372" r:id="rId29"/>
    <p:sldId id="373" r:id="rId30"/>
    <p:sldId id="367" r:id="rId31"/>
    <p:sldId id="333" r:id="rId32"/>
    <p:sldId id="26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6">
          <p15:clr>
            <a:srgbClr val="A4A3A4"/>
          </p15:clr>
        </p15:guide>
        <p15:guide id="5" pos="347">
          <p15:clr>
            <a:srgbClr val="A4A3A4"/>
          </p15:clr>
        </p15:guide>
        <p15:guide id="6" pos="7355">
          <p15:clr>
            <a:srgbClr val="A4A3A4"/>
          </p15:clr>
        </p15:guide>
        <p15:guide id="7" pos="3842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4" autoAdjust="0"/>
    <p:restoredTop sz="94343" autoAdjust="0"/>
  </p:normalViewPr>
  <p:slideViewPr>
    <p:cSldViewPr snapToGrid="0" showGuides="1">
      <p:cViewPr>
        <p:scale>
          <a:sx n="75" d="100"/>
          <a:sy n="75" d="100"/>
        </p:scale>
        <p:origin x="540" y="30"/>
      </p:cViewPr>
      <p:guideLst>
        <p:guide orient="horz" pos="4065"/>
        <p:guide orient="horz" pos="868"/>
        <p:guide orient="horz" pos="381"/>
        <p:guide orient="horz" pos="2206"/>
        <p:guide pos="347"/>
        <p:guide pos="7355"/>
        <p:guide pos="3842"/>
        <p:guide pos="349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12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2017/11/14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17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4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3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2017/11/14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ribavnu/p/4886472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5092" y="3464656"/>
            <a:ext cx="6032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3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accent1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全栈</a:t>
            </a:r>
            <a:r>
              <a:rPr lang="zh-CN" altLang="en-US" sz="4000" dirty="0">
                <a:solidFill>
                  <a:srgbClr val="FF0000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开发</a:t>
            </a:r>
            <a:r>
              <a:rPr lang="zh-CN" altLang="en-US" sz="4000" dirty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工程师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991201" y="4389033"/>
            <a:ext cx="237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1991201" y="5199920"/>
            <a:ext cx="2370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微软雅黑" panose="020B0503020204020204" charset="-122"/>
              </a:rPr>
              <a:t>上海育创网络科技有限公司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52649" y="5653486"/>
            <a:ext cx="1261885" cy="307777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榴莲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2" name="矩形 41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sp>
        <p:nvSpPr>
          <p:cNvPr id="43" name="矩形 42"/>
          <p:cNvSpPr/>
          <p:nvPr>
            <p:custDataLst>
              <p:tags r:id="rId2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9724" y="4390562"/>
            <a:ext cx="1879726" cy="634874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6427694" y="-8975"/>
            <a:ext cx="5764306" cy="4665805"/>
            <a:chOff x="6427694" y="152395"/>
            <a:chExt cx="5764306" cy="4665805"/>
          </a:xfrm>
        </p:grpSpPr>
        <p:sp>
          <p:nvSpPr>
            <p:cNvPr id="46" name="等腰三角形 45"/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92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6124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from…import </a:t>
            </a:r>
            <a:r>
              <a:rPr lang="zh-CN" altLang="en-US" sz="4000" dirty="0" smtClean="0"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*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861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4400" b="1" spc="300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7" name="文本框 7">
            <a:extLst>
              <a:ext uri="{FF2B5EF4-FFF2-40B4-BE49-F238E27FC236}">
                <a16:creationId xmlns:a16="http://schemas.microsoft.com/office/drawing/2014/main" id="{C158D872-AA8B-4A85-8D36-F87E27878942}"/>
              </a:ext>
            </a:extLst>
          </p:cNvPr>
          <p:cNvSpPr txBox="1"/>
          <p:nvPr/>
        </p:nvSpPr>
        <p:spPr>
          <a:xfrm flipH="1">
            <a:off x="1040237" y="1684072"/>
            <a:ext cx="6648449" cy="46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latin typeface="+mj-ea"/>
              </a:rPr>
              <a:t>导入一个模块的所有内容也可以使用</a:t>
            </a:r>
            <a:r>
              <a:rPr lang="en-US" altLang="zh-CN" b="1" dirty="0">
                <a:latin typeface="+mj-ea"/>
              </a:rPr>
              <a:t>from…import*</a:t>
            </a:r>
            <a:r>
              <a:rPr lang="zh-CN" altLang="en-US" b="1" dirty="0">
                <a:latin typeface="+mj-ea"/>
              </a:rPr>
              <a:t>。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Shape 153">
            <a:extLst>
              <a:ext uri="{FF2B5EF4-FFF2-40B4-BE49-F238E27FC236}">
                <a16:creationId xmlns:a16="http://schemas.microsoft.com/office/drawing/2014/main" id="{69CF0FB7-5ADA-4333-80DE-70FE250622AC}"/>
              </a:ext>
            </a:extLst>
          </p:cNvPr>
          <p:cNvSpPr/>
          <p:nvPr/>
        </p:nvSpPr>
        <p:spPr>
          <a:xfrm>
            <a:off x="6182957" y="1638931"/>
            <a:ext cx="184731" cy="861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4400" b="1" spc="300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C056F5F-8EC7-42BD-BAE4-DCBF742262EB}"/>
              </a:ext>
            </a:extLst>
          </p:cNvPr>
          <p:cNvGrpSpPr/>
          <p:nvPr/>
        </p:nvGrpSpPr>
        <p:grpSpPr>
          <a:xfrm>
            <a:off x="1168021" y="2510728"/>
            <a:ext cx="1705807" cy="369332"/>
            <a:chOff x="999449" y="2152643"/>
            <a:chExt cx="1705807" cy="36933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3FE8300-E87C-42E8-A9FD-E45654757833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400" b="1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文本框 6">
              <a:extLst>
                <a:ext uri="{FF2B5EF4-FFF2-40B4-BE49-F238E27FC236}">
                  <a16:creationId xmlns:a16="http://schemas.microsoft.com/office/drawing/2014/main" id="{41CA5A1C-C0C6-4A79-A5A2-A1D71AD15E1D}"/>
                </a:ext>
              </a:extLst>
            </p:cNvPr>
            <p:cNvSpPr txBox="1"/>
            <p:nvPr/>
          </p:nvSpPr>
          <p:spPr>
            <a:xfrm flipH="1">
              <a:off x="1206109" y="2152643"/>
              <a:ext cx="149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b="1" dirty="0">
                  <a:latin typeface="+mj-ea"/>
                </a:rPr>
                <a:t>语法如下：</a:t>
              </a:r>
              <a:endParaRPr lang="en-US" altLang="zh-CN" b="1" dirty="0">
                <a:latin typeface="+mj-ea"/>
              </a:endParaRPr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595F2E8-93B8-4F11-A966-1B5085510D80}"/>
              </a:ext>
            </a:extLst>
          </p:cNvPr>
          <p:cNvSpPr/>
          <p:nvPr/>
        </p:nvSpPr>
        <p:spPr>
          <a:xfrm>
            <a:off x="1403066" y="3162238"/>
            <a:ext cx="5409857" cy="795481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zh-CN" sz="2400" b="1" dirty="0">
                <a:solidFill>
                  <a:schemeClr val="tx1"/>
                </a:solidFill>
              </a:rPr>
              <a:t>from </a:t>
            </a:r>
            <a:r>
              <a:rPr lang="en-US" altLang="zh-CN" sz="2400" b="1" dirty="0" err="1">
                <a:solidFill>
                  <a:schemeClr val="tx1"/>
                </a:solidFill>
              </a:rPr>
              <a:t>modname</a:t>
            </a:r>
            <a:r>
              <a:rPr lang="en-US" altLang="zh-CN" sz="2400" b="1" dirty="0">
                <a:solidFill>
                  <a:schemeClr val="tx1"/>
                </a:solidFill>
              </a:rPr>
              <a:t> import*</a:t>
            </a:r>
            <a:endParaRPr lang="zh-CN" altLang="en-US" sz="600" b="1" dirty="0">
              <a:solidFill>
                <a:schemeClr val="tx1"/>
              </a:solidFill>
              <a:latin typeface="+mn-ea"/>
              <a:cs typeface="Gill Sans"/>
              <a:sym typeface="Gill San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379" y="3778919"/>
            <a:ext cx="2755707" cy="275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0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8027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扩展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import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语句（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as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）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7" name="文本框 7">
            <a:extLst>
              <a:ext uri="{FF2B5EF4-FFF2-40B4-BE49-F238E27FC236}">
                <a16:creationId xmlns:a16="http://schemas.microsoft.com/office/drawing/2014/main" id="{C158D872-AA8B-4A85-8D36-F87E27878942}"/>
              </a:ext>
            </a:extLst>
          </p:cNvPr>
          <p:cNvSpPr txBox="1"/>
          <p:nvPr/>
        </p:nvSpPr>
        <p:spPr>
          <a:xfrm flipH="1">
            <a:off x="1040237" y="1638931"/>
            <a:ext cx="836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latin typeface="+mj-ea"/>
              </a:rPr>
              <a:t>       有时候你导入的模块名称已经在你的程序中使用了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或者你不想使用现有的名称。可以使用一个新的名称替换原始的名称。。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Shape 153">
            <a:extLst>
              <a:ext uri="{FF2B5EF4-FFF2-40B4-BE49-F238E27FC236}">
                <a16:creationId xmlns:a16="http://schemas.microsoft.com/office/drawing/2014/main" id="{69CF0FB7-5ADA-4333-80DE-70FE250622AC}"/>
              </a:ext>
            </a:extLst>
          </p:cNvPr>
          <p:cNvSpPr/>
          <p:nvPr/>
        </p:nvSpPr>
        <p:spPr>
          <a:xfrm>
            <a:off x="6182957" y="1638931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EA16E2E-3842-4601-BBD2-915E427E75EB}"/>
              </a:ext>
            </a:extLst>
          </p:cNvPr>
          <p:cNvGrpSpPr/>
          <p:nvPr/>
        </p:nvGrpSpPr>
        <p:grpSpPr>
          <a:xfrm>
            <a:off x="1194146" y="2672079"/>
            <a:ext cx="2856382" cy="307777"/>
            <a:chOff x="999449" y="2180354"/>
            <a:chExt cx="2856382" cy="30777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721E3E6-2A0E-4926-869E-C7EE2D7620BB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文本框 6">
              <a:extLst>
                <a:ext uri="{FF2B5EF4-FFF2-40B4-BE49-F238E27FC236}">
                  <a16:creationId xmlns:a16="http://schemas.microsoft.com/office/drawing/2014/main" id="{BE05129B-945C-4D4C-960A-3B3242181781}"/>
                </a:ext>
              </a:extLst>
            </p:cNvPr>
            <p:cNvSpPr txBox="1"/>
            <p:nvPr/>
          </p:nvSpPr>
          <p:spPr>
            <a:xfrm flipH="1">
              <a:off x="1219965" y="2180354"/>
              <a:ext cx="2635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b="1" dirty="0">
                  <a:latin typeface="+mj-ea"/>
                </a:rPr>
                <a:t>示例：</a:t>
              </a:r>
              <a:endParaRPr lang="en-US" altLang="zh-CN" sz="1400" b="1" dirty="0">
                <a:latin typeface="+mj-ea"/>
              </a:endParaRPr>
            </a:p>
          </p:txBody>
        </p:sp>
      </p:grp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2FD0420E-7A2C-4EC8-AD37-FFC04CD4A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820304"/>
              </p:ext>
            </p:extLst>
          </p:nvPr>
        </p:nvGraphicFramePr>
        <p:xfrm>
          <a:off x="1454954" y="3247892"/>
          <a:ext cx="6958484" cy="79091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6958484">
                  <a:extLst>
                    <a:ext uri="{9D8B030D-6E8A-4147-A177-3AD203B41FA5}">
                      <a16:colId xmlns:a16="http://schemas.microsoft.com/office/drawing/2014/main" val="553846837"/>
                    </a:ext>
                  </a:extLst>
                </a:gridCol>
              </a:tblGrid>
              <a:tr h="392729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pandas </a:t>
                      </a:r>
                      <a:r>
                        <a:rPr lang="en-US" altLang="zh-CN" sz="16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zh-CN" altLang="en-US" sz="16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原始的名称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410120"/>
                  </a:ext>
                </a:extLst>
              </a:tr>
              <a:tr h="398184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pandas </a:t>
                      </a: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as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pd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zh-CN" altLang="en-US" sz="16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使用</a:t>
                      </a:r>
                      <a:r>
                        <a:rPr lang="en-US" altLang="zh-CN" sz="16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as</a:t>
                      </a:r>
                      <a:r>
                        <a:rPr lang="zh-CN" altLang="en-US" sz="16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重新命名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96297"/>
                  </a:ext>
                </a:extLst>
              </a:tr>
            </a:tbl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C419FA8E-9713-4188-A1A6-0E3036C87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957" y="4724436"/>
            <a:ext cx="2085714" cy="1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4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849151" y="4342244"/>
            <a:ext cx="2969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模块制作 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45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模块调用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7">
            <a:extLst>
              <a:ext uri="{FF2B5EF4-FFF2-40B4-BE49-F238E27FC236}">
                <a16:creationId xmlns:a16="http://schemas.microsoft.com/office/drawing/2014/main" id="{073AF0C9-ADBC-4CA7-B1B0-240D9F0BF9E5}"/>
              </a:ext>
            </a:extLst>
          </p:cNvPr>
          <p:cNvSpPr txBox="1"/>
          <p:nvPr/>
        </p:nvSpPr>
        <p:spPr>
          <a:xfrm flipH="1">
            <a:off x="1078874" y="1669853"/>
            <a:ext cx="8915131" cy="1556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dirty="0" smtClean="0"/>
              <a:t>    </a:t>
            </a:r>
            <a:r>
              <a:rPr lang="zh-CN" altLang="zh-CN" dirty="0" smtClean="0"/>
              <a:t>既然</a:t>
            </a:r>
            <a:r>
              <a:rPr lang="zh-CN" altLang="zh-CN" dirty="0"/>
              <a:t>可调用系统模块，那么可不可以自己创建一个模块，然后通过另一个程序调用？ 当然可以，对于一个软件项目来说不可能把所有代码都放在一个文件中实现，它们一般会按照一定规则在不同的目录和文件中实现。</a:t>
            </a:r>
          </a:p>
        </p:txBody>
      </p:sp>
      <p:sp>
        <p:nvSpPr>
          <p:cNvPr id="12" name="Shape 153">
            <a:extLst>
              <a:ext uri="{FF2B5EF4-FFF2-40B4-BE49-F238E27FC236}">
                <a16:creationId xmlns:a16="http://schemas.microsoft.com/office/drawing/2014/main" id="{C0366112-DA2C-42C9-9D6B-0506C5075EF3}"/>
              </a:ext>
            </a:extLst>
          </p:cNvPr>
          <p:cNvSpPr/>
          <p:nvPr/>
        </p:nvSpPr>
        <p:spPr>
          <a:xfrm>
            <a:off x="6182957" y="1638931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930" y="3536401"/>
            <a:ext cx="3124452" cy="179069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873" y="5177307"/>
            <a:ext cx="2504982" cy="168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5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跨目录模块调用</a:t>
            </a:r>
            <a:r>
              <a:rPr lang="en-US" altLang="zh-CN" sz="4000" dirty="0" smtClean="0"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1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7">
            <a:extLst>
              <a:ext uri="{FF2B5EF4-FFF2-40B4-BE49-F238E27FC236}">
                <a16:creationId xmlns:a16="http://schemas.microsoft.com/office/drawing/2014/main" id="{073AF0C9-ADBC-4CA7-B1B0-240D9F0BF9E5}"/>
              </a:ext>
            </a:extLst>
          </p:cNvPr>
          <p:cNvSpPr txBox="1"/>
          <p:nvPr/>
        </p:nvSpPr>
        <p:spPr>
          <a:xfrm flipH="1">
            <a:off x="1078874" y="1669853"/>
            <a:ext cx="8915131" cy="104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dirty="0" smtClean="0"/>
              <a:t>    </a:t>
            </a:r>
            <a:r>
              <a:rPr lang="zh-CN" altLang="zh-CN" dirty="0" smtClean="0"/>
              <a:t>如果</a:t>
            </a:r>
            <a:r>
              <a:rPr lang="zh-CN" altLang="zh-CN" dirty="0"/>
              <a:t>调用文件与被调用文件在一个目录下面，则可以非常方便地调用。那么如果被调用的文件与调用文件不在同一目录下呢？</a:t>
            </a:r>
          </a:p>
        </p:txBody>
      </p:sp>
      <p:sp>
        <p:nvSpPr>
          <p:cNvPr id="12" name="Shape 153">
            <a:extLst>
              <a:ext uri="{FF2B5EF4-FFF2-40B4-BE49-F238E27FC236}">
                <a16:creationId xmlns:a16="http://schemas.microsoft.com/office/drawing/2014/main" id="{C0366112-DA2C-42C9-9D6B-0506C5075EF3}"/>
              </a:ext>
            </a:extLst>
          </p:cNvPr>
          <p:cNvSpPr/>
          <p:nvPr/>
        </p:nvSpPr>
        <p:spPr>
          <a:xfrm>
            <a:off x="6182957" y="1638931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74" y="3207547"/>
            <a:ext cx="3204568" cy="21120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302" y="4263570"/>
            <a:ext cx="1893140" cy="171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5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跨目录模块调用</a:t>
            </a:r>
            <a:r>
              <a:rPr lang="en-US" altLang="zh-CN" sz="4000" dirty="0" smtClean="0"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2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7">
            <a:extLst>
              <a:ext uri="{FF2B5EF4-FFF2-40B4-BE49-F238E27FC236}">
                <a16:creationId xmlns:a16="http://schemas.microsoft.com/office/drawing/2014/main" id="{073AF0C9-ADBC-4CA7-B1B0-240D9F0BF9E5}"/>
              </a:ext>
            </a:extLst>
          </p:cNvPr>
          <p:cNvSpPr txBox="1"/>
          <p:nvPr/>
        </p:nvSpPr>
        <p:spPr>
          <a:xfrm flipH="1">
            <a:off x="1078874" y="1383888"/>
            <a:ext cx="8915131" cy="536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sz="2000" b="1" dirty="0">
                <a:solidFill>
                  <a:srgbClr val="FF0000"/>
                </a:solidFill>
              </a:rPr>
              <a:t>当项目变得复杂之后，需要涉及多个文件跨目录之间的调用。</a:t>
            </a:r>
            <a:r>
              <a:rPr lang="zh-CN" altLang="en-US" sz="2000" b="1" dirty="0">
                <a:solidFill>
                  <a:srgbClr val="FF0000"/>
                </a:solidFill>
              </a:rPr>
              <a:t>又怎么办呢？？？</a:t>
            </a:r>
            <a:endParaRPr lang="zh-CN" altLang="zh-CN" sz="2000" b="1" dirty="0">
              <a:solidFill>
                <a:srgbClr val="FF0000"/>
              </a:solidFill>
            </a:endParaRPr>
          </a:p>
        </p:txBody>
      </p:sp>
      <p:sp>
        <p:nvSpPr>
          <p:cNvPr id="12" name="Shape 153">
            <a:extLst>
              <a:ext uri="{FF2B5EF4-FFF2-40B4-BE49-F238E27FC236}">
                <a16:creationId xmlns:a16="http://schemas.microsoft.com/office/drawing/2014/main" id="{C0366112-DA2C-42C9-9D6B-0506C5075EF3}"/>
              </a:ext>
            </a:extLst>
          </p:cNvPr>
          <p:cNvSpPr/>
          <p:nvPr/>
        </p:nvSpPr>
        <p:spPr>
          <a:xfrm>
            <a:off x="6182957" y="1638931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2601631"/>
            <a:ext cx="3466016" cy="25356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720" y="2503442"/>
            <a:ext cx="8667483" cy="288583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5" y="4691090"/>
            <a:ext cx="1772108" cy="177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6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8027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定位</a:t>
            </a:r>
            <a:r>
              <a:rPr lang="zh-CN" altLang="en-US" sz="4000" dirty="0" smtClean="0"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模块</a:t>
            </a:r>
            <a:r>
              <a:rPr lang="en-US" altLang="zh-CN" sz="4000" dirty="0" smtClean="0"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1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861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4400" spc="300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7" name="文本框 7">
            <a:extLst>
              <a:ext uri="{FF2B5EF4-FFF2-40B4-BE49-F238E27FC236}">
                <a16:creationId xmlns:a16="http://schemas.microsoft.com/office/drawing/2014/main" id="{C158D872-AA8B-4A85-8D36-F87E27878942}"/>
              </a:ext>
            </a:extLst>
          </p:cNvPr>
          <p:cNvSpPr txBox="1"/>
          <p:nvPr/>
        </p:nvSpPr>
        <p:spPr>
          <a:xfrm flipH="1">
            <a:off x="920335" y="1319045"/>
            <a:ext cx="68105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latin typeface="+mj-ea"/>
              </a:rPr>
              <a:t>       当你导入一个模块，</a:t>
            </a:r>
            <a:r>
              <a:rPr lang="en-US" altLang="zh-CN" dirty="0">
                <a:latin typeface="+mj-ea"/>
              </a:rPr>
              <a:t>Python</a:t>
            </a:r>
            <a:r>
              <a:rPr lang="zh-CN" altLang="en-US" dirty="0">
                <a:latin typeface="+mj-ea"/>
              </a:rPr>
              <a:t>解析器对模块位置的搜索顺序是：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Shape 153">
            <a:extLst>
              <a:ext uri="{FF2B5EF4-FFF2-40B4-BE49-F238E27FC236}">
                <a16:creationId xmlns:a16="http://schemas.microsoft.com/office/drawing/2014/main" id="{69CF0FB7-5ADA-4333-80DE-70FE250622AC}"/>
              </a:ext>
            </a:extLst>
          </p:cNvPr>
          <p:cNvSpPr/>
          <p:nvPr/>
        </p:nvSpPr>
        <p:spPr>
          <a:xfrm>
            <a:off x="6182957" y="1638931"/>
            <a:ext cx="184731" cy="861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4400" spc="300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39" name="空心弧 38">
            <a:extLst>
              <a:ext uri="{FF2B5EF4-FFF2-40B4-BE49-F238E27FC236}">
                <a16:creationId xmlns:a16="http://schemas.microsoft.com/office/drawing/2014/main" id="{CE273741-6837-49D0-8073-DD37303DDBCE}"/>
              </a:ext>
            </a:extLst>
          </p:cNvPr>
          <p:cNvSpPr/>
          <p:nvPr/>
        </p:nvSpPr>
        <p:spPr>
          <a:xfrm rot="5400000">
            <a:off x="738462" y="2333981"/>
            <a:ext cx="3143250" cy="2924175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03769F2-606B-4022-8140-30A4ACCD2CD6}"/>
              </a:ext>
            </a:extLst>
          </p:cNvPr>
          <p:cNvCxnSpPr/>
          <p:nvPr/>
        </p:nvCxnSpPr>
        <p:spPr bwMode="auto">
          <a:xfrm>
            <a:off x="2919687" y="2419706"/>
            <a:ext cx="1441450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7C51CB1-51FE-47CE-83D4-335701F99CEE}"/>
              </a:ext>
            </a:extLst>
          </p:cNvPr>
          <p:cNvCxnSpPr/>
          <p:nvPr/>
        </p:nvCxnSpPr>
        <p:spPr bwMode="auto">
          <a:xfrm>
            <a:off x="2968899" y="5210531"/>
            <a:ext cx="1439863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B84E486-D0BD-448F-A4D7-478E41F7C62D}"/>
              </a:ext>
            </a:extLst>
          </p:cNvPr>
          <p:cNvCxnSpPr/>
          <p:nvPr/>
        </p:nvCxnSpPr>
        <p:spPr bwMode="auto">
          <a:xfrm>
            <a:off x="3791224" y="3365856"/>
            <a:ext cx="1333500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6F0A006-0693-4BB4-A8E9-3C393139BEC3}"/>
              </a:ext>
            </a:extLst>
          </p:cNvPr>
          <p:cNvCxnSpPr/>
          <p:nvPr/>
        </p:nvCxnSpPr>
        <p:spPr bwMode="auto">
          <a:xfrm>
            <a:off x="3646762" y="4350106"/>
            <a:ext cx="1441450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7">
            <a:extLst>
              <a:ext uri="{FF2B5EF4-FFF2-40B4-BE49-F238E27FC236}">
                <a16:creationId xmlns:a16="http://schemas.microsoft.com/office/drawing/2014/main" id="{05B6C9F1-4F47-47BA-86B5-F78459A20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150" y="2167717"/>
            <a:ext cx="3043237" cy="507823"/>
          </a:xfrm>
          <a:prstGeom prst="rect">
            <a:avLst/>
          </a:prstGeom>
          <a:noFill/>
          <a:ln>
            <a:noFill/>
          </a:ln>
          <a:extLst/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800" dirty="0">
                <a:latin typeface="+mn-ea"/>
                <a:ea typeface="+mn-ea"/>
              </a:rPr>
              <a:t>当前目录</a:t>
            </a:r>
            <a:endParaRPr lang="en-US" altLang="zh-CN" sz="1800" dirty="0">
              <a:latin typeface="+mn-ea"/>
              <a:ea typeface="+mn-ea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DBFAC84-683C-404B-96A6-10489192B464}"/>
              </a:ext>
            </a:extLst>
          </p:cNvPr>
          <p:cNvSpPr/>
          <p:nvPr/>
        </p:nvSpPr>
        <p:spPr>
          <a:xfrm>
            <a:off x="2692674" y="2203806"/>
            <a:ext cx="373063" cy="3730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6E7C392-6C6E-475A-8BFE-F5EE28C14EDA}"/>
              </a:ext>
            </a:extLst>
          </p:cNvPr>
          <p:cNvSpPr/>
          <p:nvPr/>
        </p:nvSpPr>
        <p:spPr>
          <a:xfrm>
            <a:off x="3484837" y="3164244"/>
            <a:ext cx="373062" cy="37306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75343E5-4F48-455F-A0EE-40E98BC86A0E}"/>
              </a:ext>
            </a:extLst>
          </p:cNvPr>
          <p:cNvSpPr/>
          <p:nvPr/>
        </p:nvSpPr>
        <p:spPr>
          <a:xfrm>
            <a:off x="3453880" y="4197713"/>
            <a:ext cx="373063" cy="37306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8161B84-5F5E-424A-B030-1A881582B2D9}"/>
              </a:ext>
            </a:extLst>
          </p:cNvPr>
          <p:cNvSpPr/>
          <p:nvPr/>
        </p:nvSpPr>
        <p:spPr>
          <a:xfrm>
            <a:off x="2692674" y="4996219"/>
            <a:ext cx="373063" cy="37306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矩形 47">
            <a:extLst>
              <a:ext uri="{FF2B5EF4-FFF2-40B4-BE49-F238E27FC236}">
                <a16:creationId xmlns:a16="http://schemas.microsoft.com/office/drawing/2014/main" id="{C22FC4BD-3871-4039-ADC6-AA5C880D0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519" y="2961209"/>
            <a:ext cx="4717577" cy="92332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None/>
              <a:defRPr/>
            </a:pPr>
            <a:r>
              <a:rPr lang="zh-CN" altLang="en-US" sz="1800" dirty="0">
                <a:latin typeface="+mn-ea"/>
                <a:ea typeface="+mn-ea"/>
              </a:rPr>
              <a:t>如果不在当前目录，</a:t>
            </a:r>
            <a:r>
              <a:rPr lang="en-US" altLang="zh-CN" sz="1800" dirty="0">
                <a:latin typeface="+mn-ea"/>
                <a:ea typeface="+mn-ea"/>
              </a:rPr>
              <a:t>Python</a:t>
            </a:r>
            <a:r>
              <a:rPr lang="zh-CN" altLang="en-US" sz="1800" dirty="0">
                <a:latin typeface="+mn-ea"/>
                <a:ea typeface="+mn-ea"/>
              </a:rPr>
              <a:t>则搜索</a:t>
            </a:r>
            <a:r>
              <a:rPr lang="zh-CN" altLang="en-US" sz="1800" dirty="0" smtClean="0">
                <a:latin typeface="+mn-ea"/>
                <a:ea typeface="+mn-ea"/>
              </a:rPr>
              <a:t>在</a:t>
            </a:r>
            <a:r>
              <a:rPr lang="zh-CN" altLang="en-US" sz="1800" dirty="0">
                <a:latin typeface="+mn-ea"/>
                <a:ea typeface="+mn-ea"/>
              </a:rPr>
              <a:t>环境</a:t>
            </a:r>
            <a:r>
              <a:rPr lang="zh-CN" altLang="en-US" sz="1800" dirty="0" smtClean="0">
                <a:latin typeface="+mn-ea"/>
                <a:ea typeface="+mn-ea"/>
              </a:rPr>
              <a:t>变量</a:t>
            </a:r>
            <a:r>
              <a:rPr lang="en-US" altLang="zh-CN" sz="1800" dirty="0">
                <a:latin typeface="+mn-ea"/>
                <a:ea typeface="+mn-ea"/>
              </a:rPr>
              <a:t>PYTHONPATH</a:t>
            </a:r>
            <a:r>
              <a:rPr lang="zh-CN" altLang="en-US" sz="1800" dirty="0">
                <a:latin typeface="+mn-ea"/>
                <a:ea typeface="+mn-ea"/>
              </a:rPr>
              <a:t>下的每个目录</a:t>
            </a:r>
            <a:endParaRPr lang="en-US" altLang="zh-CN" sz="1800" dirty="0">
              <a:latin typeface="+mn-ea"/>
              <a:ea typeface="+mn-ea"/>
            </a:endParaRPr>
          </a:p>
        </p:txBody>
      </p:sp>
      <p:sp>
        <p:nvSpPr>
          <p:cNvPr id="55" name="矩形 47">
            <a:extLst>
              <a:ext uri="{FF2B5EF4-FFF2-40B4-BE49-F238E27FC236}">
                <a16:creationId xmlns:a16="http://schemas.microsoft.com/office/drawing/2014/main" id="{34E5E912-B50D-4A58-9F16-4492F683F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094" y="3925415"/>
            <a:ext cx="6025564" cy="92332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800" dirty="0">
                <a:latin typeface="+mn-ea"/>
                <a:ea typeface="+mn-ea"/>
              </a:rPr>
              <a:t>如果都找不到，</a:t>
            </a:r>
            <a:r>
              <a:rPr lang="en-US" altLang="zh-CN" sz="1800" dirty="0">
                <a:latin typeface="+mn-ea"/>
                <a:ea typeface="+mn-ea"/>
              </a:rPr>
              <a:t>Python</a:t>
            </a:r>
            <a:r>
              <a:rPr lang="zh-CN" altLang="en-US" sz="1800" dirty="0">
                <a:latin typeface="+mn-ea"/>
                <a:ea typeface="+mn-ea"/>
              </a:rPr>
              <a:t>会察看默认路径。</a:t>
            </a:r>
            <a:r>
              <a:rPr lang="en-US" altLang="zh-CN" sz="1800" dirty="0">
                <a:latin typeface="+mn-ea"/>
                <a:ea typeface="+mn-ea"/>
              </a:rPr>
              <a:t>UNIX</a:t>
            </a:r>
            <a:r>
              <a:rPr lang="zh-CN" altLang="en-US" sz="1800" dirty="0">
                <a:latin typeface="+mn-ea"/>
                <a:ea typeface="+mn-ea"/>
              </a:rPr>
              <a:t>下，默认路径一般为</a:t>
            </a:r>
            <a:r>
              <a:rPr lang="en-US" altLang="zh-CN" sz="1800" dirty="0">
                <a:latin typeface="+mn-ea"/>
                <a:ea typeface="+mn-ea"/>
              </a:rPr>
              <a:t>/</a:t>
            </a:r>
            <a:r>
              <a:rPr lang="en-US" altLang="zh-CN" sz="1800" dirty="0" err="1">
                <a:latin typeface="+mn-ea"/>
                <a:ea typeface="+mn-ea"/>
              </a:rPr>
              <a:t>usr</a:t>
            </a:r>
            <a:r>
              <a:rPr lang="en-US" altLang="zh-CN" sz="1800" dirty="0">
                <a:latin typeface="+mn-ea"/>
                <a:ea typeface="+mn-ea"/>
              </a:rPr>
              <a:t>/local/lib/python/</a:t>
            </a:r>
          </a:p>
        </p:txBody>
      </p:sp>
      <p:sp>
        <p:nvSpPr>
          <p:cNvPr id="57" name="矩形 47">
            <a:extLst>
              <a:ext uri="{FF2B5EF4-FFF2-40B4-BE49-F238E27FC236}">
                <a16:creationId xmlns:a16="http://schemas.microsoft.com/office/drawing/2014/main" id="{C67B77B0-EAAA-468C-AF4A-47F537293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987" y="4942711"/>
            <a:ext cx="6893120" cy="92332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800" dirty="0">
                <a:latin typeface="+mn-ea"/>
                <a:ea typeface="+mn-ea"/>
              </a:rPr>
              <a:t>模块搜索路径存储在</a:t>
            </a:r>
            <a:r>
              <a:rPr lang="en-US" altLang="zh-CN" sz="1800" dirty="0">
                <a:latin typeface="+mn-ea"/>
                <a:ea typeface="+mn-ea"/>
              </a:rPr>
              <a:t>system</a:t>
            </a:r>
            <a:r>
              <a:rPr lang="zh-CN" altLang="en-US" sz="1800" dirty="0">
                <a:latin typeface="+mn-ea"/>
                <a:ea typeface="+mn-ea"/>
              </a:rPr>
              <a:t>模块的</a:t>
            </a:r>
            <a:r>
              <a:rPr lang="en-US" altLang="zh-CN" sz="1800" dirty="0" err="1">
                <a:latin typeface="+mn-ea"/>
                <a:ea typeface="+mn-ea"/>
              </a:rPr>
              <a:t>sys.path</a:t>
            </a:r>
            <a:r>
              <a:rPr lang="zh-CN" altLang="en-US" sz="1800" dirty="0">
                <a:latin typeface="+mn-ea"/>
                <a:ea typeface="+mn-ea"/>
              </a:rPr>
              <a:t>变量中。变量里包含当前目录，</a:t>
            </a:r>
            <a:r>
              <a:rPr lang="en-US" altLang="zh-CN" sz="1800" dirty="0">
                <a:latin typeface="+mn-ea"/>
                <a:ea typeface="+mn-ea"/>
              </a:rPr>
              <a:t>PYTHONPATH</a:t>
            </a:r>
            <a:r>
              <a:rPr lang="zh-CN" altLang="en-US" sz="1800" dirty="0">
                <a:latin typeface="+mn-ea"/>
                <a:ea typeface="+mn-ea"/>
              </a:rPr>
              <a:t>和由安装过程决定的默认目录。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8CE16AEB-6C4A-4B9E-B9FE-86AC81054093}"/>
              </a:ext>
            </a:extLst>
          </p:cNvPr>
          <p:cNvSpPr/>
          <p:nvPr/>
        </p:nvSpPr>
        <p:spPr bwMode="auto">
          <a:xfrm>
            <a:off x="952774" y="2664181"/>
            <a:ext cx="2260600" cy="2260600"/>
          </a:xfrm>
          <a:prstGeom prst="ellipse">
            <a:avLst/>
          </a:prstGeom>
          <a:solidFill>
            <a:srgbClr val="FCFCF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350EE9-688E-4581-B522-F517CDBD7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641" y="2932727"/>
            <a:ext cx="1217317" cy="180007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69619" y="5771335"/>
            <a:ext cx="545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verdana" panose="020B0604030504040204" pitchFamily="34" charset="0"/>
              </a:rPr>
              <a:t>(sys</a:t>
            </a:r>
            <a:r>
              <a:rPr lang="zh-CN" altLang="en-US" b="1" dirty="0">
                <a:solidFill>
                  <a:srgbClr val="00B050"/>
                </a:solidFill>
                <a:latin typeface="verdana" panose="020B0604030504040204" pitchFamily="34" charset="0"/>
              </a:rPr>
              <a:t>模块用于提供对</a:t>
            </a:r>
            <a:r>
              <a:rPr lang="en-US" altLang="zh-CN" b="1" dirty="0">
                <a:solidFill>
                  <a:srgbClr val="00B050"/>
                </a:solidFill>
                <a:latin typeface="verdana" panose="020B0604030504040204" pitchFamily="34" charset="0"/>
              </a:rPr>
              <a:t>python</a:t>
            </a:r>
            <a:r>
              <a:rPr lang="zh-CN" altLang="en-US" b="1" dirty="0">
                <a:solidFill>
                  <a:srgbClr val="00B050"/>
                </a:solidFill>
                <a:latin typeface="verdana" panose="020B0604030504040204" pitchFamily="34" charset="0"/>
              </a:rPr>
              <a:t>解释器的相关操作</a:t>
            </a:r>
            <a:r>
              <a:rPr lang="zh-CN" altLang="en-US" b="1" dirty="0" smtClean="0">
                <a:solidFill>
                  <a:srgbClr val="00B050"/>
                </a:solidFill>
                <a:latin typeface="verdana" panose="020B0604030504040204" pitchFamily="34" charset="0"/>
              </a:rPr>
              <a:t>。</a:t>
            </a:r>
            <a:r>
              <a:rPr lang="en-US" altLang="zh-CN" b="1" dirty="0" smtClean="0">
                <a:solidFill>
                  <a:srgbClr val="00B050"/>
                </a:solidFill>
                <a:latin typeface="verdana" panose="020B0604030504040204" pitchFamily="34" charset="0"/>
              </a:rPr>
              <a:t>)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7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6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48" grpId="0" animBg="1"/>
      <p:bldP spid="49" grpId="0" animBg="1"/>
      <p:bldP spid="51" grpId="0" animBg="1"/>
      <p:bldP spid="53" grpId="0"/>
      <p:bldP spid="55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8027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定位</a:t>
            </a:r>
            <a:r>
              <a:rPr lang="zh-CN" altLang="en-US" sz="4000" dirty="0" smtClean="0"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模块</a:t>
            </a:r>
            <a:r>
              <a:rPr lang="en-US" altLang="zh-CN" sz="4000" dirty="0" smtClean="0"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2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23690" y="2070999"/>
            <a:ext cx="89320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dirty="0"/>
              <a:t>所以如果当前路径或 </a:t>
            </a:r>
            <a:r>
              <a:rPr lang="en-US" altLang="zh-CN" dirty="0" err="1"/>
              <a:t>PythonPATH</a:t>
            </a:r>
            <a:r>
              <a:rPr lang="zh-CN" altLang="zh-CN" dirty="0"/>
              <a:t>中存在与标准</a:t>
            </a:r>
            <a:r>
              <a:rPr lang="en-US" altLang="zh-CN" dirty="0"/>
              <a:t>module</a:t>
            </a:r>
            <a:r>
              <a:rPr lang="zh-CN" altLang="zh-CN" dirty="0"/>
              <a:t>同样的</a:t>
            </a:r>
            <a:r>
              <a:rPr lang="en-US" altLang="zh-CN" dirty="0"/>
              <a:t>module,</a:t>
            </a:r>
            <a:r>
              <a:rPr lang="zh-CN" altLang="zh-CN" dirty="0"/>
              <a:t>则会覆盖标准</a:t>
            </a:r>
            <a:r>
              <a:rPr lang="en-US" altLang="zh-CN" dirty="0"/>
              <a:t>module</a:t>
            </a:r>
            <a:r>
              <a:rPr lang="zh-CN" altLang="zh-CN" dirty="0"/>
              <a:t>。也就是说，如果当前目录下存在xml.py,那么在执行</a:t>
            </a:r>
            <a:r>
              <a:rPr lang="zh-CN" altLang="zh-CN" dirty="0" smtClean="0"/>
              <a:t>import</a:t>
            </a:r>
            <a:r>
              <a:rPr lang="en-US" altLang="zh-CN" dirty="0" smtClean="0"/>
              <a:t> </a:t>
            </a:r>
            <a:r>
              <a:rPr lang="zh-CN" altLang="zh-CN" dirty="0" smtClean="0"/>
              <a:t>xml</a:t>
            </a:r>
            <a:r>
              <a:rPr lang="zh-CN" altLang="zh-CN" dirty="0"/>
              <a:t>时，导入的是当前目录下的</a:t>
            </a:r>
            <a:r>
              <a:rPr lang="en-US" altLang="zh-CN" dirty="0"/>
              <a:t>module,</a:t>
            </a:r>
            <a:r>
              <a:rPr lang="zh-CN" altLang="zh-CN" dirty="0"/>
              <a:t>而不是系统标准的xm</a:t>
            </a:r>
            <a:r>
              <a:rPr lang="en-US" altLang="zh-CN" dirty="0"/>
              <a:t>l.py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7756"/>
            <a:ext cx="2036307" cy="180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0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831845" y="4364098"/>
            <a:ext cx="5178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000" b="1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en-US" altLang="zh-CN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函数与标准模块 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7197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6282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dir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()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函数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800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40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1C75BC-DE07-45BE-89FA-AFC1EB813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9" name="文本框 7">
            <a:extLst>
              <a:ext uri="{FF2B5EF4-FFF2-40B4-BE49-F238E27FC236}">
                <a16:creationId xmlns:a16="http://schemas.microsoft.com/office/drawing/2014/main" id="{B5AA34CA-C6A3-4E55-A78C-C46FE57FD0F8}"/>
              </a:ext>
            </a:extLst>
          </p:cNvPr>
          <p:cNvSpPr txBox="1"/>
          <p:nvPr/>
        </p:nvSpPr>
        <p:spPr>
          <a:xfrm flipH="1">
            <a:off x="936352" y="1452781"/>
            <a:ext cx="7267490" cy="104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dirty="0" err="1"/>
              <a:t>dir</a:t>
            </a:r>
            <a:r>
              <a:rPr lang="en-US" altLang="zh-CN" dirty="0"/>
              <a:t>()</a:t>
            </a:r>
            <a:r>
              <a:rPr lang="zh-CN" altLang="en-US" dirty="0"/>
              <a:t>函数一个排好序的字符串列表，内容是一个模块里定义过的名字。</a:t>
            </a:r>
          </a:p>
          <a:p>
            <a:pPr>
              <a:lnSpc>
                <a:spcPts val="4000"/>
              </a:lnSpc>
            </a:pPr>
            <a:r>
              <a:rPr lang="zh-CN" altLang="en-US" dirty="0"/>
              <a:t>返回的列表容纳了在一个模块里定义的所有模块，变量和函数。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45C3EE4-7EC4-4610-946B-6A123DC082CF}"/>
              </a:ext>
            </a:extLst>
          </p:cNvPr>
          <p:cNvGrpSpPr/>
          <p:nvPr/>
        </p:nvGrpSpPr>
        <p:grpSpPr>
          <a:xfrm>
            <a:off x="1084281" y="2622656"/>
            <a:ext cx="2856382" cy="338554"/>
            <a:chOff x="999449" y="2180354"/>
            <a:chExt cx="2856382" cy="33855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9358B91-D0C1-4E6A-839C-5D654C4786CA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2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文本框 6">
              <a:extLst>
                <a:ext uri="{FF2B5EF4-FFF2-40B4-BE49-F238E27FC236}">
                  <a16:creationId xmlns:a16="http://schemas.microsoft.com/office/drawing/2014/main" id="{6BE89909-F376-4C50-A93A-25B0816AC0D7}"/>
                </a:ext>
              </a:extLst>
            </p:cNvPr>
            <p:cNvSpPr txBox="1"/>
            <p:nvPr/>
          </p:nvSpPr>
          <p:spPr>
            <a:xfrm flipH="1">
              <a:off x="1219965" y="2180354"/>
              <a:ext cx="26358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示例：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AFBC8DF1-79C2-4752-AA2E-5A6E2F0E7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694" y="4332760"/>
            <a:ext cx="1705306" cy="195732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281" y="3231724"/>
            <a:ext cx="9700139" cy="18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331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6427694" y="-8975"/>
            <a:ext cx="5764306" cy="4665805"/>
            <a:chOff x="6427694" y="152395"/>
            <a:chExt cx="5764306" cy="4665805"/>
          </a:xfrm>
        </p:grpSpPr>
        <p:sp>
          <p:nvSpPr>
            <p:cNvPr id="18" name="等腰三角形 17"/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9" name="图片 28" descr="北风logo黑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78617" y="-8975"/>
            <a:ext cx="1990511" cy="124406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CAA63AD0-6A63-4383-BD56-0C454F874083}"/>
              </a:ext>
            </a:extLst>
          </p:cNvPr>
          <p:cNvGrpSpPr/>
          <p:nvPr/>
        </p:nvGrpSpPr>
        <p:grpSpPr>
          <a:xfrm>
            <a:off x="306849" y="3255318"/>
            <a:ext cx="8471390" cy="1965840"/>
            <a:chOff x="306849" y="3255318"/>
            <a:chExt cx="8471390" cy="1965840"/>
          </a:xfrm>
        </p:grpSpPr>
        <p:sp>
          <p:nvSpPr>
            <p:cNvPr id="46" name="文本框 9">
              <a:extLst>
                <a:ext uri="{FF2B5EF4-FFF2-40B4-BE49-F238E27FC236}">
                  <a16:creationId xmlns:a16="http://schemas.microsoft.com/office/drawing/2014/main" id="{4352DC2D-3462-49B0-B0B3-D16DC3302639}"/>
                </a:ext>
              </a:extLst>
            </p:cNvPr>
            <p:cNvSpPr txBox="1"/>
            <p:nvPr/>
          </p:nvSpPr>
          <p:spPr>
            <a:xfrm>
              <a:off x="816639" y="3255318"/>
              <a:ext cx="70512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accent3"/>
                  </a:solidFill>
                  <a:latin typeface="方正正大黑简体" panose="02000000000000000000" charset="-122"/>
                  <a:ea typeface="方正正大黑简体" panose="02000000000000000000" charset="-122"/>
                  <a:cs typeface="微软雅黑" panose="020B0503020204020204" charset="-122"/>
                </a:rPr>
                <a:t>Python</a:t>
              </a:r>
              <a:r>
                <a:rPr lang="zh-CN" altLang="en-US" sz="6000" dirty="0">
                  <a:solidFill>
                    <a:schemeClr val="accent1"/>
                  </a:solidFill>
                  <a:latin typeface="方正正大黑简体" panose="02000000000000000000" charset="-122"/>
                  <a:ea typeface="方正正大黑简体" panose="02000000000000000000" charset="-122"/>
                  <a:cs typeface="微软雅黑" panose="020B0503020204020204" charset="-122"/>
                </a:rPr>
                <a:t>基础</a:t>
              </a:r>
              <a:r>
                <a:rPr lang="zh-CN" altLang="en-US" sz="6000" dirty="0">
                  <a:solidFill>
                    <a:srgbClr val="FF0000"/>
                  </a:solidFill>
                  <a:latin typeface="方正正大黑简体" panose="02000000000000000000" charset="-122"/>
                  <a:ea typeface="方正正大黑简体" panose="02000000000000000000" charset="-122"/>
                  <a:cs typeface="微软雅黑" panose="020B0503020204020204" charset="-122"/>
                </a:rPr>
                <a:t>编程</a:t>
              </a:r>
              <a:endParaRPr lang="zh-CN" altLang="en-US" sz="6000" dirty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endParaRPr>
            </a:p>
          </p:txBody>
        </p:sp>
        <p:sp>
          <p:nvSpPr>
            <p:cNvPr id="48" name="文本框 19">
              <a:extLst>
                <a:ext uri="{FF2B5EF4-FFF2-40B4-BE49-F238E27FC236}">
                  <a16:creationId xmlns:a16="http://schemas.microsoft.com/office/drawing/2014/main" id="{E418FFA7-871E-41FC-A659-6C33169C7709}"/>
                </a:ext>
              </a:extLst>
            </p:cNvPr>
            <p:cNvSpPr txBox="1"/>
            <p:nvPr/>
          </p:nvSpPr>
          <p:spPr>
            <a:xfrm flipH="1">
              <a:off x="2977961" y="4390161"/>
              <a:ext cx="5800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4800" b="1" dirty="0">
                  <a:solidFill>
                    <a:srgbClr val="39639D"/>
                  </a:solidFill>
                  <a:latin typeface="微软雅黑" pitchFamily="34" charset="-122"/>
                  <a:ea typeface="微软雅黑" pitchFamily="34" charset="-122"/>
                </a:rPr>
                <a:t>变量和基本数据类型</a:t>
              </a:r>
              <a:endParaRPr lang="en-US" altLang="zh-CN" sz="4800" b="1" dirty="0">
                <a:solidFill>
                  <a:srgbClr val="39639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文本框 6">
              <a:extLst>
                <a:ext uri="{FF2B5EF4-FFF2-40B4-BE49-F238E27FC236}">
                  <a16:creationId xmlns:a16="http://schemas.microsoft.com/office/drawing/2014/main" id="{546CFFFB-FAC7-4BF7-B4D9-CF2F4786BFC4}"/>
                </a:ext>
              </a:extLst>
            </p:cNvPr>
            <p:cNvSpPr txBox="1"/>
            <p:nvPr/>
          </p:nvSpPr>
          <p:spPr>
            <a:xfrm>
              <a:off x="306849" y="4447233"/>
              <a:ext cx="2743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章</a:t>
              </a: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43C90AE0-F71F-4A98-8039-CE40E8A4CD0E}"/>
                </a:ext>
              </a:extLst>
            </p:cNvPr>
            <p:cNvSpPr/>
            <p:nvPr/>
          </p:nvSpPr>
          <p:spPr>
            <a:xfrm rot="5400000">
              <a:off x="2493892" y="4584405"/>
              <a:ext cx="504907" cy="435263"/>
            </a:xfrm>
            <a:prstGeom prst="triangle">
              <a:avLst/>
            </a:prstGeom>
            <a:solidFill>
              <a:srgbClr val="396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33268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6282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标准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模块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800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40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1C75BC-DE07-45BE-89FA-AFC1EB813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7">
            <a:extLst>
              <a:ext uri="{FF2B5EF4-FFF2-40B4-BE49-F238E27FC236}">
                <a16:creationId xmlns:a16="http://schemas.microsoft.com/office/drawing/2014/main" id="{EA56B03C-37A9-4A70-9810-A52DC3F796B5}"/>
              </a:ext>
            </a:extLst>
          </p:cNvPr>
          <p:cNvSpPr txBox="1"/>
          <p:nvPr/>
        </p:nvSpPr>
        <p:spPr>
          <a:xfrm flipH="1">
            <a:off x="920334" y="1542654"/>
            <a:ext cx="9736428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dirty="0" smtClean="0">
                <a:latin typeface="+mj-ea"/>
              </a:rPr>
              <a:t>       Python </a:t>
            </a:r>
            <a:r>
              <a:rPr lang="zh-CN" altLang="en-US" dirty="0">
                <a:latin typeface="+mj-ea"/>
              </a:rPr>
              <a:t>本身带着一些标准的模块</a:t>
            </a:r>
            <a:r>
              <a:rPr lang="zh-CN" altLang="en-US" dirty="0" smtClean="0">
                <a:latin typeface="+mj-ea"/>
              </a:rPr>
              <a:t>库</a:t>
            </a:r>
            <a:r>
              <a:rPr lang="en-US" altLang="zh-CN" dirty="0" smtClean="0">
                <a:latin typeface="+mj-ea"/>
              </a:rPr>
              <a:t>,</a:t>
            </a:r>
            <a:r>
              <a:rPr lang="zh-CN" altLang="en-US" dirty="0" smtClean="0">
                <a:latin typeface="+mj-ea"/>
              </a:rPr>
              <a:t>可参考      </a:t>
            </a:r>
            <a:r>
              <a:rPr lang="en-US" altLang="zh-CN" dirty="0" smtClean="0">
                <a:latin typeface="+mj-ea"/>
                <a:hlinkClick r:id="rId3"/>
              </a:rPr>
              <a:t>http</a:t>
            </a:r>
            <a:r>
              <a:rPr lang="en-US" altLang="zh-CN" dirty="0">
                <a:latin typeface="+mj-ea"/>
                <a:hlinkClick r:id="rId3"/>
              </a:rPr>
              <a:t>://</a:t>
            </a:r>
            <a:r>
              <a:rPr lang="en-US" altLang="zh-CN" dirty="0" smtClean="0">
                <a:latin typeface="+mj-ea"/>
                <a:hlinkClick r:id="rId3"/>
              </a:rPr>
              <a:t>www.cnblogs.com/ribavnu/p/4886472.html</a:t>
            </a:r>
            <a:r>
              <a:rPr lang="en-US" altLang="zh-CN" dirty="0" smtClean="0">
                <a:latin typeface="+mj-ea"/>
              </a:rPr>
              <a:t> </a:t>
            </a:r>
            <a:endParaRPr lang="en-US" altLang="zh-CN" dirty="0">
              <a:latin typeface="+mj-ea"/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zh-CN" altLang="en-US" dirty="0" smtClean="0">
                <a:latin typeface="+mj-ea"/>
              </a:rPr>
              <a:t>      有些</a:t>
            </a:r>
            <a:r>
              <a:rPr lang="zh-CN" altLang="en-US" dirty="0">
                <a:latin typeface="+mj-ea"/>
              </a:rPr>
              <a:t>模块直接被构建在解析器里，这些虽然不是一些语言内置的功能，但是他却能很高效的使用，甚至是系统级调用也没问题。这些组件会根据不同的操作系统进行不同形式的配置，比如 </a:t>
            </a:r>
            <a:r>
              <a:rPr lang="en-US" altLang="zh-CN" dirty="0" err="1">
                <a:latin typeface="+mj-ea"/>
              </a:rPr>
              <a:t>winreg</a:t>
            </a:r>
            <a:r>
              <a:rPr lang="en-US" altLang="zh-CN" dirty="0">
                <a:latin typeface="+mj-ea"/>
              </a:rPr>
              <a:t> </a:t>
            </a:r>
            <a:r>
              <a:rPr lang="en-US" altLang="zh-CN" dirty="0" smtClean="0">
                <a:latin typeface="+mj-ea"/>
              </a:rPr>
              <a:t>(</a:t>
            </a:r>
            <a:r>
              <a:rPr lang="en-US" altLang="zh-CN" dirty="0"/>
              <a:t>Windows</a:t>
            </a:r>
            <a:r>
              <a:rPr lang="zh-CN" altLang="en-US" dirty="0"/>
              <a:t>注册表访问</a:t>
            </a:r>
            <a:r>
              <a:rPr lang="en-US" altLang="zh-CN" dirty="0" smtClean="0">
                <a:latin typeface="+mj-ea"/>
              </a:rPr>
              <a:t>)</a:t>
            </a:r>
            <a:r>
              <a:rPr lang="zh-CN" altLang="en-US" dirty="0" smtClean="0">
                <a:latin typeface="+mj-ea"/>
              </a:rPr>
              <a:t>这个</a:t>
            </a:r>
            <a:r>
              <a:rPr lang="zh-CN" altLang="en-US" dirty="0">
                <a:latin typeface="+mj-ea"/>
              </a:rPr>
              <a:t>模块就只会提供给 </a:t>
            </a:r>
            <a:r>
              <a:rPr lang="en-US" altLang="zh-CN" dirty="0">
                <a:latin typeface="+mj-ea"/>
              </a:rPr>
              <a:t>Windows </a:t>
            </a:r>
            <a:r>
              <a:rPr lang="zh-CN" altLang="en-US" dirty="0">
                <a:latin typeface="+mj-ea"/>
              </a:rPr>
              <a:t>系统。应该注意到这有一个特别的模块 </a:t>
            </a:r>
            <a:r>
              <a:rPr lang="en-US" altLang="zh-CN" dirty="0">
                <a:latin typeface="+mj-ea"/>
              </a:rPr>
              <a:t>sys </a:t>
            </a:r>
            <a:r>
              <a:rPr lang="en-US" altLang="zh-CN" dirty="0" smtClean="0">
                <a:latin typeface="+mj-ea"/>
              </a:rPr>
              <a:t>,</a:t>
            </a:r>
            <a:r>
              <a:rPr lang="zh-CN" altLang="en-US" dirty="0" smtClean="0">
                <a:latin typeface="+mj-ea"/>
              </a:rPr>
              <a:t>它</a:t>
            </a:r>
            <a:r>
              <a:rPr lang="zh-CN" altLang="en-US" dirty="0">
                <a:latin typeface="+mj-ea"/>
              </a:rPr>
              <a:t>内置在每一个 </a:t>
            </a:r>
            <a:r>
              <a:rPr lang="en-US" altLang="zh-CN" dirty="0">
                <a:latin typeface="+mj-ea"/>
              </a:rPr>
              <a:t>Python </a:t>
            </a:r>
            <a:r>
              <a:rPr lang="zh-CN" altLang="en-US" dirty="0">
                <a:latin typeface="+mj-ea"/>
              </a:rPr>
              <a:t>解析器中。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FBC8DF1-79C2-4752-AA2E-5A6E2F0E7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6694" y="4332760"/>
            <a:ext cx="1705306" cy="19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198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01817" y="4364098"/>
            <a:ext cx="2024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包 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61931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什么是包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750878BA-D8E6-456B-8BB6-2954D89AF94A}"/>
              </a:ext>
            </a:extLst>
          </p:cNvPr>
          <p:cNvGrpSpPr/>
          <p:nvPr/>
        </p:nvGrpSpPr>
        <p:grpSpPr>
          <a:xfrm>
            <a:off x="1310717" y="1903105"/>
            <a:ext cx="7398625" cy="923330"/>
            <a:chOff x="999449" y="2074265"/>
            <a:chExt cx="7398625" cy="92333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D0C8B94-02A8-4C63-8597-A575CC728C44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4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44BCFE5D-13FD-44BF-A1D8-D74A99017408}"/>
                </a:ext>
              </a:extLst>
            </p:cNvPr>
            <p:cNvSpPr txBox="1"/>
            <p:nvPr/>
          </p:nvSpPr>
          <p:spPr>
            <a:xfrm flipH="1">
              <a:off x="1303093" y="2074265"/>
              <a:ext cx="70949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dirty="0">
                  <a:latin typeface="+mj-ea"/>
                </a:rPr>
                <a:t>包是一种管理 </a:t>
              </a:r>
              <a:r>
                <a:rPr lang="en-US" altLang="zh-CN" dirty="0">
                  <a:latin typeface="+mj-ea"/>
                </a:rPr>
                <a:t>Python </a:t>
              </a:r>
              <a:r>
                <a:rPr lang="zh-CN" altLang="en-US" dirty="0">
                  <a:latin typeface="+mj-ea"/>
                </a:rPr>
                <a:t>模块命名空间的形式，采用</a:t>
              </a:r>
              <a:r>
                <a:rPr lang="en-US" altLang="zh-CN" dirty="0">
                  <a:latin typeface="+mj-ea"/>
                </a:rPr>
                <a:t>"</a:t>
              </a:r>
              <a:r>
                <a:rPr lang="zh-CN" altLang="en-US" dirty="0">
                  <a:latin typeface="+mj-ea"/>
                </a:rPr>
                <a:t>点模块名称</a:t>
              </a:r>
              <a:r>
                <a:rPr lang="en-US" altLang="zh-CN" dirty="0">
                  <a:latin typeface="+mj-ea"/>
                </a:rPr>
                <a:t>"</a:t>
              </a:r>
              <a:r>
                <a:rPr lang="zh-CN" altLang="en-US" dirty="0">
                  <a:latin typeface="+mj-ea"/>
                </a:rPr>
                <a:t>。比如一个模块的名称是 </a:t>
              </a:r>
              <a:r>
                <a:rPr lang="en-US" altLang="zh-CN" dirty="0">
                  <a:latin typeface="+mj-ea"/>
                </a:rPr>
                <a:t>A.B</a:t>
              </a:r>
              <a:r>
                <a:rPr lang="zh-CN" altLang="en-US" dirty="0">
                  <a:latin typeface="+mj-ea"/>
                </a:rPr>
                <a:t>， 那么他表示一个包 </a:t>
              </a:r>
              <a:r>
                <a:rPr lang="en-US" altLang="zh-CN" dirty="0">
                  <a:latin typeface="+mj-ea"/>
                </a:rPr>
                <a:t>A</a:t>
              </a:r>
              <a:r>
                <a:rPr lang="zh-CN" altLang="en-US" dirty="0">
                  <a:latin typeface="+mj-ea"/>
                </a:rPr>
                <a:t>中的子模块</a:t>
              </a:r>
              <a:r>
                <a:rPr lang="en-US" altLang="zh-CN" dirty="0">
                  <a:latin typeface="+mj-ea"/>
                </a:rPr>
                <a:t>B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D4DE8B6-7445-4C86-9068-CDCEE649D83A}"/>
              </a:ext>
            </a:extLst>
          </p:cNvPr>
          <p:cNvGrpSpPr/>
          <p:nvPr/>
        </p:nvGrpSpPr>
        <p:grpSpPr>
          <a:xfrm>
            <a:off x="1310716" y="3202639"/>
            <a:ext cx="6983277" cy="507831"/>
            <a:chOff x="999449" y="2058514"/>
            <a:chExt cx="6120787" cy="507831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FD6EECD-BF5C-4EB1-AE7F-50124ABBDAA4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4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文本框 6">
              <a:extLst>
                <a:ext uri="{FF2B5EF4-FFF2-40B4-BE49-F238E27FC236}">
                  <a16:creationId xmlns:a16="http://schemas.microsoft.com/office/drawing/2014/main" id="{232D45D8-F8E4-4166-AEE1-903359D09CF6}"/>
                </a:ext>
              </a:extLst>
            </p:cNvPr>
            <p:cNvSpPr txBox="1"/>
            <p:nvPr/>
          </p:nvSpPr>
          <p:spPr>
            <a:xfrm flipH="1">
              <a:off x="1303094" y="2058514"/>
              <a:ext cx="58171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dirty="0">
                  <a:latin typeface="+mj-ea"/>
                </a:rPr>
                <a:t>目录中只有包含一个叫做</a:t>
              </a:r>
              <a:r>
                <a:rPr lang="en-US" altLang="zh-CN" dirty="0">
                  <a:latin typeface="+mj-ea"/>
                </a:rPr>
                <a:t>__init__.py</a:t>
              </a:r>
              <a:r>
                <a:rPr lang="zh-CN" altLang="en-US" dirty="0">
                  <a:latin typeface="+mj-ea"/>
                </a:rPr>
                <a:t>的文件</a:t>
              </a:r>
              <a:r>
                <a:rPr lang="zh-CN" altLang="en-US" dirty="0" smtClean="0">
                  <a:latin typeface="+mj-ea"/>
                </a:rPr>
                <a:t>才</a:t>
              </a:r>
              <a:r>
                <a:rPr lang="zh-CN" altLang="en-US" dirty="0">
                  <a:latin typeface="+mj-ea"/>
                </a:rPr>
                <a:t>会</a:t>
              </a:r>
              <a:r>
                <a:rPr lang="zh-CN" altLang="en-US" dirty="0" smtClean="0">
                  <a:latin typeface="+mj-ea"/>
                </a:rPr>
                <a:t>被</a:t>
              </a:r>
              <a:r>
                <a:rPr lang="zh-CN" altLang="en-US" dirty="0">
                  <a:latin typeface="+mj-ea"/>
                </a:rPr>
                <a:t>认作是一个包</a:t>
              </a:r>
              <a:endParaRPr lang="en-US" altLang="zh-CN" dirty="0">
                <a:latin typeface="+mj-ea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F4B6C40-6592-4696-8174-B929BF45CF92}"/>
              </a:ext>
            </a:extLst>
          </p:cNvPr>
          <p:cNvGrpSpPr/>
          <p:nvPr/>
        </p:nvGrpSpPr>
        <p:grpSpPr>
          <a:xfrm>
            <a:off x="1310716" y="4454660"/>
            <a:ext cx="7601463" cy="923330"/>
            <a:chOff x="999449" y="2048139"/>
            <a:chExt cx="7601463" cy="92333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0B59474-B47F-49D8-8DE0-F13B21091FEA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4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6">
              <a:extLst>
                <a:ext uri="{FF2B5EF4-FFF2-40B4-BE49-F238E27FC236}">
                  <a16:creationId xmlns:a16="http://schemas.microsoft.com/office/drawing/2014/main" id="{2E0213E1-557B-470C-819E-DE0059F71FF4}"/>
                </a:ext>
              </a:extLst>
            </p:cNvPr>
            <p:cNvSpPr txBox="1"/>
            <p:nvPr/>
          </p:nvSpPr>
          <p:spPr>
            <a:xfrm flipH="1">
              <a:off x="1303093" y="2048139"/>
              <a:ext cx="72978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dirty="0">
                  <a:latin typeface="+mj-ea"/>
                </a:rPr>
                <a:t>在导</a:t>
              </a:r>
              <a:r>
                <a:rPr lang="zh-CN" altLang="en-US" dirty="0" smtClean="0">
                  <a:latin typeface="+mj-ea"/>
                </a:rPr>
                <a:t>入包</a:t>
              </a:r>
              <a:r>
                <a:rPr lang="zh-CN" altLang="en-US" dirty="0">
                  <a:latin typeface="+mj-ea"/>
                </a:rPr>
                <a:t>的时候，</a:t>
              </a:r>
              <a:r>
                <a:rPr lang="en-US" altLang="zh-CN" dirty="0">
                  <a:latin typeface="+mj-ea"/>
                </a:rPr>
                <a:t>Python</a:t>
              </a:r>
              <a:r>
                <a:rPr lang="zh-CN" altLang="en-US" dirty="0" smtClean="0">
                  <a:latin typeface="+mj-ea"/>
                </a:rPr>
                <a:t>会</a:t>
              </a:r>
              <a:r>
                <a:rPr lang="zh-CN" altLang="en-US" b="1" dirty="0" smtClean="0">
                  <a:latin typeface="+mj-ea"/>
                </a:rPr>
                <a:t>从</a:t>
              </a:r>
              <a:r>
                <a:rPr lang="en-US" altLang="zh-CN" b="1" dirty="0" err="1" smtClean="0">
                  <a:latin typeface="+mj-ea"/>
                </a:rPr>
                <a:t>sys.path</a:t>
              </a:r>
              <a:r>
                <a:rPr lang="zh-CN" altLang="en-US" b="1" dirty="0">
                  <a:latin typeface="+mj-ea"/>
                </a:rPr>
                <a:t>中</a:t>
              </a:r>
              <a:r>
                <a:rPr lang="zh-CN" altLang="en-US" dirty="0">
                  <a:latin typeface="+mj-ea"/>
                </a:rPr>
                <a:t>的目录来寻找这个包中包含的子目录</a:t>
              </a:r>
              <a:endParaRPr lang="en-US" altLang="zh-CN" dirty="0">
                <a:latin typeface="+mj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438" y="4802746"/>
            <a:ext cx="1901414" cy="190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2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F6B038-38B6-40A6-A212-7078DBFAA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943" y="790738"/>
            <a:ext cx="8613429" cy="5506442"/>
          </a:xfrm>
          <a:prstGeom prst="rect">
            <a:avLst/>
          </a:prstGeom>
        </p:spPr>
      </p:pic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模块在包里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622896" y="1012873"/>
            <a:ext cx="752146" cy="104270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6242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7" y="431970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导入包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0" name="文本框 6">
            <a:extLst>
              <a:ext uri="{FF2B5EF4-FFF2-40B4-BE49-F238E27FC236}">
                <a16:creationId xmlns:a16="http://schemas.microsoft.com/office/drawing/2014/main" id="{BB2B91EC-3DB1-4E0E-8CFD-F4E9E6DA635D}"/>
              </a:ext>
            </a:extLst>
          </p:cNvPr>
          <p:cNvSpPr txBox="1"/>
          <p:nvPr/>
        </p:nvSpPr>
        <p:spPr>
          <a:xfrm flipH="1">
            <a:off x="717684" y="1189729"/>
            <a:ext cx="549494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latin typeface="+mj-ea"/>
              </a:rPr>
              <a:t>现有两个模块功能有些联系，所以将其放到同一个文件夹</a:t>
            </a:r>
            <a:r>
              <a:rPr lang="zh-CN" altLang="en-US" dirty="0" smtClean="0">
                <a:latin typeface="+mj-ea"/>
              </a:rPr>
              <a:t>下</a:t>
            </a:r>
            <a:r>
              <a:rPr lang="en-US" altLang="zh-CN" dirty="0" smtClean="0">
                <a:latin typeface="+mj-ea"/>
              </a:rPr>
              <a:t>,</a:t>
            </a:r>
            <a:r>
              <a:rPr lang="zh-CN" altLang="en-US" dirty="0" smtClean="0">
                <a:latin typeface="+mj-ea"/>
              </a:rPr>
              <a:t>一个文件中的类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</a:rPr>
              <a:t>继承</a:t>
            </a:r>
            <a:r>
              <a:rPr lang="zh-CN" altLang="en-US" dirty="0" smtClean="0">
                <a:latin typeface="+mj-ea"/>
              </a:rPr>
              <a:t>另一个问文件中的类。</a:t>
            </a:r>
            <a:endParaRPr lang="en-US" altLang="zh-CN" dirty="0">
              <a:latin typeface="+mj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3FB5A68-FFB6-40E0-A367-654FC24B979B}"/>
              </a:ext>
            </a:extLst>
          </p:cNvPr>
          <p:cNvCxnSpPr>
            <a:cxnSpLocks/>
          </p:cNvCxnSpPr>
          <p:nvPr/>
        </p:nvCxnSpPr>
        <p:spPr>
          <a:xfrm>
            <a:off x="5972686" y="1449015"/>
            <a:ext cx="0" cy="426786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6274960-DB29-402B-BA95-8DDBDA1A3AA8}"/>
              </a:ext>
            </a:extLst>
          </p:cNvPr>
          <p:cNvGrpSpPr/>
          <p:nvPr/>
        </p:nvGrpSpPr>
        <p:grpSpPr>
          <a:xfrm>
            <a:off x="6330306" y="1332405"/>
            <a:ext cx="3701927" cy="307777"/>
            <a:chOff x="999449" y="2156802"/>
            <a:chExt cx="3701927" cy="307777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2DA1678-8141-402B-9813-125962E3009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文本框 6">
              <a:extLst>
                <a:ext uri="{FF2B5EF4-FFF2-40B4-BE49-F238E27FC236}">
                  <a16:creationId xmlns:a16="http://schemas.microsoft.com/office/drawing/2014/main" id="{E7CC150C-6D40-4EC5-BACE-C38465E79E0C}"/>
                </a:ext>
              </a:extLst>
            </p:cNvPr>
            <p:cNvSpPr txBox="1"/>
            <p:nvPr/>
          </p:nvSpPr>
          <p:spPr>
            <a:xfrm flipH="1">
              <a:off x="1242534" y="2156802"/>
              <a:ext cx="34588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import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文件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模块的方式导入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331F6CF-E0BB-4D0E-A226-AB19435E7F89}"/>
              </a:ext>
            </a:extLst>
          </p:cNvPr>
          <p:cNvGrpSpPr/>
          <p:nvPr/>
        </p:nvGrpSpPr>
        <p:grpSpPr>
          <a:xfrm>
            <a:off x="6332092" y="3209041"/>
            <a:ext cx="3760703" cy="307777"/>
            <a:chOff x="999449" y="2152642"/>
            <a:chExt cx="3760703" cy="307777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59F76B4-AF72-4801-BD94-CC4F66065CA7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文本框 6">
              <a:extLst>
                <a:ext uri="{FF2B5EF4-FFF2-40B4-BE49-F238E27FC236}">
                  <a16:creationId xmlns:a16="http://schemas.microsoft.com/office/drawing/2014/main" id="{DC7564B8-4788-4ECA-A73C-45FC08301347}"/>
                </a:ext>
              </a:extLst>
            </p:cNvPr>
            <p:cNvSpPr txBox="1"/>
            <p:nvPr/>
          </p:nvSpPr>
          <p:spPr>
            <a:xfrm flipH="1">
              <a:off x="1301310" y="2152642"/>
              <a:ext cx="34588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from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文件夹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import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模块的方式导入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BE00F917-CAD2-4122-8FF8-4F2FD3C7C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153737"/>
              </p:ext>
            </p:extLst>
          </p:nvPr>
        </p:nvGraphicFramePr>
        <p:xfrm>
          <a:off x="6509693" y="2008256"/>
          <a:ext cx="4217285" cy="79091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4217285">
                  <a:extLst>
                    <a:ext uri="{9D8B030D-6E8A-4147-A177-3AD203B41FA5}">
                      <a16:colId xmlns:a16="http://schemas.microsoft.com/office/drawing/2014/main" val="553846837"/>
                    </a:ext>
                  </a:extLst>
                </a:gridCol>
              </a:tblGrid>
              <a:tr h="392729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recvmsg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410120"/>
                  </a:ext>
                </a:extLst>
              </a:tr>
              <a:tr h="3981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recvmsg.add</a:t>
                      </a:r>
                      <a:r>
                        <a:rPr lang="en-US" altLang="zh-CN" sz="16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96297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1F6CB02-3F25-445A-8781-6804A541A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617988"/>
              </p:ext>
            </p:extLst>
          </p:nvPr>
        </p:nvGraphicFramePr>
        <p:xfrm>
          <a:off x="6516279" y="3670479"/>
          <a:ext cx="4217285" cy="84937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4217285">
                  <a:extLst>
                    <a:ext uri="{9D8B030D-6E8A-4147-A177-3AD203B41FA5}">
                      <a16:colId xmlns:a16="http://schemas.microsoft.com/office/drawing/2014/main" val="553846837"/>
                    </a:ext>
                  </a:extLst>
                </a:gridCol>
              </a:tblGrid>
              <a:tr h="451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from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recvmsg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*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410120"/>
                  </a:ext>
                </a:extLst>
              </a:tr>
              <a:tr h="398184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add()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96297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AF5CFFA3-8582-4A27-B380-A8361725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00" y="2664369"/>
            <a:ext cx="4803796" cy="139712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A6E1458-738F-480F-8507-9F392D4E4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999" y="4697410"/>
            <a:ext cx="4085714" cy="172381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A57E8F4-19AB-473E-91D9-A8D3A76CD7D4}"/>
              </a:ext>
            </a:extLst>
          </p:cNvPr>
          <p:cNvSpPr txBox="1"/>
          <p:nvPr/>
        </p:nvSpPr>
        <p:spPr>
          <a:xfrm>
            <a:off x="1619147" y="5253583"/>
            <a:ext cx="3479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 必须包含</a:t>
            </a:r>
            <a:r>
              <a:rPr lang="en-US" altLang="zh-CN" sz="2000" dirty="0">
                <a:solidFill>
                  <a:srgbClr val="FF0000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__init__.py</a:t>
            </a:r>
            <a:r>
              <a:rPr lang="zh-CN" altLang="en-US" sz="2000" dirty="0">
                <a:solidFill>
                  <a:srgbClr val="FF0000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文件，才被认作是一个包</a:t>
            </a:r>
          </a:p>
        </p:txBody>
      </p:sp>
      <p:sp>
        <p:nvSpPr>
          <p:cNvPr id="3" name="箭头: 虚尾 2">
            <a:extLst>
              <a:ext uri="{FF2B5EF4-FFF2-40B4-BE49-F238E27FC236}">
                <a16:creationId xmlns:a16="http://schemas.microsoft.com/office/drawing/2014/main" id="{D68B0018-7EED-4B00-B876-83AE1EFB465F}"/>
              </a:ext>
            </a:extLst>
          </p:cNvPr>
          <p:cNvSpPr/>
          <p:nvPr/>
        </p:nvSpPr>
        <p:spPr>
          <a:xfrm rot="10800000">
            <a:off x="5081560" y="5717969"/>
            <a:ext cx="1248746" cy="564680"/>
          </a:xfrm>
          <a:prstGeom prst="stripedRightArrow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1565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54693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创建</a:t>
            </a:r>
            <a:r>
              <a:rPr lang="en-US" altLang="zh-CN" sz="4000" dirty="0"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__init__.</a:t>
            </a:r>
            <a:r>
              <a:rPr lang="en-US" altLang="zh-CN" sz="4000" dirty="0" smtClean="0"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py 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F2DEE2B-2A8E-4C50-967D-F5A8F5CB1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90" y="2237339"/>
            <a:ext cx="4600408" cy="136832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189074A2-157A-4B17-8CA4-C75043CA1499}"/>
              </a:ext>
            </a:extLst>
          </p:cNvPr>
          <p:cNvGrpSpPr/>
          <p:nvPr/>
        </p:nvGrpSpPr>
        <p:grpSpPr>
          <a:xfrm>
            <a:off x="799217" y="1404502"/>
            <a:ext cx="8950090" cy="830997"/>
            <a:chOff x="532310" y="1414909"/>
            <a:chExt cx="8950090" cy="83099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8A5AA9E-5651-423D-99F3-001E5EAC6751}"/>
                </a:ext>
              </a:extLst>
            </p:cNvPr>
            <p:cNvSpPr txBox="1"/>
            <p:nvPr/>
          </p:nvSpPr>
          <p:spPr>
            <a:xfrm flipH="1">
              <a:off x="735600" y="1414909"/>
              <a:ext cx="874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1600" dirty="0">
                  <a:latin typeface="+mj-ea"/>
                </a:rPr>
                <a:t>目录中只有包含了叫做</a:t>
              </a:r>
              <a:r>
                <a:rPr lang="en-US" altLang="zh-CN" sz="1600" dirty="0">
                  <a:latin typeface="+mj-ea"/>
                </a:rPr>
                <a:t>__init__.py</a:t>
              </a:r>
              <a:r>
                <a:rPr lang="zh-CN" altLang="en-US" sz="1600" dirty="0">
                  <a:latin typeface="+mj-ea"/>
                </a:rPr>
                <a:t>的文件，才能被程序认作是包，模块才能被导入成功。现在我们就在</a:t>
              </a:r>
              <a:r>
                <a:rPr lang="en-US" altLang="zh-CN" sz="1600" dirty="0" err="1">
                  <a:latin typeface="+mj-ea"/>
                </a:rPr>
                <a:t>msg</a:t>
              </a:r>
              <a:r>
                <a:rPr lang="zh-CN" altLang="en-US" sz="1600" dirty="0">
                  <a:latin typeface="+mj-ea"/>
                </a:rPr>
                <a:t>文件夹下创建一个</a:t>
              </a:r>
              <a:r>
                <a:rPr lang="en-US" altLang="zh-CN" sz="1600" dirty="0">
                  <a:latin typeface="+mj-ea"/>
                </a:rPr>
                <a:t>__init__.py</a:t>
              </a:r>
              <a:r>
                <a:rPr lang="zh-CN" altLang="en-US" sz="1600" dirty="0">
                  <a:latin typeface="+mj-ea"/>
                </a:rPr>
                <a:t>文件，并且一定要在文件中写入</a:t>
              </a:r>
              <a:r>
                <a:rPr lang="en-US" altLang="zh-CN" sz="1600" dirty="0">
                  <a:latin typeface="+mj-ea"/>
                </a:rPr>
                <a:t>__all__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446F20A-BD32-4234-9577-4BC8B2451679}"/>
                </a:ext>
              </a:extLst>
            </p:cNvPr>
            <p:cNvSpPr/>
            <p:nvPr/>
          </p:nvSpPr>
          <p:spPr bwMode="auto">
            <a:xfrm>
              <a:off x="532310" y="155432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2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97A58F-6329-4771-862D-6C81720A0654}"/>
              </a:ext>
            </a:extLst>
          </p:cNvPr>
          <p:cNvGrpSpPr/>
          <p:nvPr/>
        </p:nvGrpSpPr>
        <p:grpSpPr>
          <a:xfrm>
            <a:off x="799217" y="3705881"/>
            <a:ext cx="9091757" cy="830997"/>
            <a:chOff x="550863" y="4416108"/>
            <a:chExt cx="9091757" cy="830997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E853C0-ECF8-473A-ABE0-56883F9A7EE2}"/>
                </a:ext>
              </a:extLst>
            </p:cNvPr>
            <p:cNvSpPr txBox="1"/>
            <p:nvPr/>
          </p:nvSpPr>
          <p:spPr>
            <a:xfrm flipH="1">
              <a:off x="735599" y="4416108"/>
              <a:ext cx="89070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en-US" altLang="zh-CN" sz="1600" dirty="0">
                  <a:latin typeface="+mj-ea"/>
                </a:rPr>
                <a:t>__init__.py </a:t>
              </a:r>
              <a:r>
                <a:rPr lang="zh-CN" altLang="en-US" sz="1600" dirty="0">
                  <a:latin typeface="+mj-ea"/>
                </a:rPr>
                <a:t>控制着包的导入行为。如果</a:t>
              </a:r>
              <a:r>
                <a:rPr lang="en-US" altLang="zh-CN" sz="1600" dirty="0">
                  <a:latin typeface="+mj-ea"/>
                </a:rPr>
                <a:t>__init__.py</a:t>
              </a:r>
              <a:r>
                <a:rPr lang="zh-CN" altLang="en-US" sz="1600" dirty="0">
                  <a:latin typeface="+mj-ea"/>
                </a:rPr>
                <a:t>文件为空的话，仅仅是把这个包导入，不会导入包中的模块。</a:t>
              </a:r>
              <a:r>
                <a:rPr lang="en-US" altLang="zh-CN" sz="1600" dirty="0">
                  <a:latin typeface="+mj-ea"/>
                </a:rPr>
                <a:t>__init__.py</a:t>
              </a:r>
              <a:r>
                <a:rPr lang="zh-CN" altLang="en-US" sz="1600" dirty="0">
                  <a:latin typeface="+mj-ea"/>
                </a:rPr>
                <a:t>中的</a:t>
              </a:r>
              <a:r>
                <a:rPr lang="en-US" altLang="zh-CN" sz="1600" dirty="0">
                  <a:latin typeface="+mj-ea"/>
                </a:rPr>
                <a:t>__all__</a:t>
              </a:r>
              <a:r>
                <a:rPr lang="zh-CN" altLang="en-US" sz="1600" dirty="0">
                  <a:latin typeface="+mj-ea"/>
                </a:rPr>
                <a:t>变量，是</a:t>
              </a:r>
              <a:r>
                <a:rPr lang="zh-CN" altLang="en-US" sz="1600" dirty="0" smtClean="0">
                  <a:latin typeface="+mj-ea"/>
                </a:rPr>
                <a:t>用来控制</a:t>
              </a:r>
              <a:r>
                <a:rPr lang="en-US" altLang="zh-CN" sz="1600" dirty="0" smtClean="0">
                  <a:latin typeface="+mj-ea"/>
                </a:rPr>
                <a:t>from</a:t>
              </a:r>
              <a:r>
                <a:rPr lang="zh-CN" altLang="en-US" sz="1600" dirty="0">
                  <a:latin typeface="+mj-ea"/>
                </a:rPr>
                <a:t>包名</a:t>
              </a:r>
              <a:r>
                <a:rPr lang="en-US" altLang="zh-CN" sz="1600" dirty="0">
                  <a:latin typeface="+mj-ea"/>
                </a:rPr>
                <a:t>import </a:t>
              </a:r>
              <a:r>
                <a:rPr lang="en-US" altLang="zh-CN" sz="1600" dirty="0" smtClean="0">
                  <a:latin typeface="+mj-ea"/>
                </a:rPr>
                <a:t> </a:t>
              </a:r>
              <a:r>
                <a:rPr lang="zh-CN" altLang="en-US" sz="1600" dirty="0" smtClean="0">
                  <a:latin typeface="+mj-ea"/>
                </a:rPr>
                <a:t>* 时</a:t>
              </a:r>
              <a:r>
                <a:rPr lang="zh-CN" altLang="en-US" sz="1600" dirty="0">
                  <a:latin typeface="+mj-ea"/>
                </a:rPr>
                <a:t>导入的模块。</a:t>
              </a:r>
              <a:endParaRPr lang="en-US" altLang="zh-CN" sz="1600" dirty="0">
                <a:latin typeface="+mj-ea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DE813D8-967A-41D8-8F5B-6BBB0ABE74C2}"/>
                </a:ext>
              </a:extLst>
            </p:cNvPr>
            <p:cNvSpPr/>
            <p:nvPr/>
          </p:nvSpPr>
          <p:spPr bwMode="auto">
            <a:xfrm>
              <a:off x="550863" y="4561704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2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21091C5-58CE-4652-A2E5-0A015C389909}"/>
              </a:ext>
            </a:extLst>
          </p:cNvPr>
          <p:cNvGrpSpPr/>
          <p:nvPr/>
        </p:nvGrpSpPr>
        <p:grpSpPr>
          <a:xfrm>
            <a:off x="799217" y="4638865"/>
            <a:ext cx="8950089" cy="461665"/>
            <a:chOff x="550863" y="4416108"/>
            <a:chExt cx="8950089" cy="461665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0314DB5-2EBC-4C65-9E63-E58B4F1038AD}"/>
                </a:ext>
              </a:extLst>
            </p:cNvPr>
            <p:cNvSpPr txBox="1"/>
            <p:nvPr/>
          </p:nvSpPr>
          <p:spPr>
            <a:xfrm flipH="1">
              <a:off x="735599" y="4416108"/>
              <a:ext cx="876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1600" dirty="0">
                  <a:latin typeface="+mj-ea"/>
                </a:rPr>
                <a:t>可以在</a:t>
              </a:r>
              <a:r>
                <a:rPr lang="en-US" altLang="zh-CN" sz="1600" dirty="0">
                  <a:latin typeface="+mj-ea"/>
                </a:rPr>
                <a:t>__init__.py</a:t>
              </a:r>
              <a:r>
                <a:rPr lang="zh-CN" altLang="en-US" sz="1600" dirty="0">
                  <a:latin typeface="+mj-ea"/>
                </a:rPr>
                <a:t>中编写其他内容，在导入时，这些编写的内容就会被执行。</a:t>
              </a:r>
              <a:endParaRPr lang="en-US" altLang="zh-CN" sz="1600" dirty="0">
                <a:latin typeface="+mj-ea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D4BD27C-6D54-4468-B204-2DF3B4B82B68}"/>
                </a:ext>
              </a:extLst>
            </p:cNvPr>
            <p:cNvSpPr/>
            <p:nvPr/>
          </p:nvSpPr>
          <p:spPr bwMode="auto">
            <a:xfrm>
              <a:off x="550863" y="4561704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2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21091C5-58CE-4652-A2E5-0A015C389909}"/>
              </a:ext>
            </a:extLst>
          </p:cNvPr>
          <p:cNvGrpSpPr/>
          <p:nvPr/>
        </p:nvGrpSpPr>
        <p:grpSpPr>
          <a:xfrm>
            <a:off x="799217" y="5272169"/>
            <a:ext cx="8950089" cy="461665"/>
            <a:chOff x="550863" y="4416108"/>
            <a:chExt cx="8950089" cy="461665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0314DB5-2EBC-4C65-9E63-E58B4F1038AD}"/>
                </a:ext>
              </a:extLst>
            </p:cNvPr>
            <p:cNvSpPr txBox="1"/>
            <p:nvPr/>
          </p:nvSpPr>
          <p:spPr>
            <a:xfrm flipH="1">
              <a:off x="735599" y="4416108"/>
              <a:ext cx="876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1600" dirty="0">
                  <a:latin typeface="+mj-ea"/>
                </a:rPr>
                <a:t>可以在</a:t>
              </a:r>
              <a:r>
                <a:rPr lang="en-US" altLang="zh-CN" sz="1600" dirty="0">
                  <a:latin typeface="+mj-ea"/>
                </a:rPr>
                <a:t>__init__.py</a:t>
              </a:r>
              <a:r>
                <a:rPr lang="zh-CN" altLang="en-US" sz="1600" dirty="0" smtClean="0">
                  <a:latin typeface="+mj-ea"/>
                </a:rPr>
                <a:t>中向</a:t>
              </a:r>
              <a:r>
                <a:rPr lang="en-US" altLang="zh-CN" sz="1600" dirty="0" err="1" smtClean="0">
                  <a:latin typeface="+mj-ea"/>
                </a:rPr>
                <a:t>sys.path</a:t>
              </a:r>
              <a:r>
                <a:rPr lang="zh-CN" altLang="en-US" sz="1600" dirty="0" smtClean="0">
                  <a:latin typeface="+mj-ea"/>
                </a:rPr>
                <a:t>添加当前被调用模块路径。</a:t>
              </a:r>
              <a:endParaRPr lang="en-US" altLang="zh-CN" sz="1600" dirty="0">
                <a:latin typeface="+mj-ea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D4BD27C-6D54-4468-B204-2DF3B4B82B68}"/>
                </a:ext>
              </a:extLst>
            </p:cNvPr>
            <p:cNvSpPr/>
            <p:nvPr/>
          </p:nvSpPr>
          <p:spPr bwMode="auto">
            <a:xfrm>
              <a:off x="550863" y="4561704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2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41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__all__</a:t>
            </a:r>
            <a:r>
              <a:rPr lang="zh-CN" altLang="en-US" sz="4000" dirty="0" smtClean="0"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总结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2FBE840-F9AC-47DE-82C7-613BF6B566F7}"/>
              </a:ext>
            </a:extLst>
          </p:cNvPr>
          <p:cNvGrpSpPr/>
          <p:nvPr/>
        </p:nvGrpSpPr>
        <p:grpSpPr>
          <a:xfrm>
            <a:off x="735600" y="1487524"/>
            <a:ext cx="10828072" cy="4708981"/>
            <a:chOff x="999449" y="2038724"/>
            <a:chExt cx="8452823" cy="4708981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2D88A01-19D5-42BC-AD70-8DFF01FDA586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4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文本框 6">
              <a:extLst>
                <a:ext uri="{FF2B5EF4-FFF2-40B4-BE49-F238E27FC236}">
                  <a16:creationId xmlns:a16="http://schemas.microsoft.com/office/drawing/2014/main" id="{AF01AA13-8D0D-4F9D-AB2E-A52AD0887C2B}"/>
                </a:ext>
              </a:extLst>
            </p:cNvPr>
            <p:cNvSpPr txBox="1"/>
            <p:nvPr/>
          </p:nvSpPr>
          <p:spPr>
            <a:xfrm flipH="1">
              <a:off x="1303091" y="2038724"/>
              <a:ext cx="8149181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4000"/>
                </a:lnSpc>
                <a:buAutoNum type="arabicPeriod"/>
              </a:pPr>
              <a:r>
                <a:rPr lang="zh-CN" altLang="en-US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编写</a:t>
              </a:r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Python</a:t>
              </a: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代码</a:t>
              </a:r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不建议在</a:t>
              </a:r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__</a:t>
              </a:r>
              <a:r>
                <a:rPr lang="en-US" altLang="zh-CN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init</a:t>
              </a:r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__</a:t>
              </a: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中写</a:t>
              </a:r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python</a:t>
              </a: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模块，可以在包中在创建另外的模块来写，尽量保证</a:t>
              </a:r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__init__.py</a:t>
              </a: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简单</a:t>
              </a:r>
              <a:r>
                <a:rPr lang="zh-CN" altLang="en-US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）</a:t>
              </a:r>
              <a:endPara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342900" indent="-342900">
                <a:lnSpc>
                  <a:spcPts val="4000"/>
                </a:lnSpc>
                <a:buAutoNum type="arabicPeriod"/>
              </a:pPr>
              <a:r>
                <a:rPr lang="zh-CN" altLang="en-US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模块</a:t>
              </a: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中不使用</a:t>
              </a:r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__all__</a:t>
              </a: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属性，则导入模块内的所有公有属性，方法和类 。 模块中使用</a:t>
              </a:r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__all__</a:t>
              </a: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属性，则表示只导入</a:t>
              </a:r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__all__</a:t>
              </a: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中指定的属性，因此，使用</a:t>
              </a:r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__all__</a:t>
              </a: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可以隐藏不想被</a:t>
              </a:r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import</a:t>
              </a: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的默认值。 </a:t>
              </a:r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__all__</a:t>
              </a: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变量是一个由</a:t>
              </a:r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string</a:t>
              </a: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元素组成的</a:t>
              </a:r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list</a:t>
              </a: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变量。 它定义了当我们使用 </a:t>
              </a:r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from &lt;module&gt; import * </a:t>
              </a: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导入某个模块的时候能导出的符号（这里代表变量，函数，类等）</a:t>
              </a:r>
              <a:r>
                <a:rPr lang="zh-CN" altLang="en-US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。</a:t>
              </a:r>
              <a:endPara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342900" indent="-342900">
                <a:lnSpc>
                  <a:spcPts val="4000"/>
                </a:lnSpc>
                <a:buAutoNum type="arabicPeriod"/>
              </a:pPr>
              <a:r>
                <a:rPr lang="zh-CN" altLang="en-US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from &lt;module&gt; import * </a:t>
              </a: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默认的行为是从给定的命名空间导出所有的符号（当然下划线开头的变量，方法和类除外）。 需要注意的是 </a:t>
              </a:r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__all__ </a:t>
              </a: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只影响到了 </a:t>
              </a:r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from &lt;module&gt; import * </a:t>
              </a: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这种导入方式， 对于 </a:t>
              </a:r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from &lt;module&gt; import &lt;member&gt; </a:t>
              </a: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导入方式并没有影响，仍然可以从外部导入。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55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创建</a:t>
            </a:r>
            <a:r>
              <a:rPr lang="en-US" altLang="zh-CN" sz="4000" dirty="0"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__init__.</a:t>
            </a:r>
            <a:r>
              <a:rPr lang="en-US" altLang="zh-CN" sz="4000" dirty="0" smtClean="0"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py</a:t>
            </a:r>
            <a:r>
              <a:rPr lang="zh-CN" altLang="en-US" sz="4000" dirty="0"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总结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9" name="文本框 6">
            <a:extLst>
              <a:ext uri="{FF2B5EF4-FFF2-40B4-BE49-F238E27FC236}">
                <a16:creationId xmlns:a16="http://schemas.microsoft.com/office/drawing/2014/main" id="{862A5FBF-99C1-49B0-AE96-F243F73BC21C}"/>
              </a:ext>
            </a:extLst>
          </p:cNvPr>
          <p:cNvSpPr txBox="1"/>
          <p:nvPr/>
        </p:nvSpPr>
        <p:spPr>
          <a:xfrm flipH="1">
            <a:off x="920333" y="1813652"/>
            <a:ext cx="3507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2FBE840-F9AC-47DE-82C7-613BF6B566F7}"/>
              </a:ext>
            </a:extLst>
          </p:cNvPr>
          <p:cNvGrpSpPr/>
          <p:nvPr/>
        </p:nvGrpSpPr>
        <p:grpSpPr>
          <a:xfrm>
            <a:off x="1084884" y="2696707"/>
            <a:ext cx="9231092" cy="923330"/>
            <a:chOff x="999449" y="2038724"/>
            <a:chExt cx="7206157" cy="92333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2D88A01-19D5-42BC-AD70-8DFF01FDA586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4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文本框 6">
              <a:extLst>
                <a:ext uri="{FF2B5EF4-FFF2-40B4-BE49-F238E27FC236}">
                  <a16:creationId xmlns:a16="http://schemas.microsoft.com/office/drawing/2014/main" id="{AF01AA13-8D0D-4F9D-AB2E-A52AD0887C2B}"/>
                </a:ext>
              </a:extLst>
            </p:cNvPr>
            <p:cNvSpPr txBox="1"/>
            <p:nvPr/>
          </p:nvSpPr>
          <p:spPr>
            <a:xfrm flipH="1">
              <a:off x="1303092" y="2038724"/>
              <a:ext cx="69025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dirty="0">
                  <a:latin typeface="+mj-ea"/>
                </a:rPr>
                <a:t>包将有联系的模块组织在一个，即放到同一个文件夹下，并且在这个文件夹创建一个名字为</a:t>
              </a:r>
              <a:r>
                <a:rPr lang="en-US" altLang="zh-CN" dirty="0">
                  <a:latin typeface="+mj-ea"/>
                </a:rPr>
                <a:t>__init__.py</a:t>
              </a:r>
              <a:r>
                <a:rPr lang="zh-CN" altLang="en-US" dirty="0">
                  <a:latin typeface="+mj-ea"/>
                </a:rPr>
                <a:t>文件，那么这个文件夹就称之为包</a:t>
              </a:r>
              <a:endParaRPr lang="en-US" altLang="zh-CN" dirty="0">
                <a:latin typeface="+mj-ea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5AF1487-F394-4987-93D6-E70452C11E5E}"/>
              </a:ext>
            </a:extLst>
          </p:cNvPr>
          <p:cNvGrpSpPr/>
          <p:nvPr/>
        </p:nvGrpSpPr>
        <p:grpSpPr>
          <a:xfrm>
            <a:off x="1084885" y="4387334"/>
            <a:ext cx="7762901" cy="369332"/>
            <a:chOff x="999449" y="2169354"/>
            <a:chExt cx="5796220" cy="36933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921B6D9-CAE1-432A-8ABF-EE7743F4FAB1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4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文本框 6">
              <a:extLst>
                <a:ext uri="{FF2B5EF4-FFF2-40B4-BE49-F238E27FC236}">
                  <a16:creationId xmlns:a16="http://schemas.microsoft.com/office/drawing/2014/main" id="{BAD633C4-1CAC-431A-8555-5AD5CB09D5AD}"/>
                </a:ext>
              </a:extLst>
            </p:cNvPr>
            <p:cNvSpPr txBox="1"/>
            <p:nvPr/>
          </p:nvSpPr>
          <p:spPr>
            <a:xfrm flipH="1">
              <a:off x="1303093" y="2169354"/>
              <a:ext cx="5492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dirty="0">
                  <a:latin typeface="+mj-ea"/>
                </a:rPr>
                <a:t>有效避免模块名称冲突问题，让应用组织结构更加清晰</a:t>
              </a:r>
              <a:endParaRPr lang="en-US" altLang="zh-CN" dirty="0">
                <a:latin typeface="+mj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4572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imp.reload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()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简介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1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09201" y="1669325"/>
            <a:ext cx="10006885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     默认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情况下，模块在第一次被导入之后，其他的导入都不再有效</a:t>
            </a:r>
            <a:r>
              <a:rPr lang="zh-CN" altLang="en-US" dirty="0">
                <a:solidFill>
                  <a:srgbClr val="454545"/>
                </a:solidFill>
                <a:latin typeface="+mj-ea"/>
                <a:ea typeface="+mj-ea"/>
              </a:rPr>
              <a:t>。如果此时在另一个窗口中改变并保存了模块的源代码文件，也无法更新该模块。这样</a:t>
            </a:r>
            <a:r>
              <a:rPr lang="zh-CN" altLang="en-US" dirty="0" smtClean="0">
                <a:solidFill>
                  <a:srgbClr val="454545"/>
                </a:solidFill>
                <a:latin typeface="+mj-ea"/>
                <a:ea typeface="+mj-ea"/>
              </a:rPr>
              <a:t>设计原因</a:t>
            </a:r>
            <a:r>
              <a:rPr lang="zh-CN" altLang="en-US" dirty="0">
                <a:solidFill>
                  <a:srgbClr val="454545"/>
                </a:solidFill>
                <a:latin typeface="+mj-ea"/>
                <a:ea typeface="+mj-ea"/>
              </a:rPr>
              <a:t>在于，导入是一个开销很大的操作（导入必须找到文件，将其编译成字节码，并且运行代码），以至于每个文件、每个程序运行不能够重复多于一次。</a:t>
            </a:r>
          </a:p>
          <a:p>
            <a:pPr>
              <a:lnSpc>
                <a:spcPts val="4000"/>
              </a:lnSpc>
            </a:pPr>
            <a:r>
              <a:rPr lang="zh-CN" altLang="en-US" dirty="0">
                <a:solidFill>
                  <a:srgbClr val="454545"/>
                </a:solidFill>
                <a:latin typeface="+mj-ea"/>
                <a:ea typeface="+mj-ea"/>
              </a:rPr>
              <a:t>　　</a:t>
            </a:r>
            <a:r>
              <a:rPr lang="zh-CN" altLang="en-US" dirty="0"/>
              <a:t>当一个模块被导入到一个脚本，模块顶层部分的代码只会被执行一次。</a:t>
            </a:r>
          </a:p>
          <a:p>
            <a:pPr>
              <a:lnSpc>
                <a:spcPts val="4000"/>
              </a:lnSpc>
            </a:pPr>
            <a:r>
              <a:rPr lang="zh-CN" altLang="en-US" dirty="0"/>
              <a:t>因此，如果你想重新执行模块里顶层部分的代码，可以用</a:t>
            </a:r>
            <a:r>
              <a:rPr lang="en-US" altLang="zh-CN" dirty="0"/>
              <a:t>reload()</a:t>
            </a:r>
            <a:r>
              <a:rPr lang="zh-CN" altLang="en-US" dirty="0"/>
              <a:t>函数。该函数会重新导入之前导入过的模块。语法如下：</a:t>
            </a:r>
          </a:p>
          <a:p>
            <a:pPr>
              <a:lnSpc>
                <a:spcPts val="4000"/>
              </a:lnSpc>
            </a:pPr>
            <a:r>
              <a:rPr lang="en-US" altLang="zh-CN" sz="2400" b="1" dirty="0" smtClean="0"/>
              <a:t>   reload(</a:t>
            </a:r>
            <a:r>
              <a:rPr lang="en-US" altLang="zh-CN" sz="2400" b="1" dirty="0" err="1" smtClean="0"/>
              <a:t>module_name</a:t>
            </a:r>
            <a:r>
              <a:rPr lang="en-US" altLang="zh-CN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52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imp.reload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()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简介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2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34" y="1972144"/>
            <a:ext cx="10533281" cy="293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42208" y="1283715"/>
            <a:ext cx="5224189" cy="707886"/>
            <a:chOff x="4849178" y="1625999"/>
            <a:chExt cx="5224189" cy="707886"/>
          </a:xfrm>
        </p:grpSpPr>
        <p:sp>
          <p:nvSpPr>
            <p:cNvPr id="3" name="等腰三角形 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54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文本框 55"/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模块简介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42208" y="2248243"/>
            <a:ext cx="5224189" cy="707886"/>
            <a:chOff x="4849178" y="1625999"/>
            <a:chExt cx="5224189" cy="707886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文本框 83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84"/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模块制作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42208" y="3212771"/>
            <a:ext cx="5224189" cy="707886"/>
            <a:chOff x="4849178" y="1625999"/>
            <a:chExt cx="5224189" cy="707886"/>
          </a:xfrm>
        </p:grpSpPr>
        <p:sp>
          <p:nvSpPr>
            <p:cNvPr id="13" name="等腰三角形 1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文本框 87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03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文本框 88"/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dir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()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函数</a:t>
              </a:r>
            </a:p>
          </p:txBody>
        </p:sp>
      </p:grpSp>
      <p:sp>
        <p:nvSpPr>
          <p:cNvPr id="25" name="文本框 33"/>
          <p:cNvSpPr txBox="1"/>
          <p:nvPr/>
        </p:nvSpPr>
        <p:spPr>
          <a:xfrm flipH="1">
            <a:off x="920336" y="467572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本章目录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6CFB8E5-BBB1-4AF5-A225-4A645A3247EA}"/>
              </a:ext>
            </a:extLst>
          </p:cNvPr>
          <p:cNvGrpSpPr>
            <a:grpSpLocks/>
          </p:cNvGrpSpPr>
          <p:nvPr/>
        </p:nvGrpSpPr>
        <p:grpSpPr bwMode="auto">
          <a:xfrm>
            <a:off x="1596442" y="2462278"/>
            <a:ext cx="705682" cy="705682"/>
            <a:chOff x="1695226" y="3321784"/>
            <a:chExt cx="1250759" cy="125075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4EFCF5C-C7A5-425A-A307-CE51254B2294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116EB6E-1C7D-4110-B34B-7B3676B944C3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C4BF7FF-3BFA-4ADC-926B-889ED1E1F188}"/>
              </a:ext>
            </a:extLst>
          </p:cNvPr>
          <p:cNvGrpSpPr>
            <a:grpSpLocks/>
          </p:cNvGrpSpPr>
          <p:nvPr/>
        </p:nvGrpSpPr>
        <p:grpSpPr bwMode="auto">
          <a:xfrm>
            <a:off x="1119371" y="3802128"/>
            <a:ext cx="478074" cy="479115"/>
            <a:chOff x="1695226" y="3321784"/>
            <a:chExt cx="1250759" cy="1250759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DB216E0-1AC8-4BAB-BFC4-849982ECBC53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9CE7E4C-C9DE-46F7-9BA0-E440A163F8C9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E2EB95A-FDA0-482B-B7D3-6AFF49E05297}"/>
              </a:ext>
            </a:extLst>
          </p:cNvPr>
          <p:cNvGrpSpPr>
            <a:grpSpLocks/>
          </p:cNvGrpSpPr>
          <p:nvPr/>
        </p:nvGrpSpPr>
        <p:grpSpPr bwMode="auto">
          <a:xfrm>
            <a:off x="1974583" y="3819600"/>
            <a:ext cx="479115" cy="479115"/>
            <a:chOff x="1695226" y="3321784"/>
            <a:chExt cx="1250759" cy="1250759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9FF8AF3-ACC2-467A-9ECF-82F02A982B31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6EB812A-01CE-4357-A32F-A2B246B03909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C8F183-6301-4E0F-8717-F2424D84B708}"/>
              </a:ext>
            </a:extLst>
          </p:cNvPr>
          <p:cNvGrpSpPr>
            <a:grpSpLocks/>
          </p:cNvGrpSpPr>
          <p:nvPr/>
        </p:nvGrpSpPr>
        <p:grpSpPr bwMode="auto">
          <a:xfrm>
            <a:off x="2953764" y="2816291"/>
            <a:ext cx="391813" cy="391813"/>
            <a:chOff x="1695226" y="3321784"/>
            <a:chExt cx="1250759" cy="1250759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35CBA88-148F-4696-A06A-1A0C5BFF561A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B805144-7DBD-40CC-A6F2-250F2BB44780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8" name="椭圆 57">
            <a:extLst>
              <a:ext uri="{FF2B5EF4-FFF2-40B4-BE49-F238E27FC236}">
                <a16:creationId xmlns:a16="http://schemas.microsoft.com/office/drawing/2014/main" id="{EAF34623-ED39-425A-8E24-EABF013048A2}"/>
              </a:ext>
            </a:extLst>
          </p:cNvPr>
          <p:cNvSpPr/>
          <p:nvPr/>
        </p:nvSpPr>
        <p:spPr>
          <a:xfrm>
            <a:off x="2596574" y="331953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DB98F89-F4CE-496E-BBD7-C083F5811EE9}"/>
              </a:ext>
            </a:extLst>
          </p:cNvPr>
          <p:cNvGrpSpPr/>
          <p:nvPr/>
        </p:nvGrpSpPr>
        <p:grpSpPr>
          <a:xfrm>
            <a:off x="1242826" y="4633272"/>
            <a:ext cx="143882" cy="14388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" name="同心圆 169">
              <a:extLst>
                <a:ext uri="{FF2B5EF4-FFF2-40B4-BE49-F238E27FC236}">
                  <a16:creationId xmlns:a16="http://schemas.microsoft.com/office/drawing/2014/main" id="{064D95BB-9510-4CB1-AF98-D9A26A3FE12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BB6B5113-1D64-409B-8EAF-115513890605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748E50C-2958-4BA3-8FB5-5870CC57B08F}"/>
              </a:ext>
            </a:extLst>
          </p:cNvPr>
          <p:cNvGrpSpPr/>
          <p:nvPr/>
        </p:nvGrpSpPr>
        <p:grpSpPr>
          <a:xfrm>
            <a:off x="1012121" y="3056915"/>
            <a:ext cx="188494" cy="18849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3" name="同心圆 172">
              <a:extLst>
                <a:ext uri="{FF2B5EF4-FFF2-40B4-BE49-F238E27FC236}">
                  <a16:creationId xmlns:a16="http://schemas.microsoft.com/office/drawing/2014/main" id="{5E8D2C3D-4FB4-44E8-9AA1-2373AA047EB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00AEEB15-C255-40B8-A2B6-1FE74434ADDA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:a16="http://schemas.microsoft.com/office/drawing/2014/main" id="{F9AECAA2-629F-4C0F-A711-C1BCDB1D2A79}"/>
              </a:ext>
            </a:extLst>
          </p:cNvPr>
          <p:cNvSpPr/>
          <p:nvPr/>
        </p:nvSpPr>
        <p:spPr>
          <a:xfrm>
            <a:off x="2525136" y="2068166"/>
            <a:ext cx="179798" cy="17979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D97838A9-3CCF-4D5D-B890-C3973BF59D8A}"/>
              </a:ext>
            </a:extLst>
          </p:cNvPr>
          <p:cNvSpPr/>
          <p:nvPr/>
        </p:nvSpPr>
        <p:spPr>
          <a:xfrm>
            <a:off x="2882326" y="4462542"/>
            <a:ext cx="90418" cy="9041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EF8626CE-B913-41B0-9A75-30FC8C2E23C8}"/>
              </a:ext>
            </a:extLst>
          </p:cNvPr>
          <p:cNvSpPr/>
          <p:nvPr/>
        </p:nvSpPr>
        <p:spPr>
          <a:xfrm>
            <a:off x="1767875" y="182409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69C1623-2C0B-42FA-802E-23EAA52E8CEC}"/>
              </a:ext>
            </a:extLst>
          </p:cNvPr>
          <p:cNvSpPr/>
          <p:nvPr/>
        </p:nvSpPr>
        <p:spPr>
          <a:xfrm>
            <a:off x="2276210" y="3643378"/>
            <a:ext cx="90418" cy="9041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663A9D0-5C5A-4197-8EDD-FF02F0F82E98}"/>
              </a:ext>
            </a:extLst>
          </p:cNvPr>
          <p:cNvCxnSpPr>
            <a:cxnSpLocks/>
          </p:cNvCxnSpPr>
          <p:nvPr/>
        </p:nvCxnSpPr>
        <p:spPr>
          <a:xfrm>
            <a:off x="3992099" y="1536937"/>
            <a:ext cx="0" cy="398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EFAC5E1-EA0D-4C8B-BDFB-7ECE1F48E7A3}"/>
              </a:ext>
            </a:extLst>
          </p:cNvPr>
          <p:cNvGrpSpPr/>
          <p:nvPr/>
        </p:nvGrpSpPr>
        <p:grpSpPr>
          <a:xfrm>
            <a:off x="4242208" y="4177299"/>
            <a:ext cx="5224189" cy="707886"/>
            <a:chOff x="4849178" y="1625999"/>
            <a:chExt cx="5224189" cy="707886"/>
          </a:xfrm>
        </p:grpSpPr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9F586D7F-C1CA-4A2E-8DE9-7D2BC28C0C48}"/>
                </a:ext>
              </a:extLst>
            </p:cNvPr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2" name="文本框 87">
              <a:extLst>
                <a:ext uri="{FF2B5EF4-FFF2-40B4-BE49-F238E27FC236}">
                  <a16:creationId xmlns:a16="http://schemas.microsoft.com/office/drawing/2014/main" id="{A28AA8BC-928C-4C20-8F8D-7A9E59CBB5C9}"/>
                </a:ext>
              </a:extLst>
            </p:cNvPr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04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文本框 88">
              <a:extLst>
                <a:ext uri="{FF2B5EF4-FFF2-40B4-BE49-F238E27FC236}">
                  <a16:creationId xmlns:a16="http://schemas.microsoft.com/office/drawing/2014/main" id="{7F4DBA69-3733-4C1E-9C82-DCA2F7E73999}"/>
                </a:ext>
              </a:extLst>
            </p:cNvPr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标准模块</a:t>
              </a: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1592FBAC-7634-4DF3-BD6C-671BE8723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F9A5E916-C79F-4059-92A7-6B9764C199EF}"/>
              </a:ext>
            </a:extLst>
          </p:cNvPr>
          <p:cNvGrpSpPr/>
          <p:nvPr/>
        </p:nvGrpSpPr>
        <p:grpSpPr>
          <a:xfrm>
            <a:off x="4242208" y="5141828"/>
            <a:ext cx="5224189" cy="707886"/>
            <a:chOff x="4849178" y="1625999"/>
            <a:chExt cx="5224189" cy="707886"/>
          </a:xfrm>
        </p:grpSpPr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576AAE40-C71D-407D-B0A3-86A3552E69D6}"/>
                </a:ext>
              </a:extLst>
            </p:cNvPr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7" name="文本框 87">
              <a:extLst>
                <a:ext uri="{FF2B5EF4-FFF2-40B4-BE49-F238E27FC236}">
                  <a16:creationId xmlns:a16="http://schemas.microsoft.com/office/drawing/2014/main" id="{6F9A34FC-592C-42FB-8F75-F48FC3B8DE0F}"/>
                </a:ext>
              </a:extLst>
            </p:cNvPr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05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8" name="文本框 88">
              <a:extLst>
                <a:ext uri="{FF2B5EF4-FFF2-40B4-BE49-F238E27FC236}">
                  <a16:creationId xmlns:a16="http://schemas.microsoft.com/office/drawing/2014/main" id="{91FCA37B-4BCB-4103-8312-923DACF55D89}"/>
                </a:ext>
              </a:extLst>
            </p:cNvPr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 flipH="1">
            <a:off x="920336" y="467572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练习</a:t>
            </a:r>
            <a:endParaRPr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93" name="Picture 19" descr="北风网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73464" y="535331"/>
            <a:ext cx="1390226" cy="46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735600" y="1284328"/>
            <a:ext cx="1032809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baseline="-25000" dirty="0" smtClean="0">
                <a:latin typeface="Consolas" panose="020B0609020204030204" pitchFamily="49" charset="0"/>
              </a:rPr>
              <a:t>1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800" baseline="-25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导入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Restaurant</a:t>
            </a:r>
            <a:r>
              <a:rPr lang="zh-CN" altLang="en-US" sz="2800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类：将最新的</a:t>
            </a:r>
            <a:r>
              <a:rPr lang="en-US" altLang="zh-CN" sz="2800" baseline="-25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Restaurant</a:t>
            </a:r>
            <a:r>
              <a:rPr lang="zh-CN" altLang="en-US" sz="2800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类存储在一个模块中。在另一个</a:t>
            </a:r>
            <a:r>
              <a:rPr lang="zh-CN" altLang="en-US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zh-CN" altLang="en-US" sz="2800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中，导入</a:t>
            </a:r>
            <a:r>
              <a:rPr lang="en-US" altLang="zh-CN" sz="2800" baseline="-25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Restaurant</a:t>
            </a:r>
            <a:r>
              <a:rPr lang="zh-CN" altLang="en-US" sz="2800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类，创建一个</a:t>
            </a:r>
            <a:r>
              <a:rPr lang="en-US" altLang="zh-CN" sz="2800" baseline="-25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Restaurant</a:t>
            </a:r>
            <a:r>
              <a:rPr lang="zh-CN" altLang="en-US" sz="2800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实例，并调用</a:t>
            </a:r>
            <a:r>
              <a:rPr lang="en-US" altLang="zh-CN" sz="2800" baseline="-25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Restaurant</a:t>
            </a:r>
            <a:r>
              <a:rPr lang="zh-CN" altLang="en-US" sz="2800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的一个方法</a:t>
            </a:r>
            <a:r>
              <a:rPr lang="zh-CN" altLang="en-US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，以</a:t>
            </a:r>
            <a:r>
              <a:rPr lang="zh-CN" altLang="en-US" sz="2800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确认</a:t>
            </a:r>
            <a:r>
              <a:rPr lang="en-US" altLang="zh-CN" sz="2800" baseline="-25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import</a:t>
            </a:r>
            <a:r>
              <a:rPr lang="zh-CN" altLang="en-US" sz="2800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语句正确</a:t>
            </a:r>
            <a:r>
              <a:rPr lang="zh-CN" altLang="en-US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无误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lnSpc>
                <a:spcPts val="4000"/>
              </a:lnSpc>
            </a:pP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Admin</a:t>
            </a:r>
            <a:r>
              <a:rPr lang="zh-CN" altLang="en-US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zh-CN" altLang="en-US" sz="2800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：以为完成</a:t>
            </a:r>
            <a:r>
              <a:rPr lang="zh-CN" altLang="en-US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r>
              <a:rPr lang="zh-CN" altLang="en-US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</a:t>
            </a:r>
            <a:r>
              <a:rPr lang="zh-CN" altLang="en-US" sz="2800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做的工作</a:t>
            </a:r>
            <a:r>
              <a:rPr lang="zh-CN" altLang="en-US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为基础，</a:t>
            </a:r>
            <a:r>
              <a:rPr lang="zh-CN" altLang="en-US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</a:t>
            </a:r>
            <a:r>
              <a:rPr lang="zh-CN" altLang="en-US" sz="2800" baseline="-250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和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Admin</a:t>
            </a:r>
            <a:r>
              <a:rPr lang="zh-CN" altLang="en-US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zh-CN" altLang="en-US" sz="2800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存储在一个模块中，再创建一个文件，在其中创建一</a:t>
            </a:r>
            <a:r>
              <a:rPr lang="zh-CN" altLang="en-US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Admin</a:t>
            </a:r>
            <a:r>
              <a:rPr lang="zh-CN" altLang="en-US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r>
              <a:rPr lang="zh-CN" altLang="en-US" sz="2800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并对其</a:t>
            </a:r>
            <a:r>
              <a:rPr lang="zh-CN" altLang="en-US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调用方法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show_privileges</a:t>
            </a:r>
            <a:r>
              <a:rPr lang="en-US" altLang="zh-CN" sz="2800" baseline="-25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(),</a:t>
            </a:r>
            <a:r>
              <a:rPr lang="zh-CN" altLang="en-US" sz="2800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以确认一切都能正确地运行。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b="1" baseline="-25000" dirty="0" smtClean="0">
                <a:latin typeface="Consolas" panose="020B0609020204030204" pitchFamily="49" charset="0"/>
              </a:rPr>
              <a:t>3 </a:t>
            </a:r>
            <a:r>
              <a:rPr lang="zh-CN" altLang="en-US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</a:t>
            </a:r>
            <a:r>
              <a:rPr lang="zh-CN" altLang="en-US" sz="2800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个模块：</a:t>
            </a:r>
            <a:r>
              <a:rPr lang="zh-CN" altLang="en-US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</a:t>
            </a:r>
            <a:r>
              <a:rPr lang="zh-CN" altLang="en-US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zh-CN" altLang="en-US" sz="2800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存储在一个模块中，并</a:t>
            </a:r>
            <a:r>
              <a:rPr lang="zh-CN" altLang="en-US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Admin</a:t>
            </a:r>
            <a:r>
              <a:rPr lang="zh-CN" altLang="en-US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zh-CN" altLang="en-US" sz="2800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  <a:r>
              <a:rPr lang="zh-CN" altLang="en-US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在另</a:t>
            </a:r>
            <a:r>
              <a:rPr lang="zh-CN" altLang="en-US" sz="2800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一个模块中。再创建一个文件，在其中创建一个</a:t>
            </a:r>
            <a:r>
              <a:rPr lang="en-US" altLang="zh-CN" sz="2800" baseline="-25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Admin</a:t>
            </a:r>
            <a:r>
              <a:rPr lang="zh-CN" altLang="en-US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</a:t>
            </a:r>
            <a:r>
              <a:rPr lang="zh-CN" altLang="en-US" sz="2800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对其调用</a:t>
            </a:r>
            <a:r>
              <a:rPr lang="zh-CN" altLang="en-US" sz="2800" baseline="-25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en-US" altLang="zh-CN" sz="2800" baseline="-25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show_privileges</a:t>
            </a:r>
            <a:r>
              <a:rPr lang="en-US" altLang="zh-CN" sz="2800" baseline="-25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</a:t>
            </a:r>
            <a:r>
              <a:rPr lang="zh-CN" altLang="en-US" sz="2800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，以确认一切都依然能够正确地运行。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241416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 flipH="1">
            <a:off x="920336" y="467572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练习</a:t>
            </a:r>
            <a:endParaRPr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Arc 324"/>
          <p:cNvSpPr/>
          <p:nvPr/>
        </p:nvSpPr>
        <p:spPr>
          <a:xfrm>
            <a:off x="3496042" y="1645045"/>
            <a:ext cx="2403230" cy="1834044"/>
          </a:xfrm>
          <a:prstGeom prst="arc">
            <a:avLst>
              <a:gd name="adj1" fmla="val 11784097"/>
              <a:gd name="adj2" fmla="val 18520614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1"/>
          <p:cNvSpPr txBox="1"/>
          <p:nvPr/>
        </p:nvSpPr>
        <p:spPr>
          <a:xfrm>
            <a:off x="5447661" y="1418274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+mj-ea"/>
                <a:ea typeface="+mj-ea"/>
              </a:rPr>
              <a:t>请思考：</a:t>
            </a:r>
          </a:p>
        </p:txBody>
      </p:sp>
      <p:pic>
        <p:nvPicPr>
          <p:cNvPr id="293" name="Picture 19" descr="北风网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73464" y="535331"/>
            <a:ext cx="1390226" cy="46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8" name="矩形 287"/>
          <p:cNvSpPr/>
          <p:nvPr/>
        </p:nvSpPr>
        <p:spPr>
          <a:xfrm>
            <a:off x="3692837" y="2106710"/>
            <a:ext cx="8065574" cy="3234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000" b="1" dirty="0" smtClean="0"/>
              <a:t>骰子</a:t>
            </a:r>
            <a:r>
              <a:rPr lang="zh-CN" altLang="en-US" sz="2000" b="1" dirty="0"/>
              <a:t>：</a:t>
            </a:r>
            <a:r>
              <a:rPr lang="zh-CN" altLang="en-US" dirty="0"/>
              <a:t>模块</a:t>
            </a:r>
            <a:r>
              <a:rPr lang="en-US" altLang="zh-CN" dirty="0"/>
              <a:t>random </a:t>
            </a:r>
            <a:r>
              <a:rPr lang="zh-CN" altLang="en-US" dirty="0"/>
              <a:t>包含以各种方式生成随机数的函数，其中的</a:t>
            </a:r>
            <a:r>
              <a:rPr lang="en-US" altLang="zh-CN" dirty="0" err="1"/>
              <a:t>randint</a:t>
            </a:r>
            <a:r>
              <a:rPr lang="en-US" altLang="zh-CN" dirty="0"/>
              <a:t>()</a:t>
            </a:r>
            <a:r>
              <a:rPr lang="zh-CN" altLang="en-US" dirty="0"/>
              <a:t>返回</a:t>
            </a:r>
          </a:p>
          <a:p>
            <a:pPr>
              <a:lnSpc>
                <a:spcPts val="3500"/>
              </a:lnSpc>
            </a:pPr>
            <a:r>
              <a:rPr lang="zh-CN" altLang="en-US" dirty="0"/>
              <a:t>一个位于指定范围内的整数，例如，下面的代码返回一个</a:t>
            </a:r>
            <a:r>
              <a:rPr lang="en-US" altLang="zh-CN" dirty="0" smtClean="0"/>
              <a:t>1~6 </a:t>
            </a:r>
            <a:r>
              <a:rPr lang="zh-CN" altLang="en-US" dirty="0"/>
              <a:t>内的整数：</a:t>
            </a:r>
          </a:p>
          <a:p>
            <a:pPr lvl="1">
              <a:lnSpc>
                <a:spcPts val="3500"/>
              </a:lnSpc>
            </a:pPr>
            <a:r>
              <a:rPr lang="en-US" altLang="zh-CN" dirty="0"/>
              <a:t>from random import </a:t>
            </a:r>
            <a:r>
              <a:rPr lang="en-US" altLang="zh-CN" dirty="0" err="1"/>
              <a:t>randint</a:t>
            </a:r>
            <a:endParaRPr lang="en-US" altLang="zh-CN" dirty="0"/>
          </a:p>
          <a:p>
            <a:pPr lvl="1">
              <a:lnSpc>
                <a:spcPts val="3500"/>
              </a:lnSpc>
            </a:pPr>
            <a:r>
              <a:rPr lang="en-US" altLang="zh-CN" dirty="0"/>
              <a:t>x = </a:t>
            </a:r>
            <a:r>
              <a:rPr lang="en-US" altLang="zh-CN" dirty="0" err="1"/>
              <a:t>randint</a:t>
            </a:r>
            <a:r>
              <a:rPr lang="en-US" altLang="zh-CN" dirty="0"/>
              <a:t>(1, 6)</a:t>
            </a:r>
          </a:p>
          <a:p>
            <a:pPr>
              <a:lnSpc>
                <a:spcPts val="3500"/>
              </a:lnSpc>
            </a:pPr>
            <a:r>
              <a:rPr lang="zh-CN" altLang="en-US" dirty="0" smtClean="0"/>
              <a:t>    请</a:t>
            </a:r>
            <a:r>
              <a:rPr lang="zh-CN" altLang="en-US" dirty="0"/>
              <a:t>创建一个</a:t>
            </a:r>
            <a:r>
              <a:rPr lang="en-US" altLang="zh-CN" dirty="0"/>
              <a:t>Die </a:t>
            </a:r>
            <a:r>
              <a:rPr lang="zh-CN" altLang="en-US" dirty="0"/>
              <a:t>类，它包含一个名为</a:t>
            </a:r>
            <a:r>
              <a:rPr lang="en-US" altLang="zh-CN" dirty="0" smtClean="0"/>
              <a:t>sides</a:t>
            </a:r>
            <a:r>
              <a:rPr lang="zh-CN" altLang="en-US" dirty="0" smtClean="0"/>
              <a:t>的属性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该</a:t>
            </a:r>
            <a:r>
              <a:rPr lang="zh-CN" altLang="en-US" dirty="0"/>
              <a:t>属性的默认值为</a:t>
            </a:r>
            <a:r>
              <a:rPr lang="en-US" altLang="zh-CN" dirty="0"/>
              <a:t>6</a:t>
            </a:r>
            <a:r>
              <a:rPr lang="zh-CN" altLang="en-US" dirty="0"/>
              <a:t>。编写</a:t>
            </a:r>
            <a:r>
              <a:rPr lang="zh-CN" altLang="en-US" dirty="0" smtClean="0"/>
              <a:t>一个</a:t>
            </a:r>
            <a:r>
              <a:rPr lang="zh-CN" altLang="en-US" dirty="0"/>
              <a:t>名为</a:t>
            </a:r>
            <a:r>
              <a:rPr lang="en-US" altLang="zh-CN" dirty="0" err="1"/>
              <a:t>roll_die</a:t>
            </a:r>
            <a:r>
              <a:rPr lang="en-US" altLang="zh-CN" dirty="0"/>
              <a:t>()</a:t>
            </a:r>
            <a:r>
              <a:rPr lang="zh-CN" altLang="en-US" dirty="0"/>
              <a:t>的方法，它打印位于</a:t>
            </a:r>
            <a:r>
              <a:rPr lang="en-US" altLang="zh-CN" dirty="0"/>
              <a:t>1 </a:t>
            </a:r>
            <a:r>
              <a:rPr lang="zh-CN" altLang="en-US" dirty="0"/>
              <a:t>和骰子面数之间的随机数。创建一个</a:t>
            </a:r>
            <a:r>
              <a:rPr lang="en-US" altLang="zh-CN" dirty="0"/>
              <a:t>6 </a:t>
            </a:r>
            <a:r>
              <a:rPr lang="zh-CN" altLang="en-US" dirty="0"/>
              <a:t>面的</a:t>
            </a:r>
            <a:r>
              <a:rPr lang="zh-CN" altLang="en-US" dirty="0" smtClean="0"/>
              <a:t>骰子</a:t>
            </a:r>
            <a:r>
              <a:rPr lang="zh-CN" altLang="en-US" dirty="0"/>
              <a:t>，再掷</a:t>
            </a:r>
            <a:r>
              <a:rPr lang="en-US" altLang="zh-CN" dirty="0"/>
              <a:t>10 </a:t>
            </a:r>
            <a:r>
              <a:rPr lang="zh-CN" altLang="en-US" dirty="0"/>
              <a:t>次。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89" name="图片 2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37" y="1804343"/>
            <a:ext cx="2659505" cy="278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9768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72204" y="3236801"/>
            <a:ext cx="5243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6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lang="en-US" altLang="zh-CN" sz="60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60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6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lang="en-US" altLang="zh-CN" sz="6000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815558" y="3168752"/>
            <a:ext cx="6799393" cy="2480199"/>
            <a:chOff x="18175157" y="1470759"/>
            <a:chExt cx="6799393" cy="2480199"/>
          </a:xfrm>
        </p:grpSpPr>
        <p:sp>
          <p:nvSpPr>
            <p:cNvPr id="34" name="文本框 9"/>
            <p:cNvSpPr txBox="1"/>
            <p:nvPr/>
          </p:nvSpPr>
          <p:spPr>
            <a:xfrm>
              <a:off x="18175157" y="1470759"/>
              <a:ext cx="5473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600" dirty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endParaRPr>
            </a:p>
          </p:txBody>
        </p:sp>
        <p:sp>
          <p:nvSpPr>
            <p:cNvPr id="42" name="文本框 10"/>
            <p:cNvSpPr txBox="1"/>
            <p:nvPr/>
          </p:nvSpPr>
          <p:spPr>
            <a:xfrm>
              <a:off x="18187988" y="2395136"/>
              <a:ext cx="6786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文本框 11"/>
            <p:cNvSpPr txBox="1"/>
            <p:nvPr/>
          </p:nvSpPr>
          <p:spPr>
            <a:xfrm flipH="1">
              <a:off x="19848191" y="3232979"/>
              <a:ext cx="2455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微软雅黑" panose="020B0503020204020204" charset="-122"/>
                </a:rPr>
                <a:t>上海育创网络科技有限公司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0370321" y="3643181"/>
              <a:ext cx="1261884" cy="307777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主讲人：菜芽</a:t>
              </a: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6993" y="4359914"/>
            <a:ext cx="1520786" cy="513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41180" y="4364098"/>
            <a:ext cx="432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模块简介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模块</a:t>
            </a:r>
            <a:r>
              <a:rPr lang="en-US" altLang="zh-CN" sz="4000" dirty="0" smtClean="0"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1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7">
            <a:extLst>
              <a:ext uri="{FF2B5EF4-FFF2-40B4-BE49-F238E27FC236}">
                <a16:creationId xmlns:a16="http://schemas.microsoft.com/office/drawing/2014/main" id="{073AF0C9-ADBC-4CA7-B1B0-240D9F0BF9E5}"/>
              </a:ext>
            </a:extLst>
          </p:cNvPr>
          <p:cNvSpPr txBox="1"/>
          <p:nvPr/>
        </p:nvSpPr>
        <p:spPr>
          <a:xfrm flipH="1">
            <a:off x="1078874" y="1669853"/>
            <a:ext cx="8915131" cy="2582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dirty="0" smtClean="0"/>
              <a:t>    </a:t>
            </a:r>
            <a:r>
              <a:rPr lang="zh-CN" altLang="zh-CN" dirty="0" smtClean="0"/>
              <a:t>前面</a:t>
            </a:r>
            <a:r>
              <a:rPr lang="zh-CN" altLang="zh-CN" dirty="0"/>
              <a:t>的练习中我们没有用到模块，但这也只是在练习的时候，在实际开发中我们不可能不用到系统的标准模块，或第三方模块。</a:t>
            </a:r>
          </a:p>
          <a:p>
            <a:pPr>
              <a:lnSpc>
                <a:spcPts val="4000"/>
              </a:lnSpc>
            </a:pPr>
            <a:r>
              <a:rPr lang="en-US" altLang="zh-CN" dirty="0" smtClean="0"/>
              <a:t>    </a:t>
            </a:r>
            <a:r>
              <a:rPr lang="zh-CN" altLang="zh-CN" dirty="0" smtClean="0"/>
              <a:t>如果</a:t>
            </a:r>
            <a:r>
              <a:rPr lang="zh-CN" altLang="zh-CN" dirty="0"/>
              <a:t>想实现与时间有关的功能，就需要调用系统的time模块。如果想实现与文件和文件夹有关的操作，就需要要用到os模块。再例如我们通过Selenium实现的Web自动化测试，那么</a:t>
            </a:r>
            <a:r>
              <a:rPr lang="en-US" altLang="zh-CN" dirty="0"/>
              <a:t>Selenium</a:t>
            </a:r>
            <a:r>
              <a:rPr lang="zh-CN" altLang="zh-CN" dirty="0"/>
              <a:t>对于</a:t>
            </a:r>
            <a:r>
              <a:rPr lang="en-US" altLang="zh-CN" dirty="0"/>
              <a:t>Python</a:t>
            </a:r>
            <a:r>
              <a:rPr lang="zh-CN" altLang="zh-CN" dirty="0"/>
              <a:t>来说就是一个第三方扩展模块。</a:t>
            </a:r>
          </a:p>
        </p:txBody>
      </p:sp>
      <p:sp>
        <p:nvSpPr>
          <p:cNvPr id="12" name="Shape 153">
            <a:extLst>
              <a:ext uri="{FF2B5EF4-FFF2-40B4-BE49-F238E27FC236}">
                <a16:creationId xmlns:a16="http://schemas.microsoft.com/office/drawing/2014/main" id="{C0366112-DA2C-42C9-9D6B-0506C5075EF3}"/>
              </a:ext>
            </a:extLst>
          </p:cNvPr>
          <p:cNvSpPr/>
          <p:nvPr/>
        </p:nvSpPr>
        <p:spPr>
          <a:xfrm>
            <a:off x="6182957" y="1638931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6" y="4378172"/>
            <a:ext cx="2675308" cy="267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9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模块</a:t>
            </a:r>
            <a:r>
              <a:rPr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2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800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40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7" name="文本框 7">
            <a:extLst>
              <a:ext uri="{FF2B5EF4-FFF2-40B4-BE49-F238E27FC236}">
                <a16:creationId xmlns:a16="http://schemas.microsoft.com/office/drawing/2014/main" id="{C158D872-AA8B-4A85-8D36-F87E27878942}"/>
              </a:ext>
            </a:extLst>
          </p:cNvPr>
          <p:cNvSpPr txBox="1"/>
          <p:nvPr/>
        </p:nvSpPr>
        <p:spPr>
          <a:xfrm flipH="1">
            <a:off x="1050964" y="1466004"/>
            <a:ext cx="962562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+mj-ea"/>
              </a:rPr>
              <a:t>       </a:t>
            </a:r>
            <a:r>
              <a:rPr lang="zh-CN" altLang="zh-CN" dirty="0">
                <a:latin typeface="+mj-ea"/>
              </a:rPr>
              <a:t>每一个</a:t>
            </a:r>
            <a:r>
              <a:rPr lang="en-US" altLang="zh-CN" dirty="0">
                <a:latin typeface="+mj-ea"/>
              </a:rPr>
              <a:t> Python </a:t>
            </a:r>
            <a:r>
              <a:rPr lang="zh-CN" altLang="zh-CN" dirty="0">
                <a:latin typeface="+mj-ea"/>
              </a:rPr>
              <a:t>脚本文件都可以被当成是一个模块。模块以磁盘文件的形式存在。当一个</a:t>
            </a:r>
            <a:r>
              <a:rPr lang="zh-CN" altLang="zh-CN" sz="2000" b="1" dirty="0" smtClean="0">
                <a:latin typeface="+mj-ea"/>
              </a:rPr>
              <a:t>模块</a:t>
            </a:r>
            <a:r>
              <a:rPr lang="zh-CN" altLang="zh-CN" dirty="0">
                <a:latin typeface="+mj-ea"/>
              </a:rPr>
              <a:t>变得过大，并且驱动了太多功能的话，就应该考虑拆一些代码出来另外建一个模块。模块</a:t>
            </a:r>
            <a:r>
              <a:rPr lang="zh-CN" altLang="zh-CN" dirty="0" smtClean="0">
                <a:latin typeface="+mj-ea"/>
              </a:rPr>
              <a:t>里的</a:t>
            </a:r>
            <a:r>
              <a:rPr lang="zh-CN" altLang="zh-CN" dirty="0">
                <a:latin typeface="+mj-ea"/>
              </a:rPr>
              <a:t>代码可以是一段直接执行的脚本，也可以是一堆类似库函数的代码，从而可以被别的模块导 入</a:t>
            </a:r>
            <a:r>
              <a:rPr lang="en-US" altLang="zh-CN" dirty="0">
                <a:latin typeface="+mj-ea"/>
              </a:rPr>
              <a:t>(import)</a:t>
            </a:r>
            <a:r>
              <a:rPr lang="zh-CN" altLang="zh-CN" dirty="0">
                <a:latin typeface="+mj-ea"/>
              </a:rPr>
              <a:t>调用</a:t>
            </a:r>
            <a:r>
              <a:rPr lang="zh-CN" altLang="zh-CN" dirty="0" smtClean="0">
                <a:latin typeface="+mj-ea"/>
              </a:rPr>
              <a:t>。模块</a:t>
            </a:r>
            <a:r>
              <a:rPr lang="zh-CN" altLang="zh-CN" dirty="0">
                <a:latin typeface="+mj-ea"/>
              </a:rPr>
              <a:t>可以包含直接运行的代码块、类定义、 函数定义或这几者的组合。</a:t>
            </a:r>
            <a:endParaRPr lang="en-US" altLang="zh-CN" dirty="0"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+mj-ea"/>
              </a:rPr>
              <a:t>       </a:t>
            </a:r>
            <a:r>
              <a:rPr lang="zh-CN" altLang="zh-CN" dirty="0">
                <a:latin typeface="+mj-ea"/>
              </a:rPr>
              <a:t>推荐所有的模块在</a:t>
            </a:r>
            <a:r>
              <a:rPr lang="en-US" altLang="zh-CN" dirty="0">
                <a:latin typeface="+mj-ea"/>
              </a:rPr>
              <a:t>Python</a:t>
            </a:r>
            <a:r>
              <a:rPr lang="zh-CN" altLang="zh-CN" dirty="0">
                <a:latin typeface="+mj-ea"/>
              </a:rPr>
              <a:t>模块的开头部分导入。而且最好按照这样的顺序：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8EE8161-1572-4C6D-A892-1CC5847C94EE}"/>
              </a:ext>
            </a:extLst>
          </p:cNvPr>
          <p:cNvGrpSpPr/>
          <p:nvPr/>
        </p:nvGrpSpPr>
        <p:grpSpPr>
          <a:xfrm>
            <a:off x="5990066" y="4217615"/>
            <a:ext cx="5686413" cy="338554"/>
            <a:chOff x="999449" y="2152643"/>
            <a:chExt cx="5686413" cy="338554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632A5A9-E857-4EC0-8FB2-B60747E3CFF4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200" b="1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5000E548-607A-45A6-8AD3-2D782BDC97A5}"/>
                </a:ext>
              </a:extLst>
            </p:cNvPr>
            <p:cNvSpPr txBox="1"/>
            <p:nvPr/>
          </p:nvSpPr>
          <p:spPr>
            <a:xfrm flipH="1">
              <a:off x="1303095" y="2152643"/>
              <a:ext cx="5382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1600" b="1" dirty="0">
                  <a:latin typeface="+mj-ea"/>
                </a:rPr>
                <a:t>Python</a:t>
              </a:r>
              <a:r>
                <a:rPr lang="zh-CN" altLang="en-US" sz="1600" b="1" dirty="0">
                  <a:latin typeface="+mj-ea"/>
                </a:rPr>
                <a:t>标准库模块</a:t>
              </a:r>
              <a:endParaRPr lang="en-US" altLang="zh-CN" sz="1600" b="1" dirty="0">
                <a:latin typeface="+mj-ea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D939A33-5FA9-40C5-A3FA-5AFD7CB79D8C}"/>
              </a:ext>
            </a:extLst>
          </p:cNvPr>
          <p:cNvGrpSpPr/>
          <p:nvPr/>
        </p:nvGrpSpPr>
        <p:grpSpPr>
          <a:xfrm>
            <a:off x="5990066" y="4718573"/>
            <a:ext cx="5686413" cy="338554"/>
            <a:chOff x="999449" y="2152643"/>
            <a:chExt cx="5686413" cy="338554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9C6F824-0D2D-4887-9774-53CE070567CC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200" b="1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文本框 6">
              <a:extLst>
                <a:ext uri="{FF2B5EF4-FFF2-40B4-BE49-F238E27FC236}">
                  <a16:creationId xmlns:a16="http://schemas.microsoft.com/office/drawing/2014/main" id="{BE8A3AF1-7D4D-4D98-B841-5C1002A592AD}"/>
                </a:ext>
              </a:extLst>
            </p:cNvPr>
            <p:cNvSpPr txBox="1"/>
            <p:nvPr/>
          </p:nvSpPr>
          <p:spPr>
            <a:xfrm flipH="1">
              <a:off x="1303095" y="2152643"/>
              <a:ext cx="5382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1600" b="1" dirty="0">
                  <a:latin typeface="+mj-ea"/>
                </a:rPr>
                <a:t>Python</a:t>
              </a:r>
              <a:r>
                <a:rPr lang="zh-CN" altLang="en-US" sz="1600" b="1" dirty="0">
                  <a:latin typeface="+mj-ea"/>
                </a:rPr>
                <a:t>第三方模块：</a:t>
              </a:r>
              <a:endParaRPr lang="en-US" altLang="zh-CN" sz="1600" b="1" dirty="0">
                <a:latin typeface="+mj-ea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A976101-F25A-4E45-A22C-B8794DD087F6}"/>
              </a:ext>
            </a:extLst>
          </p:cNvPr>
          <p:cNvGrpSpPr/>
          <p:nvPr/>
        </p:nvGrpSpPr>
        <p:grpSpPr>
          <a:xfrm>
            <a:off x="5990066" y="5219531"/>
            <a:ext cx="5686413" cy="338554"/>
            <a:chOff x="999449" y="2152643"/>
            <a:chExt cx="5686413" cy="338554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324E8D25-60B4-4EE9-8881-AE1E82FBDC5C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200" b="1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文本框 6">
              <a:extLst>
                <a:ext uri="{FF2B5EF4-FFF2-40B4-BE49-F238E27FC236}">
                  <a16:creationId xmlns:a16="http://schemas.microsoft.com/office/drawing/2014/main" id="{4746632D-43D4-49F9-A858-C39D50537008}"/>
                </a:ext>
              </a:extLst>
            </p:cNvPr>
            <p:cNvSpPr txBox="1"/>
            <p:nvPr/>
          </p:nvSpPr>
          <p:spPr>
            <a:xfrm flipH="1">
              <a:off x="1303095" y="2152643"/>
              <a:ext cx="5382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600" b="1" dirty="0">
                  <a:latin typeface="+mj-ea"/>
                </a:rPr>
                <a:t>应用程序自定义模块：</a:t>
              </a:r>
              <a:endParaRPr lang="en-US" altLang="zh-CN" sz="1600" b="1" dirty="0">
                <a:latin typeface="+mj-ea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134F20D-5328-49E1-B684-9A83D64A1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228" y="4217615"/>
            <a:ext cx="2093200" cy="23325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import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7" name="文本框 7">
            <a:extLst>
              <a:ext uri="{FF2B5EF4-FFF2-40B4-BE49-F238E27FC236}">
                <a16:creationId xmlns:a16="http://schemas.microsoft.com/office/drawing/2014/main" id="{C158D872-AA8B-4A85-8D36-F87E27878942}"/>
              </a:ext>
            </a:extLst>
          </p:cNvPr>
          <p:cNvSpPr txBox="1"/>
          <p:nvPr/>
        </p:nvSpPr>
        <p:spPr>
          <a:xfrm flipH="1">
            <a:off x="1050964" y="1466004"/>
            <a:ext cx="8646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latin typeface="+mj-ea"/>
              </a:rPr>
              <a:t>       在</a:t>
            </a:r>
            <a:r>
              <a:rPr lang="en-US" altLang="zh-CN" dirty="0">
                <a:latin typeface="+mj-ea"/>
              </a:rPr>
              <a:t>Python</a:t>
            </a:r>
            <a:r>
              <a:rPr lang="zh-CN" altLang="en-US" dirty="0">
                <a:latin typeface="+mj-ea"/>
              </a:rPr>
              <a:t>中用关键字</a:t>
            </a:r>
            <a:r>
              <a:rPr lang="en-US" altLang="zh-CN" dirty="0">
                <a:latin typeface="+mj-ea"/>
              </a:rPr>
              <a:t>import</a:t>
            </a:r>
            <a:r>
              <a:rPr lang="zh-CN" altLang="en-US" dirty="0">
                <a:latin typeface="+mj-ea"/>
              </a:rPr>
              <a:t>来引入某个模块，比如要导入</a:t>
            </a:r>
            <a:r>
              <a:rPr lang="zh-CN" altLang="en-US" dirty="0" smtClean="0">
                <a:latin typeface="+mj-ea"/>
              </a:rPr>
              <a:t>模块</a:t>
            </a:r>
            <a:r>
              <a:rPr lang="en-US" altLang="zh-CN" dirty="0" smtClean="0">
                <a:latin typeface="+mj-ea"/>
              </a:rPr>
              <a:t>time</a:t>
            </a:r>
            <a:r>
              <a:rPr lang="zh-CN" altLang="en-US" dirty="0" smtClean="0">
                <a:latin typeface="+mj-ea"/>
              </a:rPr>
              <a:t>，</a:t>
            </a:r>
            <a:r>
              <a:rPr lang="zh-CN" altLang="en-US" dirty="0">
                <a:latin typeface="+mj-ea"/>
              </a:rPr>
              <a:t>就可以在文件最开始的地方用</a:t>
            </a:r>
            <a:r>
              <a:rPr lang="en-US" altLang="zh-CN" dirty="0">
                <a:latin typeface="+mj-ea"/>
              </a:rPr>
              <a:t>import time</a:t>
            </a:r>
            <a:r>
              <a:rPr lang="zh-CN" altLang="en-US" dirty="0" smtClean="0">
                <a:latin typeface="+mj-ea"/>
              </a:rPr>
              <a:t>来</a:t>
            </a:r>
            <a:r>
              <a:rPr lang="zh-CN" altLang="en-US" dirty="0">
                <a:latin typeface="+mj-ea"/>
              </a:rPr>
              <a:t>引入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Shape 153">
            <a:extLst>
              <a:ext uri="{FF2B5EF4-FFF2-40B4-BE49-F238E27FC236}">
                <a16:creationId xmlns:a16="http://schemas.microsoft.com/office/drawing/2014/main" id="{69CF0FB7-5ADA-4333-80DE-70FE250622AC}"/>
              </a:ext>
            </a:extLst>
          </p:cNvPr>
          <p:cNvSpPr/>
          <p:nvPr/>
        </p:nvSpPr>
        <p:spPr>
          <a:xfrm>
            <a:off x="6182957" y="1638931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C056F5F-8EC7-42BD-BAE4-DCBF742262EB}"/>
              </a:ext>
            </a:extLst>
          </p:cNvPr>
          <p:cNvGrpSpPr/>
          <p:nvPr/>
        </p:nvGrpSpPr>
        <p:grpSpPr>
          <a:xfrm>
            <a:off x="1181084" y="2524298"/>
            <a:ext cx="5589428" cy="307777"/>
            <a:chOff x="999449" y="2152643"/>
            <a:chExt cx="5589428" cy="307777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3FE8300-E87C-42E8-A9FD-E45654757833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文本框 6">
              <a:extLst>
                <a:ext uri="{FF2B5EF4-FFF2-40B4-BE49-F238E27FC236}">
                  <a16:creationId xmlns:a16="http://schemas.microsoft.com/office/drawing/2014/main" id="{41CA5A1C-C0C6-4A79-A5A2-A1D71AD15E1D}"/>
                </a:ext>
              </a:extLst>
            </p:cNvPr>
            <p:cNvSpPr txBox="1"/>
            <p:nvPr/>
          </p:nvSpPr>
          <p:spPr>
            <a:xfrm flipH="1">
              <a:off x="1206110" y="2152643"/>
              <a:ext cx="5382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b="1" dirty="0">
                  <a:latin typeface="+mj-ea"/>
                </a:rPr>
                <a:t>语法如下：</a:t>
              </a:r>
              <a:endParaRPr lang="en-US" altLang="zh-CN" sz="1400" b="1" dirty="0">
                <a:latin typeface="+mj-ea"/>
              </a:endParaRPr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595F2E8-93B8-4F11-A966-1B5085510D80}"/>
              </a:ext>
            </a:extLst>
          </p:cNvPr>
          <p:cNvSpPr/>
          <p:nvPr/>
        </p:nvSpPr>
        <p:spPr>
          <a:xfrm>
            <a:off x="1476605" y="3057404"/>
            <a:ext cx="3065500" cy="141731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fr-FR" altLang="zh-CN" b="1" dirty="0">
                <a:solidFill>
                  <a:schemeClr val="tx1"/>
                </a:solidFill>
              </a:rPr>
              <a:t>import module1 </a:t>
            </a:r>
          </a:p>
          <a:p>
            <a:pPr lvl="1"/>
            <a:r>
              <a:rPr lang="fr-FR" altLang="zh-CN" b="1" dirty="0">
                <a:solidFill>
                  <a:schemeClr val="tx1"/>
                </a:solidFill>
              </a:rPr>
              <a:t>import module2[</a:t>
            </a:r>
          </a:p>
          <a:p>
            <a:pPr lvl="1"/>
            <a:r>
              <a:rPr lang="fr-FR" altLang="zh-CN" b="1" dirty="0">
                <a:solidFill>
                  <a:schemeClr val="tx1"/>
                </a:solidFill>
              </a:rPr>
              <a:t>......</a:t>
            </a:r>
          </a:p>
          <a:p>
            <a:pPr lvl="1"/>
            <a:r>
              <a:rPr lang="fr-FR" altLang="zh-CN" b="1" dirty="0">
                <a:solidFill>
                  <a:schemeClr val="tx1"/>
                </a:solidFill>
              </a:rPr>
              <a:t>import moduleN]</a:t>
            </a:r>
            <a:endParaRPr lang="zh-CN" altLang="en-US" sz="400" dirty="0">
              <a:solidFill>
                <a:schemeClr val="tx1"/>
              </a:solidFill>
              <a:latin typeface="+mn-ea"/>
              <a:cs typeface="Gill Sans"/>
              <a:sym typeface="Gill Sans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E30639D-E581-41CA-9F42-22021D6334B4}"/>
              </a:ext>
            </a:extLst>
          </p:cNvPr>
          <p:cNvGrpSpPr/>
          <p:nvPr/>
        </p:nvGrpSpPr>
        <p:grpSpPr>
          <a:xfrm>
            <a:off x="1181084" y="4715633"/>
            <a:ext cx="2856382" cy="307777"/>
            <a:chOff x="999449" y="2180354"/>
            <a:chExt cx="2856382" cy="307777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73DD012-D8F9-4AA8-A48F-07D971189374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文本框 6">
              <a:extLst>
                <a:ext uri="{FF2B5EF4-FFF2-40B4-BE49-F238E27FC236}">
                  <a16:creationId xmlns:a16="http://schemas.microsoft.com/office/drawing/2014/main" id="{0DE9D6E2-B5EB-4E80-8550-404290E75700}"/>
                </a:ext>
              </a:extLst>
            </p:cNvPr>
            <p:cNvSpPr txBox="1"/>
            <p:nvPr/>
          </p:nvSpPr>
          <p:spPr>
            <a:xfrm flipH="1">
              <a:off x="1219965" y="2180354"/>
              <a:ext cx="2635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b="1" dirty="0">
                  <a:latin typeface="+mj-ea"/>
                </a:rPr>
                <a:t>也可以在一行内倒入多个模块</a:t>
              </a:r>
              <a:endParaRPr lang="en-US" altLang="zh-CN" sz="1400" b="1" dirty="0">
                <a:latin typeface="+mj-ea"/>
              </a:endParaRPr>
            </a:p>
          </p:txBody>
        </p:sp>
      </p:grp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87CC39F7-5C75-4149-A836-B7CAE5A9B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718943"/>
              </p:ext>
            </p:extLst>
          </p:nvPr>
        </p:nvGraphicFramePr>
        <p:xfrm>
          <a:off x="1476605" y="5319687"/>
          <a:ext cx="6958484" cy="39272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6958484">
                  <a:extLst>
                    <a:ext uri="{9D8B030D-6E8A-4147-A177-3AD203B41FA5}">
                      <a16:colId xmlns:a16="http://schemas.microsoft.com/office/drawing/2014/main" val="4022645756"/>
                    </a:ext>
                  </a:extLst>
                </a:gridCol>
              </a:tblGrid>
              <a:tr h="39272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import module1[, module2[,... </a:t>
                      </a:r>
                      <a:r>
                        <a:rPr lang="en-US" altLang="zh-CN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moduleN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]]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812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83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7" y="360312"/>
            <a:ext cx="3904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import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800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4000" b="1" spc="300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7" name="文本框 7">
            <a:extLst>
              <a:ext uri="{FF2B5EF4-FFF2-40B4-BE49-F238E27FC236}">
                <a16:creationId xmlns:a16="http://schemas.microsoft.com/office/drawing/2014/main" id="{C158D872-AA8B-4A85-8D36-F87E27878942}"/>
              </a:ext>
            </a:extLst>
          </p:cNvPr>
          <p:cNvSpPr txBox="1"/>
          <p:nvPr/>
        </p:nvSpPr>
        <p:spPr>
          <a:xfrm flipH="1">
            <a:off x="857358" y="1270892"/>
            <a:ext cx="9298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>
                <a:latin typeface="+mj-ea"/>
              </a:rPr>
              <a:t>       在调用模块中的函数时，必须</a:t>
            </a:r>
            <a:r>
              <a:rPr lang="zh-CN" altLang="en-US" sz="1600" b="1" dirty="0">
                <a:latin typeface="+mj-ea"/>
              </a:rPr>
              <a:t>加上模块名调用，因为可能存在多个模块中含有相同名称的函数，</a:t>
            </a:r>
            <a:r>
              <a:rPr lang="zh-CN" altLang="en-US" sz="1600" dirty="0">
                <a:latin typeface="+mj-ea"/>
              </a:rPr>
              <a:t>此时，如果只是通过函数名来调用，解释器无法知道到底要调用哪个函数。为了避免这样的情况，调用函数时，必须加上模块</a:t>
            </a:r>
            <a:r>
              <a:rPr lang="zh-CN" altLang="en-US" sz="1600" dirty="0" smtClean="0">
                <a:latin typeface="+mj-ea"/>
              </a:rPr>
              <a:t>名</a:t>
            </a:r>
            <a:r>
              <a:rPr lang="en-US" altLang="zh-CN" sz="1600" dirty="0" smtClean="0">
                <a:latin typeface="+mj-ea"/>
              </a:rPr>
              <a:t>.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Shape 153">
            <a:extLst>
              <a:ext uri="{FF2B5EF4-FFF2-40B4-BE49-F238E27FC236}">
                <a16:creationId xmlns:a16="http://schemas.microsoft.com/office/drawing/2014/main" id="{69CF0FB7-5ADA-4333-80DE-70FE250622AC}"/>
              </a:ext>
            </a:extLst>
          </p:cNvPr>
          <p:cNvSpPr/>
          <p:nvPr/>
        </p:nvSpPr>
        <p:spPr>
          <a:xfrm>
            <a:off x="6182957" y="1638931"/>
            <a:ext cx="184731" cy="800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4000" b="1" spc="300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C056F5F-8EC7-42BD-BAE4-DCBF742262EB}"/>
              </a:ext>
            </a:extLst>
          </p:cNvPr>
          <p:cNvGrpSpPr/>
          <p:nvPr/>
        </p:nvGrpSpPr>
        <p:grpSpPr>
          <a:xfrm>
            <a:off x="1181084" y="2615391"/>
            <a:ext cx="5589428" cy="338554"/>
            <a:chOff x="999449" y="2152643"/>
            <a:chExt cx="5589428" cy="338554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3FE8300-E87C-42E8-A9FD-E45654757833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200" b="1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文本框 6">
              <a:extLst>
                <a:ext uri="{FF2B5EF4-FFF2-40B4-BE49-F238E27FC236}">
                  <a16:creationId xmlns:a16="http://schemas.microsoft.com/office/drawing/2014/main" id="{41CA5A1C-C0C6-4A79-A5A2-A1D71AD15E1D}"/>
                </a:ext>
              </a:extLst>
            </p:cNvPr>
            <p:cNvSpPr txBox="1"/>
            <p:nvPr/>
          </p:nvSpPr>
          <p:spPr>
            <a:xfrm flipH="1">
              <a:off x="1206110" y="2152643"/>
              <a:ext cx="5382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600" b="1" dirty="0">
                  <a:latin typeface="+mj-ea"/>
                </a:rPr>
                <a:t>语法如下：</a:t>
              </a:r>
              <a:endParaRPr lang="en-US" altLang="zh-CN" sz="1600" b="1" dirty="0">
                <a:latin typeface="+mj-ea"/>
              </a:endParaRPr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595F2E8-93B8-4F11-A966-1B5085510D80}"/>
              </a:ext>
            </a:extLst>
          </p:cNvPr>
          <p:cNvSpPr/>
          <p:nvPr/>
        </p:nvSpPr>
        <p:spPr>
          <a:xfrm>
            <a:off x="1466301" y="3034233"/>
            <a:ext cx="2812950" cy="605666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   </a:t>
            </a:r>
            <a:r>
              <a:rPr lang="zh-CN" altLang="en-US" sz="2000" b="1" dirty="0">
                <a:solidFill>
                  <a:schemeClr val="tx1"/>
                </a:solidFill>
              </a:rPr>
              <a:t>模块名</a:t>
            </a:r>
            <a:r>
              <a:rPr lang="en-US" altLang="zh-CN" sz="2000" b="1" dirty="0">
                <a:solidFill>
                  <a:schemeClr val="tx1"/>
                </a:solidFill>
              </a:rPr>
              <a:t>.</a:t>
            </a:r>
            <a:r>
              <a:rPr lang="zh-CN" altLang="en-US" sz="2000" b="1" dirty="0">
                <a:solidFill>
                  <a:schemeClr val="tx1"/>
                </a:solidFill>
              </a:rPr>
              <a:t>函数名</a:t>
            </a:r>
            <a:endParaRPr lang="zh-CN" altLang="en-US" sz="500" b="1" dirty="0">
              <a:solidFill>
                <a:schemeClr val="tx1"/>
              </a:solidFill>
              <a:latin typeface="+mn-ea"/>
              <a:cs typeface="Gill Sans"/>
              <a:sym typeface="Gill Sans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E30639D-E581-41CA-9F42-22021D6334B4}"/>
              </a:ext>
            </a:extLst>
          </p:cNvPr>
          <p:cNvGrpSpPr/>
          <p:nvPr/>
        </p:nvGrpSpPr>
        <p:grpSpPr>
          <a:xfrm>
            <a:off x="1181084" y="3784069"/>
            <a:ext cx="2856382" cy="338554"/>
            <a:chOff x="999449" y="2180354"/>
            <a:chExt cx="2856382" cy="338554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73DD012-D8F9-4AA8-A48F-07D971189374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200" b="1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文本框 6">
              <a:extLst>
                <a:ext uri="{FF2B5EF4-FFF2-40B4-BE49-F238E27FC236}">
                  <a16:creationId xmlns:a16="http://schemas.microsoft.com/office/drawing/2014/main" id="{0DE9D6E2-B5EB-4E80-8550-404290E75700}"/>
                </a:ext>
              </a:extLst>
            </p:cNvPr>
            <p:cNvSpPr txBox="1"/>
            <p:nvPr/>
          </p:nvSpPr>
          <p:spPr>
            <a:xfrm flipH="1">
              <a:off x="1219965" y="2180354"/>
              <a:ext cx="26358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600" b="1" dirty="0">
                  <a:latin typeface="+mj-ea"/>
                </a:rPr>
                <a:t>示例：</a:t>
              </a:r>
              <a:endParaRPr lang="en-US" altLang="zh-CN" sz="1600" b="1" dirty="0">
                <a:latin typeface="+mj-ea"/>
              </a:endParaRP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F6472FE-808B-4624-BCFA-95C5F0BAA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28526"/>
              </p:ext>
            </p:extLst>
          </p:nvPr>
        </p:nvGraphicFramePr>
        <p:xfrm>
          <a:off x="1466301" y="4266793"/>
          <a:ext cx="6958484" cy="20136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6958484">
                  <a:extLst>
                    <a:ext uri="{9D8B030D-6E8A-4147-A177-3AD203B41FA5}">
                      <a16:colId xmlns:a16="http://schemas.microsoft.com/office/drawing/2014/main" val="553846837"/>
                    </a:ext>
                  </a:extLst>
                </a:gridCol>
              </a:tblGrid>
              <a:tr h="392729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time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410120"/>
                  </a:ext>
                </a:extLst>
              </a:tr>
              <a:tr h="398184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zh-CN" altLang="en-US" sz="16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这样会报错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96297"/>
                  </a:ext>
                </a:extLst>
              </a:tr>
              <a:tr h="398184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600" b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sleep(2))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37387"/>
                  </a:ext>
                </a:extLst>
              </a:tr>
              <a:tr h="398184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zh-CN" altLang="en-US" sz="16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这样才能正确输出结果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36667"/>
                  </a:ext>
                </a:extLst>
              </a:tr>
              <a:tr h="42641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600" b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time.sleep</a:t>
                      </a:r>
                      <a:r>
                        <a:rPr lang="en-US" altLang="zh-CN" sz="16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US" altLang="zh-CN" sz="16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))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931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02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from…import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861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4400" spc="300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7" name="文本框 7">
            <a:extLst>
              <a:ext uri="{FF2B5EF4-FFF2-40B4-BE49-F238E27FC236}">
                <a16:creationId xmlns:a16="http://schemas.microsoft.com/office/drawing/2014/main" id="{C158D872-AA8B-4A85-8D36-F87E27878942}"/>
              </a:ext>
            </a:extLst>
          </p:cNvPr>
          <p:cNvSpPr txBox="1"/>
          <p:nvPr/>
        </p:nvSpPr>
        <p:spPr>
          <a:xfrm flipH="1">
            <a:off x="1040238" y="1400103"/>
            <a:ext cx="92983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+mj-ea"/>
              </a:rPr>
              <a:t>Python</a:t>
            </a:r>
            <a:r>
              <a:rPr lang="zh-CN" altLang="en-US" dirty="0">
                <a:latin typeface="+mj-ea"/>
              </a:rPr>
              <a:t>的</a:t>
            </a:r>
            <a:r>
              <a:rPr lang="en-US" altLang="zh-CN" dirty="0">
                <a:latin typeface="+mj-ea"/>
              </a:rPr>
              <a:t>from</a:t>
            </a:r>
            <a:r>
              <a:rPr lang="zh-CN" altLang="en-US" dirty="0">
                <a:latin typeface="+mj-ea"/>
              </a:rPr>
              <a:t>语句让你从模块中导入一个指定的部分到当前命名空间中。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Shape 153">
            <a:extLst>
              <a:ext uri="{FF2B5EF4-FFF2-40B4-BE49-F238E27FC236}">
                <a16:creationId xmlns:a16="http://schemas.microsoft.com/office/drawing/2014/main" id="{69CF0FB7-5ADA-4333-80DE-70FE250622AC}"/>
              </a:ext>
            </a:extLst>
          </p:cNvPr>
          <p:cNvSpPr/>
          <p:nvPr/>
        </p:nvSpPr>
        <p:spPr>
          <a:xfrm>
            <a:off x="6182957" y="1638931"/>
            <a:ext cx="184731" cy="861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4400" spc="300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C056F5F-8EC7-42BD-BAE4-DCBF742262EB}"/>
              </a:ext>
            </a:extLst>
          </p:cNvPr>
          <p:cNvGrpSpPr/>
          <p:nvPr/>
        </p:nvGrpSpPr>
        <p:grpSpPr>
          <a:xfrm>
            <a:off x="1181084" y="2061359"/>
            <a:ext cx="5589428" cy="369332"/>
            <a:chOff x="999449" y="2152643"/>
            <a:chExt cx="5589428" cy="36933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3FE8300-E87C-42E8-A9FD-E45654757833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4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文本框 6">
              <a:extLst>
                <a:ext uri="{FF2B5EF4-FFF2-40B4-BE49-F238E27FC236}">
                  <a16:creationId xmlns:a16="http://schemas.microsoft.com/office/drawing/2014/main" id="{41CA5A1C-C0C6-4A79-A5A2-A1D71AD15E1D}"/>
                </a:ext>
              </a:extLst>
            </p:cNvPr>
            <p:cNvSpPr txBox="1"/>
            <p:nvPr/>
          </p:nvSpPr>
          <p:spPr>
            <a:xfrm flipH="1">
              <a:off x="1206110" y="2152643"/>
              <a:ext cx="5382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dirty="0">
                  <a:latin typeface="+mj-ea"/>
                </a:rPr>
                <a:t>语法如下：</a:t>
              </a:r>
              <a:endParaRPr lang="en-US" altLang="zh-CN" dirty="0">
                <a:latin typeface="+mj-ea"/>
              </a:endParaRPr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595F2E8-93B8-4F11-A966-1B5085510D80}"/>
              </a:ext>
            </a:extLst>
          </p:cNvPr>
          <p:cNvSpPr/>
          <p:nvPr/>
        </p:nvSpPr>
        <p:spPr>
          <a:xfrm>
            <a:off x="1360471" y="2633807"/>
            <a:ext cx="8872272" cy="9801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</a:rPr>
              <a:t>from </a:t>
            </a:r>
            <a:r>
              <a:rPr lang="en-US" altLang="zh-CN" sz="2400" dirty="0" err="1">
                <a:solidFill>
                  <a:schemeClr val="tx1"/>
                </a:solidFill>
              </a:rPr>
              <a:t>modname</a:t>
            </a:r>
            <a:r>
              <a:rPr lang="en-US" altLang="zh-CN" sz="2400" dirty="0">
                <a:solidFill>
                  <a:schemeClr val="tx1"/>
                </a:solidFill>
              </a:rPr>
              <a:t> import name1[, name2[, ... </a:t>
            </a:r>
            <a:r>
              <a:rPr lang="en-US" altLang="zh-CN" sz="2400" dirty="0" err="1">
                <a:solidFill>
                  <a:schemeClr val="tx1"/>
                </a:solidFill>
              </a:rPr>
              <a:t>nameN</a:t>
            </a:r>
            <a:r>
              <a:rPr lang="en-US" altLang="zh-CN" sz="2400" dirty="0">
                <a:solidFill>
                  <a:schemeClr val="tx1"/>
                </a:solidFill>
              </a:rPr>
              <a:t>]]</a:t>
            </a:r>
            <a:endParaRPr lang="zh-CN" altLang="en-US" sz="600" dirty="0">
              <a:solidFill>
                <a:schemeClr val="tx1"/>
              </a:solidFill>
              <a:latin typeface="+mn-ea"/>
              <a:cs typeface="Gill Sans"/>
              <a:sym typeface="Gill Sans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E30639D-E581-41CA-9F42-22021D6334B4}"/>
              </a:ext>
            </a:extLst>
          </p:cNvPr>
          <p:cNvGrpSpPr/>
          <p:nvPr/>
        </p:nvGrpSpPr>
        <p:grpSpPr>
          <a:xfrm>
            <a:off x="1181084" y="3926355"/>
            <a:ext cx="5940932" cy="369332"/>
            <a:chOff x="999449" y="2180354"/>
            <a:chExt cx="5940932" cy="369332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73DD012-D8F9-4AA8-A48F-07D971189374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4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文本框 6">
              <a:extLst>
                <a:ext uri="{FF2B5EF4-FFF2-40B4-BE49-F238E27FC236}">
                  <a16:creationId xmlns:a16="http://schemas.microsoft.com/office/drawing/2014/main" id="{0DE9D6E2-B5EB-4E80-8550-404290E75700}"/>
                </a:ext>
              </a:extLst>
            </p:cNvPr>
            <p:cNvSpPr txBox="1"/>
            <p:nvPr/>
          </p:nvSpPr>
          <p:spPr>
            <a:xfrm flipH="1">
              <a:off x="1219963" y="2180354"/>
              <a:ext cx="5720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dirty="0">
                  <a:latin typeface="+mj-ea"/>
                </a:rPr>
                <a:t>要导入</a:t>
              </a:r>
              <a:r>
                <a:rPr lang="zh-CN" altLang="en-US" dirty="0" smtClean="0">
                  <a:latin typeface="+mj-ea"/>
                </a:rPr>
                <a:t>模块</a:t>
              </a:r>
              <a:r>
                <a:rPr lang="en-US" altLang="zh-CN" dirty="0" smtClean="0">
                  <a:latin typeface="+mj-ea"/>
                </a:rPr>
                <a:t>time</a:t>
              </a:r>
              <a:r>
                <a:rPr lang="zh-CN" altLang="en-US" dirty="0" smtClean="0">
                  <a:latin typeface="+mj-ea"/>
                </a:rPr>
                <a:t>的</a:t>
              </a:r>
              <a:r>
                <a:rPr lang="en-US" altLang="zh-CN" dirty="0" smtClean="0">
                  <a:latin typeface="+mj-ea"/>
                </a:rPr>
                <a:t>sleep</a:t>
              </a:r>
              <a:r>
                <a:rPr lang="zh-CN" altLang="en-US" dirty="0" smtClean="0">
                  <a:latin typeface="+mj-ea"/>
                </a:rPr>
                <a:t>函数</a:t>
              </a:r>
              <a:r>
                <a:rPr lang="zh-CN" altLang="en-US" dirty="0">
                  <a:latin typeface="+mj-ea"/>
                </a:rPr>
                <a:t>，使用如下语句</a:t>
              </a:r>
              <a:endParaRPr lang="en-US" altLang="zh-CN" dirty="0">
                <a:latin typeface="+mj-ea"/>
              </a:endParaRP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F6472FE-808B-4624-BCFA-95C5F0BAA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756317"/>
              </p:ext>
            </p:extLst>
          </p:nvPr>
        </p:nvGraphicFramePr>
        <p:xfrm>
          <a:off x="1466301" y="4612524"/>
          <a:ext cx="6958484" cy="3781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6958484">
                  <a:extLst>
                    <a:ext uri="{9D8B030D-6E8A-4147-A177-3AD203B41FA5}">
                      <a16:colId xmlns:a16="http://schemas.microsoft.com/office/drawing/2014/main" val="553846837"/>
                    </a:ext>
                  </a:extLst>
                </a:gridCol>
              </a:tblGrid>
              <a:tr h="378146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time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import 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sleep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410120"/>
                  </a:ext>
                </a:extLst>
              </a:tr>
            </a:tbl>
          </a:graphicData>
        </a:graphic>
      </p:graphicFrame>
      <p:sp>
        <p:nvSpPr>
          <p:cNvPr id="16" name="文本框 7">
            <a:extLst>
              <a:ext uri="{FF2B5EF4-FFF2-40B4-BE49-F238E27FC236}">
                <a16:creationId xmlns:a16="http://schemas.microsoft.com/office/drawing/2014/main" id="{BE3A3046-27F1-483C-889F-D5E3529171BC}"/>
              </a:ext>
            </a:extLst>
          </p:cNvPr>
          <p:cNvSpPr txBox="1"/>
          <p:nvPr/>
        </p:nvSpPr>
        <p:spPr>
          <a:xfrm flipH="1">
            <a:off x="1040238" y="5282213"/>
            <a:ext cx="9803773" cy="46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latin typeface="+mj-ea"/>
              </a:rPr>
              <a:t>使用这种方式导入，不会整个模块导入到当前命名空间，它只会将</a:t>
            </a:r>
            <a:r>
              <a:rPr lang="en-US" altLang="zh-CN" b="1" dirty="0">
                <a:latin typeface="+mj-ea"/>
              </a:rPr>
              <a:t>import</a:t>
            </a:r>
            <a:r>
              <a:rPr lang="zh-CN" altLang="en-US" b="1" dirty="0">
                <a:latin typeface="+mj-ea"/>
              </a:rPr>
              <a:t>的内容导入。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7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miter lim="400000"/>
        </a:ln>
      </a:spPr>
      <a:bodyPr lIns="22860" tIns="22860" rIns="22860" bIns="22860"/>
      <a:lstStyle>
        <a:defPPr defTabSz="457189">
          <a:defRPr sz="2800">
            <a:latin typeface="Gill Sans"/>
            <a:ea typeface="Gill Sans"/>
            <a:cs typeface="Gill Sans"/>
            <a:sym typeface="Gill San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4950</TotalTime>
  <Words>2072</Words>
  <Application>Microsoft Office PowerPoint</Application>
  <PresentationFormat>宽屏</PresentationFormat>
  <Paragraphs>148</Paragraphs>
  <Slides>32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Adobe 黑体 Std R</vt:lpstr>
      <vt:lpstr>Gill Sans</vt:lpstr>
      <vt:lpstr>microsoft yahei</vt:lpstr>
      <vt:lpstr>Roboto Light</vt:lpstr>
      <vt:lpstr>方正正大黑简体</vt:lpstr>
      <vt:lpstr>宋体</vt:lpstr>
      <vt:lpstr>微软雅黑</vt:lpstr>
      <vt:lpstr>微软雅黑 Light</vt:lpstr>
      <vt:lpstr>Arial</vt:lpstr>
      <vt:lpstr>Calibri</vt:lpstr>
      <vt:lpstr>Consolas</vt:lpstr>
      <vt:lpstr>Cooper Black</vt:lpstr>
      <vt:lpstr>Courier New</vt:lpstr>
      <vt:lpstr>Impact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keywords>http:/www.ypppt.com</cp:keywords>
  <cp:lastModifiedBy>ibf</cp:lastModifiedBy>
  <cp:revision>982</cp:revision>
  <dcterms:created xsi:type="dcterms:W3CDTF">2015-09-11T13:14:00Z</dcterms:created>
  <dcterms:modified xsi:type="dcterms:W3CDTF">2017-11-14T13:13:29Z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