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11" r:id="rId3"/>
    <p:sldId id="412" r:id="rId4"/>
    <p:sldId id="414" r:id="rId5"/>
    <p:sldId id="413" r:id="rId6"/>
    <p:sldId id="420" r:id="rId7"/>
    <p:sldId id="415" r:id="rId8"/>
    <p:sldId id="416" r:id="rId9"/>
    <p:sldId id="417" r:id="rId10"/>
    <p:sldId id="418" r:id="rId11"/>
    <p:sldId id="419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2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1.jpeg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9" Type="http://schemas.openxmlformats.org/officeDocument/2006/relationships/tags" Target="../tags/tag15.xml"/><Relationship Id="rId10" Type="http://schemas.openxmlformats.org/officeDocument/2006/relationships/tags" Target="../tags/tag1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1.jpeg"/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tags" Target="../tags/tag75.xml"/><Relationship Id="rId10" Type="http://schemas.openxmlformats.org/officeDocument/2006/relationships/tags" Target="../tags/tag7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4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5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4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5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  <a:t>20/12/21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tags" Target="../tags/tag89.x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tags" Target="../tags/tag8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tags" Target="../tags/tag82.xml"/><Relationship Id="rId2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1" Type="http://schemas.openxmlformats.org/officeDocument/2006/relationships/tags" Target="../tags/tag8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8.jpeg"/><Relationship Id="rId1" Type="http://schemas.openxmlformats.org/officeDocument/2006/relationships/tags" Target="../tags/tag87.x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jpeg"/><Relationship Id="rId1" Type="http://schemas.openxmlformats.org/officeDocument/2006/relationships/tags" Target="../tags/tag88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蓝牙通信模块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40965" y="6010910"/>
            <a:ext cx="9462135" cy="523875"/>
          </a:xfrm>
        </p:spPr>
        <p:txBody>
          <a:bodyPr>
            <a:normAutofit fontScale="87500" lnSpcReduction="20000"/>
          </a:bodyPr>
          <a:lstStyle/>
          <a:p>
            <a:r>
              <a:rPr lang="en-US" altLang="zh-CN"/>
              <a:t>11810125 </a:t>
            </a:r>
            <a:r>
              <a:rPr lang="zh-CN" altLang="en-US"/>
              <a:t>王志越，</a:t>
            </a:r>
            <a:r>
              <a:rPr lang="en-US" altLang="zh-CN"/>
              <a:t>11812226 </a:t>
            </a:r>
            <a:r>
              <a:rPr lang="zh-CN" altLang="en-US"/>
              <a:t>蒙楚同，</a:t>
            </a:r>
            <a:r>
              <a:rPr lang="en-US" altLang="zh-CN"/>
              <a:t>11811110 </a:t>
            </a:r>
            <a:r>
              <a:rPr lang="zh-CN" altLang="en-US"/>
              <a:t>龙宸，</a:t>
            </a:r>
            <a:r>
              <a:rPr lang="en-US" altLang="zh-CN"/>
              <a:t>11813221 </a:t>
            </a:r>
            <a:r>
              <a:rPr lang="zh-CN" altLang="en-US"/>
              <a:t>罗云浩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 连续发送长消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0570" y="-81915"/>
            <a:ext cx="4498975" cy="5999480"/>
          </a:xfrm>
          <a:prstGeom prst="rect">
            <a:avLst/>
          </a:prstGeom>
        </p:spPr>
      </p:pic>
      <p:pic>
        <p:nvPicPr>
          <p:cNvPr id="3" name="图片 2" descr="8 翻页显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3725" y="-80645"/>
            <a:ext cx="4498340" cy="59982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 关闭 无法接收消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78807" y="-39207"/>
            <a:ext cx="5542380" cy="73906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84526" y="2668044"/>
            <a:ext cx="3231715" cy="7640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 spc="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4400" dirty="0" smtClean="0"/>
              <a:t>Q &amp; 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4362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244" y="844067"/>
            <a:ext cx="10852237" cy="441964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dirty="0"/>
              <a:t>方案设计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244" y="1553227"/>
            <a:ext cx="10507511" cy="4800714"/>
          </a:xfrm>
        </p:spPr>
        <p:txBody>
          <a:bodyPr/>
          <a:lstStyle/>
          <a:p>
            <a:r>
              <a:rPr lang="zh-CN" altLang="en-US" dirty="0"/>
              <a:t>由实验要求可知，本次实验主要实现两个部分：蓝牙通信以及</a:t>
            </a:r>
            <a:r>
              <a:rPr lang="en-US" altLang="zh-CN" dirty="0"/>
              <a:t>LCD</a:t>
            </a:r>
            <a:r>
              <a:rPr dirty="0"/>
              <a:t>显示。根据实验内容，人员分工如下：</a:t>
            </a:r>
          </a:p>
          <a:p>
            <a:r>
              <a:rPr dirty="0"/>
              <a:t>龙宸，蒙楚同：蓝牙通信</a:t>
            </a:r>
          </a:p>
          <a:p>
            <a:r>
              <a:rPr dirty="0"/>
              <a:t>王志越，罗云浩：</a:t>
            </a:r>
            <a:r>
              <a:rPr lang="en-US" altLang="zh-CN" dirty="0"/>
              <a:t>LCD UI</a:t>
            </a:r>
            <a:r>
              <a:rPr dirty="0"/>
              <a:t>显示</a:t>
            </a:r>
          </a:p>
          <a:p>
            <a:r>
              <a:rPr dirty="0"/>
              <a:t>分工也不是绝对的，对接过程中也进行了工作内容之间的交互，进而最终实现整个通信模块。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UI</a:t>
            </a:r>
            <a: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1613535"/>
          </a:xfrm>
        </p:spPr>
        <p:txBody>
          <a:bodyPr/>
          <a:lstStyle/>
          <a:p>
            <a:r>
              <a:rPr lang="en-US" altLang="zh-CN" dirty="0"/>
              <a:t>LCD </a:t>
            </a:r>
            <a:r>
              <a:rPr dirty="0"/>
              <a:t>屏幕分为两个部分，上半部分为蓝牙配置信息，下半部分为通信交互信息。</a:t>
            </a:r>
          </a:p>
          <a:p>
            <a:r>
              <a:rPr dirty="0"/>
              <a:t>我们采用类似微信的窗口显示，左边红色字体为本机通过蓝牙收到的信息，右边为本机向蓝牙模块发送的信息。同时，为了避免信息之前分隔不明显，在每两条消息中间添加了消息分隔线。</a:t>
            </a:r>
          </a:p>
          <a:p>
            <a:r>
              <a:rPr dirty="0"/>
              <a:t>上半部分第二行的锁子图标表示蓝牙未开启，开锁图标表示蓝牙已开启，蓝牙图标表示蓝牙已连接。</a:t>
            </a:r>
          </a:p>
        </p:txBody>
      </p:sp>
      <p:pic>
        <p:nvPicPr>
          <p:cNvPr id="4" name="图片 3" descr="2 打开 图标解锁 灯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2566035"/>
            <a:ext cx="3042920" cy="4058920"/>
          </a:xfrm>
          <a:prstGeom prst="rect">
            <a:avLst/>
          </a:prstGeom>
        </p:spPr>
      </p:pic>
      <p:pic>
        <p:nvPicPr>
          <p:cNvPr id="5" name="图片 4" descr="5 发送单行消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146675" y="1885950"/>
            <a:ext cx="4079240" cy="5438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dirty="0"/>
              <a:t>蓝牙功能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按键控制蓝牙开关机：控制EN引脚实现</a:t>
            </a:r>
          </a:p>
          <a:p>
            <a:r>
              <a:rPr lang="zh-CN" altLang="en-US"/>
              <a:t>按键建立/关闭默认连接：发送AT指令</a:t>
            </a:r>
          </a:p>
          <a:p>
            <a:r>
              <a:rPr lang="zh-CN" altLang="en-US"/>
              <a:t>获取连接信息：读取STATE引脚</a:t>
            </a:r>
          </a:p>
          <a:p>
            <a:r>
              <a:rPr lang="zh-CN" altLang="en-US"/>
              <a:t>LED灯显示：结合EN、STATE引脚状态和UART中断实现</a:t>
            </a:r>
          </a:p>
          <a:p>
            <a:r>
              <a:rPr lang="zh-CN" altLang="en-US"/>
              <a:t>用户和蓝牙的交互：UART在中断中进行转发</a:t>
            </a:r>
          </a:p>
        </p:txBody>
      </p:sp>
      <p:pic>
        <p:nvPicPr>
          <p:cNvPr id="4" name="图片 3" descr="AT指令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 rot="5400000">
            <a:off x="372110" y="3566795"/>
            <a:ext cx="3591560" cy="2693670"/>
          </a:xfrm>
          <a:prstGeom prst="rect">
            <a:avLst/>
          </a:prstGeom>
        </p:spPr>
      </p:pic>
      <p:pic>
        <p:nvPicPr>
          <p:cNvPr id="5" name="图片 4" descr="3 输入AT指令 更新名字显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45" y="3117850"/>
            <a:ext cx="2721610" cy="3629660"/>
          </a:xfrm>
          <a:prstGeom prst="rect">
            <a:avLst/>
          </a:prstGeom>
        </p:spPr>
      </p:pic>
      <p:pic>
        <p:nvPicPr>
          <p:cNvPr id="6" name="图片 5" descr="AT指令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503670" y="1134110"/>
            <a:ext cx="6414770" cy="48120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523071"/>
            <a:ext cx="10852237" cy="441964"/>
          </a:xfrm>
        </p:spPr>
        <p:txBody>
          <a:bodyPr/>
          <a:lstStyle/>
          <a:p>
            <a:r>
              <a:rPr lang="zh-CN" altLang="en-US" sz="2800" dirty="0"/>
              <a:t>四</a:t>
            </a:r>
            <a:r>
              <a:rPr lang="en-US" altLang="zh-CN" sz="2800" dirty="0"/>
              <a:t>. </a:t>
            </a:r>
            <a:r>
              <a:rPr sz="2800" dirty="0"/>
              <a:t>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503654"/>
            <a:ext cx="10852237" cy="3819908"/>
          </a:xfrm>
        </p:spPr>
        <p:txBody>
          <a:bodyPr/>
          <a:lstStyle/>
          <a:p>
            <a:r>
              <a:rPr lang="en-US" altLang="zh-CN" sz="2400" b="1" dirty="0" smtClean="0"/>
              <a:t>UI</a:t>
            </a:r>
            <a:r>
              <a:rPr sz="2400" b="1" dirty="0"/>
              <a:t>部分</a:t>
            </a:r>
          </a:p>
          <a:p>
            <a:r>
              <a:rPr sz="2000" dirty="0"/>
              <a:t>遇到的一些问题相对玄学。</a:t>
            </a:r>
          </a:p>
          <a:p>
            <a:r>
              <a:rPr sz="2000" dirty="0"/>
              <a:t>①针对不同的串口调试助手，需要针对性修改代码</a:t>
            </a:r>
            <a:r>
              <a:rPr sz="2000" dirty="0" smtClean="0"/>
              <a:t>。</a:t>
            </a:r>
            <a:r>
              <a:rPr sz="2000" b="1" u="sng" dirty="0" smtClean="0"/>
              <a:t>解决方案</a:t>
            </a:r>
            <a:r>
              <a:rPr sz="2000" dirty="0"/>
              <a:t>：反复调试，直到结果正确。</a:t>
            </a:r>
          </a:p>
          <a:p>
            <a:r>
              <a:rPr sz="2000" dirty="0"/>
              <a:t>②同一份代码，烧到不同板子上，显示结果会产生不同。</a:t>
            </a:r>
          </a:p>
          <a:p>
            <a:r>
              <a:rPr sz="2000" dirty="0"/>
              <a:t>③显示与预期不相符，出现同一行用不同颜色显示同一条信息。</a:t>
            </a:r>
            <a:r>
              <a:rPr sz="2000" b="1" u="sng" dirty="0"/>
              <a:t>解决方案</a:t>
            </a:r>
            <a:r>
              <a:rPr sz="2000" dirty="0"/>
              <a:t>：反复修改代码，调整代码逻辑进行测试，通过</a:t>
            </a:r>
            <a:r>
              <a:rPr lang="en-US" altLang="zh-CN" sz="2000" dirty="0"/>
              <a:t>transmit</a:t>
            </a:r>
            <a:r>
              <a:rPr sz="2000" dirty="0"/>
              <a:t>方法检查传输数据</a:t>
            </a:r>
            <a:r>
              <a:rPr sz="2000" dirty="0" smtClean="0"/>
              <a:t>。</a:t>
            </a:r>
            <a:endParaRPr lang="en-US" sz="2000" dirty="0" smtClean="0"/>
          </a:p>
          <a:p>
            <a:endParaRPr sz="20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76727"/>
            <a:ext cx="10852237" cy="441964"/>
          </a:xfrm>
        </p:spPr>
        <p:txBody>
          <a:bodyPr/>
          <a:lstStyle/>
          <a:p>
            <a:r>
              <a:rPr lang="zh-CN" altLang="en-US" sz="2800" dirty="0"/>
              <a:t>四</a:t>
            </a:r>
            <a:r>
              <a:rPr lang="en-US" altLang="zh-CN" sz="2800" dirty="0"/>
              <a:t>. </a:t>
            </a:r>
            <a:r>
              <a:rPr sz="2800" dirty="0" smtClean="0"/>
              <a:t>遇到的问题</a:t>
            </a:r>
            <a:r>
              <a:rPr lang="zh-CN" altLang="en-US" sz="2800" dirty="0" smtClean="0"/>
              <a:t> （</a:t>
            </a:r>
            <a:r>
              <a:rPr lang="en-US" altLang="zh-CN" sz="2800" dirty="0" smtClean="0"/>
              <a:t>cont.</a:t>
            </a:r>
            <a:r>
              <a:rPr lang="zh-CN" altLang="en-US" sz="2800" dirty="0" smtClean="0"/>
              <a:t>）</a:t>
            </a:r>
            <a:endParaRPr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553227"/>
            <a:ext cx="10852236" cy="3894353"/>
          </a:xfrm>
        </p:spPr>
        <p:txBody>
          <a:bodyPr/>
          <a:lstStyle/>
          <a:p>
            <a:r>
              <a:rPr sz="2200" b="1" dirty="0" smtClean="0"/>
              <a:t>蓝牙部分</a:t>
            </a:r>
            <a:endParaRPr sz="2200" b="1" dirty="0"/>
          </a:p>
          <a:p>
            <a:pPr marL="342900" indent="-342900">
              <a:buFont typeface="+mj-lt"/>
              <a:buAutoNum type="arabicPeriod"/>
            </a:pPr>
            <a:r>
              <a:rPr sz="2000" dirty="0"/>
              <a:t>拿到的蓝牙模块与说明书不符，没有KEY和LED引脚，而是EN和STATE引脚。其功能并不一致，故无法按照说明书所述进行配置，即无法通过控制KEY引脚进入AT模式</a:t>
            </a:r>
            <a:r>
              <a:rPr sz="2000" dirty="0" smtClean="0"/>
              <a:t>。</a:t>
            </a:r>
            <a:r>
              <a:rPr lang="zh-CN" altLang="en-US" sz="2000" dirty="0" smtClean="0"/>
              <a:t>   </a:t>
            </a:r>
            <a:r>
              <a:rPr sz="2000" b="1" u="sng" dirty="0" smtClean="0"/>
              <a:t>解决方案</a:t>
            </a:r>
            <a:r>
              <a:rPr sz="2000" dirty="0"/>
              <a:t>：搜索另外的说明书，发现EN并不与pin32相连。EN只作为使能功能，要进入AT模式需要通过按住按键实现</a:t>
            </a:r>
            <a:r>
              <a:rPr sz="2000" dirty="0" smtClean="0"/>
              <a:t>。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sz="2000" dirty="0" smtClean="0"/>
              <a:t>在中断中</a:t>
            </a:r>
            <a:r>
              <a:rPr sz="2000" dirty="0"/>
              <a:t>，尝试用delay控制LED灯的亮灭，实现闪烁，发现会死机</a:t>
            </a:r>
            <a:r>
              <a:rPr sz="2000" dirty="0" smtClean="0"/>
              <a:t>。</a:t>
            </a:r>
            <a:r>
              <a:rPr lang="zh-CN" altLang="en-US" sz="2000" dirty="0" smtClean="0"/>
              <a:t>                   </a:t>
            </a:r>
            <a:r>
              <a:rPr sz="2000" b="1" u="sng" dirty="0" smtClean="0"/>
              <a:t>解决方案</a:t>
            </a:r>
            <a:r>
              <a:rPr sz="2000" dirty="0"/>
              <a:t>：通过搜索，发现最好不要在中断中使用HAL_Delay。所以，采用了timer和GetTick()进行计时。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2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622" y="255344"/>
            <a:ext cx="10852237" cy="441964"/>
          </a:xfrm>
        </p:spPr>
        <p:txBody>
          <a:bodyPr/>
          <a:lstStyle/>
          <a:p>
            <a:r>
              <a:rPr lang="zh-CN" altLang="en-US"/>
              <a:t>五</a:t>
            </a:r>
            <a:r>
              <a:rPr lang="en-US" altLang="zh-CN" dirty="0"/>
              <a:t>. </a:t>
            </a:r>
            <a:r>
              <a:rPr dirty="0"/>
              <a:t>整体流程图示</a:t>
            </a:r>
          </a:p>
        </p:txBody>
      </p:sp>
      <p:pic>
        <p:nvPicPr>
          <p:cNvPr id="4" name="图片 3" descr="1 关闭 图标锁 灯灭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952500"/>
            <a:ext cx="4063365" cy="5418455"/>
          </a:xfrm>
          <a:prstGeom prst="rect">
            <a:avLst/>
          </a:prstGeom>
        </p:spPr>
      </p:pic>
      <p:pic>
        <p:nvPicPr>
          <p:cNvPr id="5" name="图片 4" descr="2 打开 图标解锁 灯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760" y="946150"/>
            <a:ext cx="4046220" cy="53949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 输入AT指令 更新名字显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" y="349885"/>
            <a:ext cx="4617720" cy="6157595"/>
          </a:xfrm>
          <a:prstGeom prst="rect">
            <a:avLst/>
          </a:prstGeom>
        </p:spPr>
      </p:pic>
      <p:pic>
        <p:nvPicPr>
          <p:cNvPr id="3" name="图片 2" descr="4 配对成功 图标蓝牙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953760" y="-488950"/>
            <a:ext cx="5030470" cy="6708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 发送单行消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0730" y="-299720"/>
            <a:ext cx="4561840" cy="6083935"/>
          </a:xfrm>
          <a:prstGeom prst="rect">
            <a:avLst/>
          </a:prstGeom>
        </p:spPr>
      </p:pic>
      <p:pic>
        <p:nvPicPr>
          <p:cNvPr id="3" name="图片 2" descr="6 回复两行消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869430" y="-299085"/>
            <a:ext cx="4561840" cy="6083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96,&quot;width&quot;:9728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265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微软雅黑</vt:lpstr>
      <vt:lpstr>Arial</vt:lpstr>
      <vt:lpstr>1_Office 主题​​</vt:lpstr>
      <vt:lpstr>蓝牙通信模块</vt:lpstr>
      <vt:lpstr>一. 方案设计</vt:lpstr>
      <vt:lpstr>二. UI设计</vt:lpstr>
      <vt:lpstr>三. 蓝牙功能</vt:lpstr>
      <vt:lpstr>四. 遇到的问题</vt:lpstr>
      <vt:lpstr>四. 遇到的问题 （cont.）</vt:lpstr>
      <vt:lpstr>五. 整体流程图示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蓝牙通信模块</dc:title>
  <dc:creator/>
  <cp:lastModifiedBy>Microsoft Office User</cp:lastModifiedBy>
  <cp:revision>183</cp:revision>
  <dcterms:created xsi:type="dcterms:W3CDTF">2019-06-19T02:08:00Z</dcterms:created>
  <dcterms:modified xsi:type="dcterms:W3CDTF">2020-12-21T11:22:55Z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