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sldIdLst>
    <p:sldId id="256" r:id="rId2"/>
    <p:sldId id="260" r:id="rId3"/>
    <p:sldId id="28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77" r:id="rId12"/>
    <p:sldId id="266" r:id="rId13"/>
    <p:sldId id="278" r:id="rId14"/>
    <p:sldId id="279" r:id="rId15"/>
    <p:sldId id="281" r:id="rId16"/>
    <p:sldId id="282" r:id="rId17"/>
    <p:sldId id="283" r:id="rId18"/>
    <p:sldId id="267" r:id="rId19"/>
    <p:sldId id="268" r:id="rId20"/>
    <p:sldId id="269" r:id="rId21"/>
    <p:sldId id="270" r:id="rId22"/>
    <p:sldId id="271" r:id="rId23"/>
    <p:sldId id="272" r:id="rId24"/>
    <p:sldId id="275" r:id="rId25"/>
    <p:sldId id="276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22542E7-E753-4674-B379-9D8E97D18175}">
          <p14:sldIdLst>
            <p14:sldId id="256"/>
            <p14:sldId id="260"/>
            <p14:sldId id="280"/>
            <p14:sldId id="259"/>
            <p14:sldId id="261"/>
            <p14:sldId id="258"/>
            <p14:sldId id="262"/>
            <p14:sldId id="263"/>
            <p14:sldId id="264"/>
            <p14:sldId id="265"/>
            <p14:sldId id="277"/>
            <p14:sldId id="266"/>
            <p14:sldId id="278"/>
            <p14:sldId id="279"/>
            <p14:sldId id="281"/>
            <p14:sldId id="282"/>
            <p14:sldId id="283"/>
            <p14:sldId id="267"/>
            <p14:sldId id="268"/>
            <p14:sldId id="269"/>
            <p14:sldId id="270"/>
            <p14:sldId id="271"/>
            <p14:sldId id="272"/>
            <p14:sldId id="275"/>
            <p14:sldId id="276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Lopes" initials="AL" lastIdx="1" clrIdx="0">
    <p:extLst>
      <p:ext uri="{19B8F6BF-5375-455C-9EA6-DF929625EA0E}">
        <p15:presenceInfo xmlns:p15="http://schemas.microsoft.com/office/powerpoint/2012/main" userId="29c07baade0ed2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DA4E2-C17A-4721-8666-7B010378908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7EBBF-1A54-482D-9D8A-E99E168E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this pandemic shutting down international tourism in an effort to contain the spread. Did those countries/economies more reliant on tourism have stronger responses to the COVID-19 pandemic. We use a combination of Principal component analysis and a latent </a:t>
            </a:r>
            <a:r>
              <a:rPr lang="en-US" dirty="0" err="1"/>
              <a:t>dirichlet</a:t>
            </a:r>
            <a:r>
              <a:rPr lang="en-US" dirty="0"/>
              <a:t> allocation to define our measures as well as predict the responses of various countries using and XG Boost algorithm. We were able to determine that those with a greater dependence on tourism had strong responses to the COVID-19 pandemic.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7EBBF-1A54-482D-9D8A-E99E168EE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BF2759-EE27-4202-8E06-935FC08C051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A45B8E-2B37-4D28-9226-6F5D1A73F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9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09669582.2020.175870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Alexl\Downloads\10.1016\j.tourman.2010.08.007" TargetMode="External"/><Relationship Id="rId3" Type="http://schemas.openxmlformats.org/officeDocument/2006/relationships/hyperlink" Target="file:///C:\Users\Alexl\Downloads\10.1016\j.tourman.2015.10.006" TargetMode="External"/><Relationship Id="rId7" Type="http://schemas.openxmlformats.org/officeDocument/2006/relationships/hyperlink" Target="https://www.bsg.ox.ac.uk/sites/default/files/2020-09/BSG-WP-2020-032-v7.0.pdf" TargetMode="External"/><Relationship Id="rId12" Type="http://schemas.openxmlformats.org/officeDocument/2006/relationships/hyperlink" Target="file:///C:\Users\Alexl\Downloads\10.1177\1354816621990943" TargetMode="External"/><Relationship Id="rId2" Type="http://schemas.openxmlformats.org/officeDocument/2006/relationships/hyperlink" Target="file:///C:\Users\Alexl\Downloads\10.1177\02750740209437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Alexl\Downloads\10.1080\17441692.2020.1783340" TargetMode="External"/><Relationship Id="rId11" Type="http://schemas.openxmlformats.org/officeDocument/2006/relationships/hyperlink" Target="https://ideas.repec.org/p/unt/pbmpdd/pb111.html" TargetMode="External"/><Relationship Id="rId5" Type="http://schemas.openxmlformats.org/officeDocument/2006/relationships/hyperlink" Target="file:///C:\Users\Alexl\Downloads\10.1080\09669582.2020.1758708" TargetMode="External"/><Relationship Id="rId10" Type="http://schemas.openxmlformats.org/officeDocument/2006/relationships/hyperlink" Target="file:///C:\Users\Alexl\Downloads\10.1080\14616688.2020.1833972" TargetMode="External"/><Relationship Id="rId4" Type="http://schemas.openxmlformats.org/officeDocument/2006/relationships/hyperlink" Target="file:///C:\Users\Alexl\Downloads\10.1177\0047287520931593" TargetMode="External"/><Relationship Id="rId9" Type="http://schemas.openxmlformats.org/officeDocument/2006/relationships/hyperlink" Target="file:///C:\Users\Alexl\Downloads\10.1080\02508281.2015.104536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7A13-3B86-4EE1-921D-339AA8050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COVID-19 Responses and Tourism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6472-CCDE-490F-94FD-86A9E6E4F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Alex Lopes</a:t>
            </a:r>
          </a:p>
          <a:p>
            <a:r>
              <a:rPr lang="en-US" dirty="0"/>
              <a:t>Johnson and Wales University</a:t>
            </a:r>
          </a:p>
          <a:p>
            <a:r>
              <a:rPr lang="en-US" dirty="0"/>
              <a:t>DATA 5700: Capstone</a:t>
            </a:r>
          </a:p>
          <a:p>
            <a:r>
              <a:rPr lang="en-US" dirty="0"/>
              <a:t>Professor </a:t>
            </a:r>
            <a:r>
              <a:rPr lang="en-US" dirty="0" err="1"/>
              <a:t>Olatunde</a:t>
            </a:r>
            <a:r>
              <a:rPr lang="en-US" dirty="0"/>
              <a:t> Kamson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4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BD16-E7D5-47F0-8DAB-94CAF50C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Bottom in each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51330A-77E3-4463-8DDC-264C953D26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00" y="640081"/>
            <a:ext cx="6438414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62A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45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48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0D90-31F1-43AC-B688-BBE631EB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Bottom vs Top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F5D95-A93D-41FD-93DD-4A46F4A7A3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252481" y="1747629"/>
            <a:ext cx="5262186" cy="4058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B0DD4-289A-4257-921E-CC87DA09B6AC}"/>
              </a:ext>
            </a:extLst>
          </p:cNvPr>
          <p:cNvPicPr/>
          <p:nvPr/>
        </p:nvPicPr>
        <p:blipFill rotWithShape="1">
          <a:blip r:embed="rId3"/>
          <a:srcRect r="-2" b="14601"/>
          <a:stretch/>
        </p:blipFill>
        <p:spPr>
          <a:xfrm>
            <a:off x="287828" y="1747629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A2D-5B9E-476A-8A61-DED581F6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33" y="0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Response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dirty="0"/>
              <a:t>D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istribution Observations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E9CF4-64FC-4A42-A7A9-69216B0F3C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798" b="-3"/>
          <a:stretch/>
        </p:blipFill>
        <p:spPr>
          <a:xfrm>
            <a:off x="1654765" y="1328730"/>
            <a:ext cx="8326225" cy="4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247D-671E-43E1-B8E1-DF7826B9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E781-26D2-4DCA-8474-86C7D3A4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589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Variables defined by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Quantile Ranges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Tourism Dependence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Population Size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Tourism</a:t>
            </a:r>
          </a:p>
          <a:p>
            <a:pPr>
              <a:lnSpc>
                <a:spcPct val="150000"/>
              </a:lnSpc>
            </a:pPr>
            <a:r>
              <a:rPr lang="en-US" dirty="0"/>
              <a:t>Variables set as HIGH, Normal, Low</a:t>
            </a:r>
          </a:p>
        </p:txBody>
      </p:sp>
    </p:spTree>
    <p:extLst>
      <p:ext uri="{BB962C8B-B14F-4D97-AF65-F5344CB8AC3E}">
        <p14:creationId xmlns:p14="http://schemas.microsoft.com/office/powerpoint/2010/main" val="34746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044F-28FB-42B7-B45F-3732688E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6CAC-9709-4D90-A17D-9CDF6582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191 observations by 17 variables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PCA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LDA Groups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based on Strong/Weak for each group</a:t>
            </a:r>
          </a:p>
          <a:p>
            <a:pPr>
              <a:lnSpc>
                <a:spcPct val="150000"/>
              </a:lnSpc>
            </a:pPr>
            <a:r>
              <a:rPr lang="en-US" dirty="0"/>
              <a:t>Overall Strong or Weak response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True if Strong in any LDA category </a:t>
            </a:r>
          </a:p>
        </p:txBody>
      </p:sp>
    </p:spTree>
    <p:extLst>
      <p:ext uri="{BB962C8B-B14F-4D97-AF65-F5344CB8AC3E}">
        <p14:creationId xmlns:p14="http://schemas.microsoft.com/office/powerpoint/2010/main" val="392404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1678-1E83-41A8-9821-5BCB539A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D85-4F6F-4C8C-92BD-4D108F5F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Strong and Weak Responses</a:t>
            </a:r>
          </a:p>
          <a:p>
            <a:pPr>
              <a:lnSpc>
                <a:spcPct val="150000"/>
              </a:lnSpc>
            </a:pPr>
            <a:r>
              <a:rPr lang="en-US" dirty="0"/>
              <a:t>Strong 2 Response countries weaker in other groups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Taiwan,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Hong Kong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South Korea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Singapore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Japan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Canada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SARS/MERS outbreak countries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FEBA-51F8-4412-8834-03E0B657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8727-5416-46C1-99A2-3AE488D5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70.83%, of strong responses have either High tourism OR tourism dependence strong </a:t>
            </a:r>
          </a:p>
          <a:p>
            <a:pPr>
              <a:lnSpc>
                <a:spcPct val="200000"/>
              </a:lnSpc>
            </a:pPr>
            <a:r>
              <a:rPr lang="en-US" dirty="0"/>
              <a:t>58.33%, strong responses have high tourism </a:t>
            </a:r>
          </a:p>
          <a:p>
            <a:pPr>
              <a:lnSpc>
                <a:spcPct val="200000"/>
              </a:lnSpc>
            </a:pPr>
            <a:r>
              <a:rPr lang="en-US" dirty="0"/>
              <a:t>46.42%, high tourism did not have a strong response </a:t>
            </a:r>
          </a:p>
          <a:p>
            <a:pPr>
              <a:lnSpc>
                <a:spcPct val="200000"/>
              </a:lnSpc>
            </a:pPr>
            <a:r>
              <a:rPr lang="en-US" dirty="0"/>
              <a:t>18.75%, High Tourism dependence did a Strong Response</a:t>
            </a:r>
          </a:p>
          <a:p>
            <a:pPr>
              <a:lnSpc>
                <a:spcPct val="200000"/>
              </a:lnSpc>
            </a:pPr>
            <a:r>
              <a:rPr lang="en-US" dirty="0"/>
              <a:t>24.47%, High Tourism dependence did not have a strong response</a:t>
            </a:r>
          </a:p>
        </p:txBody>
      </p:sp>
    </p:spTree>
    <p:extLst>
      <p:ext uri="{BB962C8B-B14F-4D97-AF65-F5344CB8AC3E}">
        <p14:creationId xmlns:p14="http://schemas.microsoft.com/office/powerpoint/2010/main" val="397977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359F-5F83-4025-8E64-9F091C07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tourism sector and strong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B11E-AD46-4050-B222-6F4A9A65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Qualified by High Tourism and Tourism Dependence</a:t>
            </a:r>
          </a:p>
          <a:p>
            <a:pPr>
              <a:lnSpc>
                <a:spcPct val="150000"/>
              </a:lnSpc>
            </a:pPr>
            <a:r>
              <a:rPr lang="en-US" dirty="0"/>
              <a:t>Each strong in different groups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Only weak response was Thailand with Social Response</a:t>
            </a:r>
          </a:p>
          <a:p>
            <a:pPr>
              <a:lnSpc>
                <a:spcPct val="150000"/>
              </a:lnSpc>
            </a:pPr>
            <a:r>
              <a:rPr lang="en-US" dirty="0"/>
              <a:t> Mexico -  Public Health</a:t>
            </a:r>
          </a:p>
          <a:p>
            <a:pPr>
              <a:lnSpc>
                <a:spcPct val="150000"/>
              </a:lnSpc>
            </a:pPr>
            <a:r>
              <a:rPr lang="en-US" dirty="0"/>
              <a:t>Morocco – Social Response</a:t>
            </a:r>
          </a:p>
          <a:p>
            <a:pPr>
              <a:lnSpc>
                <a:spcPct val="150000"/>
              </a:lnSpc>
            </a:pPr>
            <a:r>
              <a:rPr lang="en-US" dirty="0"/>
              <a:t>Thailand - International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E0F-48E7-498C-8967-DAA305A6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Public Health – XG Boost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E5821-0BF2-44FC-A530-7C8158F9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Error Rate: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.0626565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C8B8F-650E-444C-8E5C-C6956B1DA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4" r="2937" b="7490"/>
          <a:stretch/>
        </p:blipFill>
        <p:spPr>
          <a:xfrm>
            <a:off x="5394500" y="1825155"/>
            <a:ext cx="6118987" cy="43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BFF-E5B4-41CB-8B41-C36C53C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Travel Response – 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FAED-E869-4A06-958A-F0D73673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Error Rate: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0.004534654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5C480-407F-46E4-A7A8-B96787867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6" r="2427" b="6760"/>
          <a:stretch/>
        </p:blipFill>
        <p:spPr>
          <a:xfrm>
            <a:off x="3712738" y="1825624"/>
            <a:ext cx="805188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6E7-E50D-43FF-8234-5542C703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6118-1D0F-41B7-AD4F-DCE0D253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COVID-19 is the most recent pandemic to impact the world starting in early 2020 as a global pandemic. </a:t>
            </a:r>
          </a:p>
          <a:p>
            <a:pPr>
              <a:lnSpc>
                <a:spcPct val="120000"/>
              </a:lnSpc>
            </a:pPr>
            <a:r>
              <a:rPr lang="en-US" dirty="0"/>
              <a:t>Tourism was though as a resilient industry used to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help foster relationships and build capacity for economic development (</a:t>
            </a:r>
            <a:r>
              <a:rPr lang="en-US" dirty="0" err="1"/>
              <a:t>Holzner</a:t>
            </a:r>
            <a:r>
              <a:rPr lang="en-US" dirty="0"/>
              <a:t>, 2011)</a:t>
            </a:r>
          </a:p>
          <a:p>
            <a:pPr>
              <a:lnSpc>
                <a:spcPct val="120000"/>
              </a:lnSpc>
            </a:pPr>
            <a:r>
              <a:rPr lang="en-US" dirty="0"/>
              <a:t>impacting global tourism more than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September 11 attacks,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2003 SARS  outbreak,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2009 global recession and the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2015 MERS outbreak (</a:t>
            </a:r>
            <a:r>
              <a:rPr lang="en-US" dirty="0" err="1"/>
              <a:t>Gössling</a:t>
            </a:r>
            <a:r>
              <a:rPr lang="en-US" dirty="0"/>
              <a:t> et al., 2020) </a:t>
            </a:r>
          </a:p>
          <a:p>
            <a:pPr>
              <a:lnSpc>
                <a:spcPct val="120000"/>
              </a:lnSpc>
            </a:pPr>
            <a:r>
              <a:rPr lang="en-US" dirty="0"/>
              <a:t>Some types of responses include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school closings,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travel restrictions,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bans on public gatherings,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emergency investments in healthcare facilities,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new forms of social welfare provision, and contact tracing (Hale et al., 2020). </a:t>
            </a:r>
          </a:p>
        </p:txBody>
      </p:sp>
    </p:spTree>
    <p:extLst>
      <p:ext uri="{BB962C8B-B14F-4D97-AF65-F5344CB8AC3E}">
        <p14:creationId xmlns:p14="http://schemas.microsoft.com/office/powerpoint/2010/main" val="14256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05A-5ADE-410D-BDB7-AFB328E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Social Response – 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6E6D-BFDF-4C48-B550-239C991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Error Rate: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.1379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41F5D-A9B4-49D0-9E0D-11EFCD16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0" r="1952" b="5739"/>
          <a:stretch/>
        </p:blipFill>
        <p:spPr>
          <a:xfrm>
            <a:off x="3813597" y="1757892"/>
            <a:ext cx="7876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9FDC-1BE2-47C9-8EB4-CCB8CAD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Public Health – 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0D03-8AFD-4C9F-95C3-6C46B104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Differences after the top 4 when compared to Strong Public Health</a:t>
            </a:r>
          </a:p>
          <a:p>
            <a:pPr>
              <a:lnSpc>
                <a:spcPct val="150000"/>
              </a:lnSpc>
            </a:pPr>
            <a:r>
              <a:rPr lang="en-US" dirty="0"/>
              <a:t>Error Rate: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0.034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6B998-0732-47C7-A867-286EF809D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r="2116" b="5334"/>
          <a:stretch/>
        </p:blipFill>
        <p:spPr>
          <a:xfrm>
            <a:off x="3880053" y="2342870"/>
            <a:ext cx="7637821" cy="38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43A-72F6-427B-AAEE-6ED36A36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23203-8AAA-4BE2-B34D-F7EA0291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Error Rate: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0.2413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907D4-8B9E-4052-B5EF-AAB11E32B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8" r="2405" b="4285"/>
          <a:stretch/>
        </p:blipFill>
        <p:spPr>
          <a:xfrm>
            <a:off x="3836172" y="1579410"/>
            <a:ext cx="8077967" cy="44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219A-D79B-4963-AAAC-9DA73F1C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Response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A4F3D-1F1E-491C-BEA3-863D75A1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Strong Response</a:t>
            </a:r>
          </a:p>
          <a:p>
            <a:r>
              <a:rPr lang="en-US" dirty="0"/>
              <a:t>Error Rate:</a:t>
            </a:r>
          </a:p>
          <a:p>
            <a:pPr lvl="1"/>
            <a:r>
              <a:rPr lang="en-US" dirty="0"/>
              <a:t>0.1378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34271-BC26-415A-8181-1ED18A984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6" r="1441" b="6691"/>
          <a:stretch/>
        </p:blipFill>
        <p:spPr>
          <a:xfrm>
            <a:off x="4440939" y="1983777"/>
            <a:ext cx="7097433" cy="39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1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B287-18EC-4076-A9D8-54ABBD23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33" y="225206"/>
            <a:ext cx="10515600" cy="662744"/>
          </a:xfrm>
        </p:spPr>
        <p:txBody>
          <a:bodyPr>
            <a:normAutofit fontScale="90000"/>
          </a:bodyPr>
          <a:lstStyle/>
          <a:p>
            <a:r>
              <a:rPr lang="en-US" dirty="0"/>
              <a:t>Post XG Boost Evaluation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7F69AA0-2E76-4CB1-8BB8-A4351F5EA06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798" b="-3"/>
          <a:stretch/>
        </p:blipFill>
        <p:spPr>
          <a:xfrm>
            <a:off x="814009" y="952161"/>
            <a:ext cx="9557548" cy="51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0D61-C1E7-496E-91FE-3080C7A4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and further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778B-8C7F-4454-B7ED-0C40EFCA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COVID-19 landscape and available data constantly changing. </a:t>
            </a:r>
          </a:p>
          <a:p>
            <a:pPr>
              <a:lnSpc>
                <a:spcPct val="100000"/>
              </a:lnSpc>
            </a:pPr>
            <a:r>
              <a:rPr lang="en-US" dirty="0"/>
              <a:t>data available was before vaccine rollouts</a:t>
            </a:r>
          </a:p>
          <a:p>
            <a:pPr>
              <a:lnSpc>
                <a:spcPct val="100000"/>
              </a:lnSpc>
            </a:pPr>
            <a:r>
              <a:rPr lang="en-US" dirty="0"/>
              <a:t>United States as one entry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York and California can be included</a:t>
            </a:r>
          </a:p>
          <a:p>
            <a:pPr>
              <a:lnSpc>
                <a:spcPct val="100000"/>
              </a:lnSpc>
            </a:pPr>
            <a:r>
              <a:rPr lang="en-US" dirty="0"/>
              <a:t>EU as one entry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Choice of variables from PCA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such as primary commodity export dependence.</a:t>
            </a:r>
          </a:p>
          <a:p>
            <a:pPr>
              <a:lnSpc>
                <a:spcPct val="100000"/>
              </a:lnSpc>
            </a:pPr>
            <a:r>
              <a:rPr lang="en-US" dirty="0"/>
              <a:t>Use of outliers for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2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EE68-0DE1-4E48-832C-12BCBB85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3AA0-32FB-4FB2-AA02-E46F746E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Those with High tourism and/or High Tourism dependent had stronger responses to COVID-19</a:t>
            </a:r>
          </a:p>
          <a:p>
            <a:pPr>
              <a:lnSpc>
                <a:spcPct val="150000"/>
              </a:lnSpc>
            </a:pPr>
            <a:r>
              <a:rPr lang="en-US" dirty="0"/>
              <a:t>Previous exposure to outbreaks, SARS, MERS, SWINE</a:t>
            </a:r>
          </a:p>
          <a:p>
            <a:pPr>
              <a:lnSpc>
                <a:spcPct val="150000"/>
              </a:lnSpc>
            </a:pPr>
            <a:r>
              <a:rPr lang="en-US" dirty="0"/>
              <a:t>Food import Independence</a:t>
            </a:r>
          </a:p>
          <a:p>
            <a:pPr>
              <a:lnSpc>
                <a:spcPct val="150000"/>
              </a:lnSpc>
            </a:pPr>
            <a:r>
              <a:rPr lang="en-US" dirty="0"/>
              <a:t>“…there is much evidence that food production patterns are responsible for repeated outbreaks of the corona virus, including SARS, MERS and COVID-19 (</a:t>
            </a:r>
            <a:r>
              <a:rPr lang="en-US" dirty="0" err="1"/>
              <a:t>Pongsiri</a:t>
            </a:r>
            <a:r>
              <a:rPr lang="en-US" dirty="0"/>
              <a:t> et al., </a:t>
            </a:r>
            <a:r>
              <a:rPr lang="en-US" u="sng" dirty="0">
                <a:hlinkClick r:id="rId2"/>
              </a:rPr>
              <a:t>2009</a:t>
            </a:r>
            <a:r>
              <a:rPr lang="en-US" dirty="0"/>
              <a:t>; </a:t>
            </a:r>
            <a:r>
              <a:rPr lang="en-US" dirty="0" err="1"/>
              <a:t>Labonte</a:t>
            </a:r>
            <a:r>
              <a:rPr lang="en-US" dirty="0"/>
              <a:t> et al., </a:t>
            </a:r>
            <a:r>
              <a:rPr lang="en-US" u="sng" dirty="0">
                <a:hlinkClick r:id="rId2"/>
              </a:rPr>
              <a:t>2011</a:t>
            </a:r>
            <a:r>
              <a:rPr lang="en-US" dirty="0"/>
              <a:t>)…” (</a:t>
            </a:r>
            <a:r>
              <a:rPr lang="en-US" dirty="0" err="1"/>
              <a:t>Gössling</a:t>
            </a:r>
            <a:r>
              <a:rPr lang="en-US" dirty="0"/>
              <a:t> et al., 2020).</a:t>
            </a:r>
          </a:p>
        </p:txBody>
      </p:sp>
    </p:spTree>
    <p:extLst>
      <p:ext uri="{BB962C8B-B14F-4D97-AF65-F5344CB8AC3E}">
        <p14:creationId xmlns:p14="http://schemas.microsoft.com/office/powerpoint/2010/main" val="349747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C652-BB8E-41AB-B041-78084E26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3839-B90C-4289-8CFE-F48522DA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An, B. Y., &amp; Tang, S.-Y. (2020). Lessons From COVID-19 Responses in East Asia: Institutional Infrastructure and Enduring Policy Instruments. </a:t>
            </a:r>
            <a:r>
              <a:rPr lang="en-US" i="1" dirty="0"/>
              <a:t>The American Review of Public Administration</a:t>
            </a:r>
            <a:r>
              <a:rPr lang="en-US" dirty="0"/>
              <a:t>, </a:t>
            </a:r>
            <a:r>
              <a:rPr lang="en-US" i="1" dirty="0"/>
              <a:t>50</a:t>
            </a:r>
            <a:r>
              <a:rPr lang="en-US" dirty="0"/>
              <a:t>(6-7), 790–800.</a:t>
            </a:r>
            <a:br>
              <a:rPr lang="en-US" dirty="0"/>
            </a:br>
            <a:r>
              <a:rPr lang="en-US" dirty="0"/>
              <a:t>https://doi.org/</a:t>
            </a:r>
            <a:r>
              <a:rPr lang="en-US" u="sng" dirty="0">
                <a:hlinkClick r:id="rId2"/>
              </a:rPr>
              <a:t>10.1177/0275074020943707</a:t>
            </a:r>
            <a:endParaRPr lang="en-US" dirty="0"/>
          </a:p>
          <a:p>
            <a:r>
              <a:rPr lang="en-US" dirty="0" err="1"/>
              <a:t>Bojanic</a:t>
            </a:r>
            <a:r>
              <a:rPr lang="en-US" dirty="0"/>
              <a:t>, D. C., &amp; Lo, M. (2016). A comparison of the moderating effect of tourism reliance on the economic development for islands and other countries. </a:t>
            </a:r>
            <a:r>
              <a:rPr lang="en-US" i="1" dirty="0"/>
              <a:t>Tourism Management</a:t>
            </a:r>
            <a:r>
              <a:rPr lang="en-US" dirty="0"/>
              <a:t>, </a:t>
            </a:r>
            <a:r>
              <a:rPr lang="en-US" i="1" dirty="0"/>
              <a:t>53</a:t>
            </a:r>
            <a:r>
              <a:rPr lang="en-US" dirty="0"/>
              <a:t>, 207–214. </a:t>
            </a:r>
            <a:br>
              <a:rPr lang="en-US" dirty="0"/>
            </a:br>
            <a:r>
              <a:rPr lang="en-US" dirty="0"/>
              <a:t>https://doi.org/</a:t>
            </a:r>
            <a:r>
              <a:rPr lang="en-US" u="sng" dirty="0">
                <a:hlinkClick r:id="rId3"/>
              </a:rPr>
              <a:t>10.1016/j.tourman.2015.10.006</a:t>
            </a:r>
            <a:endParaRPr lang="en-US" dirty="0"/>
          </a:p>
          <a:p>
            <a:r>
              <a:rPr lang="en-US" dirty="0" err="1"/>
              <a:t>Farzanegan</a:t>
            </a:r>
            <a:r>
              <a:rPr lang="en-US" dirty="0"/>
              <a:t>, M. R., </a:t>
            </a:r>
            <a:r>
              <a:rPr lang="en-US" dirty="0" err="1"/>
              <a:t>Gholipour</a:t>
            </a:r>
            <a:r>
              <a:rPr lang="en-US" dirty="0"/>
              <a:t>, H. F., </a:t>
            </a:r>
            <a:r>
              <a:rPr lang="en-US" dirty="0" err="1"/>
              <a:t>Feizi</a:t>
            </a:r>
            <a:r>
              <a:rPr lang="en-US" dirty="0"/>
              <a:t>, M., </a:t>
            </a:r>
            <a:r>
              <a:rPr lang="en-US" dirty="0" err="1"/>
              <a:t>Nunkoo</a:t>
            </a:r>
            <a:r>
              <a:rPr lang="en-US" dirty="0"/>
              <a:t>, R., &amp; </a:t>
            </a:r>
            <a:r>
              <a:rPr lang="en-US" dirty="0" err="1"/>
              <a:t>Andargoli</a:t>
            </a:r>
            <a:r>
              <a:rPr lang="en-US" dirty="0"/>
              <a:t>, A. E. (2020). International Tourism and Outbreak of Coronavirus (COVID-19): A Cross-Country Analysis. </a:t>
            </a:r>
            <a:r>
              <a:rPr lang="en-US" i="1" dirty="0"/>
              <a:t>Journal of Travel Research</a:t>
            </a:r>
            <a:r>
              <a:rPr lang="en-US" dirty="0"/>
              <a:t>, 004728752093159. </a:t>
            </a:r>
            <a:br>
              <a:rPr lang="en-US" dirty="0"/>
            </a:br>
            <a:r>
              <a:rPr lang="en-US" dirty="0"/>
              <a:t>https://doi.org/</a:t>
            </a:r>
            <a:r>
              <a:rPr lang="en-US" u="sng" dirty="0">
                <a:hlinkClick r:id="rId4"/>
              </a:rPr>
              <a:t>10.1177/0047287520931593</a:t>
            </a:r>
            <a:endParaRPr lang="en-US" dirty="0"/>
          </a:p>
          <a:p>
            <a:r>
              <a:rPr lang="en-US" dirty="0" err="1"/>
              <a:t>Gössling</a:t>
            </a:r>
            <a:r>
              <a:rPr lang="en-US" dirty="0"/>
              <a:t>, S., Scott, D., &amp; Hall, C. M. (2020). Pandemics, tourism and global change: a rapid assessment of COVID-19. </a:t>
            </a:r>
            <a:r>
              <a:rPr lang="en-US" i="1" dirty="0"/>
              <a:t>Journal of Sustainable Tourism</a:t>
            </a:r>
            <a:r>
              <a:rPr lang="en-US" dirty="0"/>
              <a:t>, </a:t>
            </a:r>
            <a:r>
              <a:rPr lang="en-US" i="1" dirty="0"/>
              <a:t>29</a:t>
            </a:r>
            <a:r>
              <a:rPr lang="en-US" dirty="0"/>
              <a:t>(1), 1–20. https://doi.org/</a:t>
            </a:r>
            <a:r>
              <a:rPr lang="en-US" u="sng" dirty="0">
                <a:hlinkClick r:id="rId5"/>
              </a:rPr>
              <a:t>10.1080/09669582.2020.1758708</a:t>
            </a:r>
            <a:endParaRPr lang="en-US" dirty="0"/>
          </a:p>
          <a:p>
            <a:r>
              <a:rPr lang="en-US" dirty="0"/>
              <a:t>Greer, S. L., King, E. J., da Fonseca, E. M., &amp; Peralta-Santos, A. (2020). The comparative politics of COVID-19: The need to understand government responses. </a:t>
            </a:r>
            <a:r>
              <a:rPr lang="en-US" i="1" dirty="0"/>
              <a:t>Global Public Health</a:t>
            </a:r>
            <a:r>
              <a:rPr lang="en-US" dirty="0"/>
              <a:t>, </a:t>
            </a:r>
            <a:r>
              <a:rPr lang="en-US" i="1" dirty="0"/>
              <a:t>15</a:t>
            </a:r>
            <a:r>
              <a:rPr lang="en-US" dirty="0"/>
              <a:t>(9), 1–4.</a:t>
            </a:r>
            <a:br>
              <a:rPr lang="en-US" dirty="0"/>
            </a:br>
            <a:r>
              <a:rPr lang="en-US" dirty="0"/>
              <a:t> https://doi.org/</a:t>
            </a:r>
            <a:r>
              <a:rPr lang="en-US" u="sng" dirty="0">
                <a:hlinkClick r:id="rId6"/>
              </a:rPr>
              <a:t>10.1080/17441692.2020.1783340</a:t>
            </a:r>
            <a:endParaRPr lang="en-US" dirty="0"/>
          </a:p>
          <a:p>
            <a:r>
              <a:rPr lang="en-US" dirty="0"/>
              <a:t>Hale, T., Angrist, N., Cameron-Blake, E., Hallas, L., Kira, B., Majumdar, S., Petherick, A., Phillips, T., </a:t>
            </a:r>
            <a:r>
              <a:rPr lang="en-US" dirty="0" err="1"/>
              <a:t>Tatlow</a:t>
            </a:r>
            <a:r>
              <a:rPr lang="en-US" dirty="0"/>
              <a:t>, H., &amp; Webster, S. (2020). </a:t>
            </a:r>
            <a:r>
              <a:rPr lang="en-US" i="1" dirty="0"/>
              <a:t>Variation in government responses to COVID-19 BSG Working Paper Series Providing access to the latest policy-relevant research</a:t>
            </a:r>
            <a:r>
              <a:rPr lang="en-US" dirty="0"/>
              <a:t>. </a:t>
            </a:r>
            <a:br>
              <a:rPr lang="en-US" dirty="0"/>
            </a:br>
            <a:r>
              <a:rPr lang="en-US" u="sng" dirty="0">
                <a:hlinkClick r:id="rId7"/>
              </a:rPr>
              <a:t>https://www.bsg.ox.ac.uk/sites/default/files/2020-09/BSG-WP-2020-032-v7.0.pdf</a:t>
            </a:r>
            <a:endParaRPr lang="en-US" dirty="0"/>
          </a:p>
          <a:p>
            <a:r>
              <a:rPr lang="en-US" dirty="0" err="1"/>
              <a:t>Holzner</a:t>
            </a:r>
            <a:r>
              <a:rPr lang="en-US" dirty="0"/>
              <a:t>, M. (2011). Tourism and economic development: The beach disease? </a:t>
            </a:r>
            <a:r>
              <a:rPr lang="en-US" i="1" dirty="0"/>
              <a:t>Tourism Management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(4), 922–933. </a:t>
            </a:r>
            <a:br>
              <a:rPr lang="en-US" dirty="0"/>
            </a:br>
            <a:r>
              <a:rPr lang="en-US" dirty="0"/>
              <a:t>https://doi.org/</a:t>
            </a:r>
            <a:r>
              <a:rPr lang="en-US" u="sng" dirty="0">
                <a:hlinkClick r:id="rId8"/>
              </a:rPr>
              <a:t>10.1016/j.tourman.2010.08.007</a:t>
            </a:r>
            <a:endParaRPr lang="en-US" dirty="0"/>
          </a:p>
          <a:p>
            <a:r>
              <a:rPr lang="en-US" dirty="0"/>
              <a:t>Jenkins, C. L. (2015). Tourism policy and planning for developing countries: some critical issues. </a:t>
            </a:r>
            <a:r>
              <a:rPr lang="en-US" i="1" dirty="0"/>
              <a:t>Tourism Recreation Research</a:t>
            </a:r>
            <a:r>
              <a:rPr lang="en-US" dirty="0"/>
              <a:t>, </a:t>
            </a:r>
            <a:r>
              <a:rPr lang="en-US" i="1" dirty="0"/>
              <a:t>40</a:t>
            </a:r>
            <a:r>
              <a:rPr lang="en-US" dirty="0"/>
              <a:t>(2), 144–156. h</a:t>
            </a:r>
            <a:br>
              <a:rPr lang="en-US" dirty="0"/>
            </a:br>
            <a:r>
              <a:rPr lang="en-US" dirty="0"/>
              <a:t>ttps://doi.org/</a:t>
            </a:r>
            <a:r>
              <a:rPr lang="en-US" u="sng" dirty="0">
                <a:hlinkClick r:id="rId9"/>
              </a:rPr>
              <a:t>10.1080/02508281.2015.1045363</a:t>
            </a:r>
            <a:endParaRPr lang="en-US" dirty="0"/>
          </a:p>
          <a:p>
            <a:r>
              <a:rPr lang="en-US" dirty="0" err="1"/>
              <a:t>Seyfi</a:t>
            </a:r>
            <a:r>
              <a:rPr lang="en-US" dirty="0"/>
              <a:t>, S., Hall, C. M., &amp; </a:t>
            </a:r>
            <a:r>
              <a:rPr lang="en-US" dirty="0" err="1"/>
              <a:t>Shabani</a:t>
            </a:r>
            <a:r>
              <a:rPr lang="en-US" dirty="0"/>
              <a:t>, B. (2020). COVID-19 and international travel restrictions: the geopolitics of health and tourism. </a:t>
            </a:r>
            <a:r>
              <a:rPr lang="en-US" i="1" dirty="0"/>
              <a:t>Tourism Geographies</a:t>
            </a:r>
            <a:r>
              <a:rPr lang="en-US" dirty="0"/>
              <a:t>, 1–17. </a:t>
            </a:r>
            <a:br>
              <a:rPr lang="en-US" dirty="0"/>
            </a:br>
            <a:r>
              <a:rPr lang="en-US" dirty="0"/>
              <a:t>https://doi.org/</a:t>
            </a:r>
            <a:r>
              <a:rPr lang="en-US" u="sng" dirty="0">
                <a:hlinkClick r:id="rId10"/>
              </a:rPr>
              <a:t>10.1080/14616688.2020.1833972</a:t>
            </a:r>
            <a:endParaRPr lang="en-US" dirty="0"/>
          </a:p>
          <a:p>
            <a:r>
              <a:rPr lang="en-US" dirty="0"/>
              <a:t>Tateno, Y., &amp; </a:t>
            </a:r>
            <a:r>
              <a:rPr lang="en-US" dirty="0" err="1"/>
              <a:t>Bolesta</a:t>
            </a:r>
            <a:r>
              <a:rPr lang="en-US" dirty="0"/>
              <a:t>, A. (2020, May 1). </a:t>
            </a:r>
            <a:r>
              <a:rPr lang="en-US" i="1" dirty="0"/>
              <a:t>Addressing the impact of the pandemic on tourism in Asia-Pacific small island developing States</a:t>
            </a:r>
            <a:r>
              <a:rPr lang="en-US" dirty="0"/>
              <a:t>. Ideas.repec.org.</a:t>
            </a:r>
            <a:br>
              <a:rPr lang="en-US" dirty="0"/>
            </a:br>
            <a:r>
              <a:rPr lang="en-US" dirty="0"/>
              <a:t> </a:t>
            </a:r>
            <a:r>
              <a:rPr lang="en-US" u="sng" dirty="0">
                <a:hlinkClick r:id="rId11"/>
              </a:rPr>
              <a:t>https://ideas.repec.org/p/unt/pbmpdd/pb111.html</a:t>
            </a:r>
            <a:endParaRPr lang="en-US" dirty="0"/>
          </a:p>
          <a:p>
            <a:r>
              <a:rPr lang="en-US" dirty="0"/>
              <a:t>Watson, P., &amp; Deller, S. (2021). Tourism and economic resilience. </a:t>
            </a:r>
            <a:r>
              <a:rPr lang="en-US" i="1" dirty="0"/>
              <a:t>Tourism Economics</a:t>
            </a:r>
            <a:r>
              <a:rPr lang="en-US" dirty="0"/>
              <a:t>, 135481662199094.</a:t>
            </a:r>
            <a:br>
              <a:rPr lang="en-US" dirty="0"/>
            </a:br>
            <a:r>
              <a:rPr lang="en-US" dirty="0"/>
              <a:t> https://doi.org/</a:t>
            </a:r>
            <a:r>
              <a:rPr lang="en-US" u="sng" dirty="0">
                <a:hlinkClick r:id="rId12"/>
              </a:rPr>
              <a:t>10.1177/1354816621990943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2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D850-535A-4148-B882-AF80F6D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8A8C-449E-4C2F-9B59-67775A7F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With this pandemic shutting down international tourism in an effort to contain the spread. Did those countries/economies more reliant on tourism have stronger responses to the COVID-19 pandemic.</a:t>
            </a:r>
          </a:p>
          <a:p>
            <a:pPr>
              <a:lnSpc>
                <a:spcPct val="150000"/>
              </a:lnSpc>
            </a:pPr>
            <a:r>
              <a:rPr lang="en-US" dirty="0"/>
              <a:t>Calculating and defining the tourism levels, dependency, and COVID-19 responses among different countries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8746-34DC-4981-BE45-0B5CEC6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F301-B993-4440-B38E-963FAAD9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Multiple datasets from World Bank data sources.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geographic information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Containment measure responses of each country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economic indicators of countries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A14A-FF0D-4C67-B90A-171248E0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7093-2B8D-4B30-BDF0-EC930893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Correlation – Reduce Multicollinearity</a:t>
            </a:r>
          </a:p>
          <a:p>
            <a:pPr>
              <a:lnSpc>
                <a:spcPct val="150000"/>
              </a:lnSpc>
            </a:pPr>
            <a:r>
              <a:rPr lang="en-US" dirty="0"/>
              <a:t>Principal Component Analysis (PCA) – Dimension Reduction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Latent Dirichlet Allocation (LDA) – Defining Tourism Responses</a:t>
            </a:r>
          </a:p>
          <a:p>
            <a:pPr>
              <a:lnSpc>
                <a:spcPct val="150000"/>
              </a:lnSpc>
            </a:pPr>
            <a:r>
              <a:rPr lang="en-US" dirty="0"/>
              <a:t>Interquartile Range (IQR) – Define Variable Levels</a:t>
            </a:r>
          </a:p>
          <a:p>
            <a:pPr>
              <a:lnSpc>
                <a:spcPct val="150000"/>
              </a:lnSpc>
            </a:pPr>
            <a:r>
              <a:rPr lang="en-US" dirty="0"/>
              <a:t>XG Boost – Prediction and feature importance</a:t>
            </a:r>
          </a:p>
          <a:p>
            <a:pPr>
              <a:lnSpc>
                <a:spcPct val="150000"/>
              </a:lnSpc>
            </a:pPr>
            <a:r>
              <a:rPr lang="en-US" dirty="0"/>
              <a:t>United States and European Union as individual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8DE2-AA4E-4750-919A-EB1BB69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00F5-F602-4B4C-81AF-F537E150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10" y="174794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Full independent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Do not repeat the same 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341DF-BE96-4435-A97F-3B383B541D35}"/>
              </a:ext>
            </a:extLst>
          </p:cNvPr>
          <p:cNvPicPr/>
          <p:nvPr/>
        </p:nvPicPr>
        <p:blipFill rotWithShape="1">
          <a:blip r:embed="rId2"/>
          <a:srcRect l="11026" t="1758" r="9166" b="-1"/>
          <a:stretch/>
        </p:blipFill>
        <p:spPr bwMode="auto">
          <a:xfrm>
            <a:off x="5017006" y="1576838"/>
            <a:ext cx="6570718" cy="457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889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BF21-0573-428F-841C-1C41899C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4C0A-7F45-4B3C-9CDA-0BBFCDEA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Most explanatory variables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Mean Age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Tourism as percentage of GDP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Aid Dependence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Food import dependence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Foreign Direct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DA14D-DF28-480C-AE0D-DE9E33A4F8BD}"/>
              </a:ext>
            </a:extLst>
          </p:cNvPr>
          <p:cNvPicPr/>
          <p:nvPr/>
        </p:nvPicPr>
        <p:blipFill rotWithShape="1">
          <a:blip r:embed="rId2"/>
          <a:srcRect l="8677" t="250" r="6744" b="-250"/>
          <a:stretch/>
        </p:blipFill>
        <p:spPr>
          <a:xfrm>
            <a:off x="5840213" y="736177"/>
            <a:ext cx="6106722" cy="55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E005-5A10-4D24-B0F5-F733A585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– Top Terms per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BB94-D1F9-4FCF-8F70-84F591A8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Variables that define our groups</a:t>
            </a:r>
          </a:p>
          <a:p>
            <a:pPr>
              <a:lnSpc>
                <a:spcPct val="200000"/>
              </a:lnSpc>
            </a:pPr>
            <a:r>
              <a:rPr lang="en-US" dirty="0"/>
              <a:t>groups seem to be about case: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Social Response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Public Health Response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Travel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540B2-6AF6-405D-A7B7-25790C7A4679}"/>
              </a:ext>
            </a:extLst>
          </p:cNvPr>
          <p:cNvPicPr/>
          <p:nvPr/>
        </p:nvPicPr>
        <p:blipFill rotWithShape="1">
          <a:blip r:embed="rId2"/>
          <a:srcRect l="1301"/>
          <a:stretch/>
        </p:blipFill>
        <p:spPr bwMode="auto">
          <a:xfrm>
            <a:off x="6022462" y="1737360"/>
            <a:ext cx="5133218" cy="4533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002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376CE-2642-4F15-96BC-659F94E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Top 19 in each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EFCEB-61B6-4BC7-87B7-511FBC4422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00" y="640081"/>
            <a:ext cx="6438414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61A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45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89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1336</Words>
  <Application>Microsoft Office PowerPoint</Application>
  <PresentationFormat>Widescreen</PresentationFormat>
  <Paragraphs>142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COVID-19 Responses and Tourism</vt:lpstr>
      <vt:lpstr>Introduction</vt:lpstr>
      <vt:lpstr>Objective</vt:lpstr>
      <vt:lpstr>The Data</vt:lpstr>
      <vt:lpstr>Methods</vt:lpstr>
      <vt:lpstr>Correlation Plot</vt:lpstr>
      <vt:lpstr>PCA</vt:lpstr>
      <vt:lpstr>LDA – Top Terms per group</vt:lpstr>
      <vt:lpstr>Top 19 in each group</vt:lpstr>
      <vt:lpstr>Bottom in each group</vt:lpstr>
      <vt:lpstr>Bottom vs Top</vt:lpstr>
      <vt:lpstr>Response Distribution Observations</vt:lpstr>
      <vt:lpstr>IQR Definitions</vt:lpstr>
      <vt:lpstr>Final Dataset</vt:lpstr>
      <vt:lpstr>Exploratory Data Analysis</vt:lpstr>
      <vt:lpstr>Strong Responses</vt:lpstr>
      <vt:lpstr>Strong tourism sector and strong responses</vt:lpstr>
      <vt:lpstr>Strong Public Health – XG Boost</vt:lpstr>
      <vt:lpstr>Strong Travel Response – XG Boost</vt:lpstr>
      <vt:lpstr>Strong Social Response – XG Boost</vt:lpstr>
      <vt:lpstr>Weak Public Health – XG Boost</vt:lpstr>
      <vt:lpstr>Strong Response</vt:lpstr>
      <vt:lpstr>Weak Response</vt:lpstr>
      <vt:lpstr>Post XG Boost Evaluation</vt:lpstr>
      <vt:lpstr>Limitations and further research</vt:lpstr>
      <vt:lpstr>Discussions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Lopes</dc:creator>
  <cp:lastModifiedBy>Alex Lopes</cp:lastModifiedBy>
  <cp:revision>72</cp:revision>
  <dcterms:created xsi:type="dcterms:W3CDTF">2021-05-02T17:44:00Z</dcterms:created>
  <dcterms:modified xsi:type="dcterms:W3CDTF">2021-05-03T23:32:17Z</dcterms:modified>
</cp:coreProperties>
</file>