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C829-1821-4CCD-9E09-F75F1581D93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9E50-82DD-475A-8D96-3F757FF9F1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5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C829-1821-4CCD-9E09-F75F1581D93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9E50-82DD-475A-8D96-3F757FF9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3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C829-1821-4CCD-9E09-F75F1581D93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9E50-82DD-475A-8D96-3F757FF9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C829-1821-4CCD-9E09-F75F1581D93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9E50-82DD-475A-8D96-3F757FF9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5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C829-1821-4CCD-9E09-F75F1581D93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9E50-82DD-475A-8D96-3F757FF9F1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53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C829-1821-4CCD-9E09-F75F1581D93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9E50-82DD-475A-8D96-3F757FF9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8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C829-1821-4CCD-9E09-F75F1581D93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9E50-82DD-475A-8D96-3F757FF9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5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C829-1821-4CCD-9E09-F75F1581D93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9E50-82DD-475A-8D96-3F757FF9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8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C829-1821-4CCD-9E09-F75F1581D93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9E50-82DD-475A-8D96-3F757FF9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8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46C829-1821-4CCD-9E09-F75F1581D93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B19E50-82DD-475A-8D96-3F757FF9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1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C829-1821-4CCD-9E09-F75F1581D93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9E50-82DD-475A-8D96-3F757FF9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3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46C829-1821-4CCD-9E09-F75F1581D93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B19E50-82DD-475A-8D96-3F757FF9F1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3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03B-4435-4883-BD37-FDB49EA22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Wildfires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DFD2D-86E7-452C-A61F-A38804F5F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 Lopes</a:t>
            </a:r>
          </a:p>
        </p:txBody>
      </p:sp>
    </p:spTree>
    <p:extLst>
      <p:ext uri="{BB962C8B-B14F-4D97-AF65-F5344CB8AC3E}">
        <p14:creationId xmlns:p14="http://schemas.microsoft.com/office/powerpoint/2010/main" val="382242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C59E-A344-47D2-ADF7-718A18EE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B5422-D637-4E72-B93E-78BD39B2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Fawzy</a:t>
            </a:r>
            <a:r>
              <a:rPr lang="en-US" dirty="0"/>
              <a:t>, S., Osman, A. I., Doran, J., &amp; Rooney, D. W. (2020). Strategies for mitigation of climate change: a review. </a:t>
            </a:r>
            <a:r>
              <a:rPr lang="en-US" i="1" dirty="0"/>
              <a:t>Environmental Chemistry Letters</a:t>
            </a:r>
            <a:r>
              <a:rPr lang="en-US" dirty="0"/>
              <a:t>. https://doi.org/10.1007/s10311-020-01059-w</a:t>
            </a:r>
          </a:p>
          <a:p>
            <a:r>
              <a:rPr lang="en-US" dirty="0"/>
              <a:t>Gannon, B. M., Wei, Y., &amp; Thompson, M. P. (2020). Mitigating Source Water Risks with Improved Wildfire Containment. </a:t>
            </a:r>
            <a:r>
              <a:rPr lang="en-US" i="1" dirty="0"/>
              <a:t>Fire</a:t>
            </a:r>
            <a:r>
              <a:rPr lang="en-US" dirty="0"/>
              <a:t>, </a:t>
            </a:r>
            <a:r>
              <a:rPr lang="en-US" i="1" dirty="0"/>
              <a:t>3</a:t>
            </a:r>
            <a:r>
              <a:rPr lang="en-US" dirty="0"/>
              <a:t>(3), 45. https://doi.org/10.3390/fire3030045</a:t>
            </a:r>
          </a:p>
          <a:p>
            <a:r>
              <a:rPr lang="en-US" dirty="0"/>
              <a:t>Goss, M., Swain, D. L., </a:t>
            </a:r>
            <a:r>
              <a:rPr lang="en-US" dirty="0" err="1"/>
              <a:t>Abatzoglou</a:t>
            </a:r>
            <a:r>
              <a:rPr lang="en-US" dirty="0"/>
              <a:t>, J. T., </a:t>
            </a:r>
            <a:r>
              <a:rPr lang="en-US" dirty="0" err="1"/>
              <a:t>Sarhadi</a:t>
            </a:r>
            <a:r>
              <a:rPr lang="en-US" dirty="0"/>
              <a:t>, A., </a:t>
            </a:r>
            <a:r>
              <a:rPr lang="en-US" dirty="0" err="1"/>
              <a:t>Kolden</a:t>
            </a:r>
            <a:r>
              <a:rPr lang="en-US" dirty="0"/>
              <a:t>, C., Williams, A. P., &amp; </a:t>
            </a:r>
            <a:r>
              <a:rPr lang="en-US" dirty="0" err="1"/>
              <a:t>Diffenbaugh</a:t>
            </a:r>
            <a:r>
              <a:rPr lang="en-US" dirty="0"/>
              <a:t>, N. S. (2020). Climate change is increasing the risk of extreme autumn wildfire conditions across California. </a:t>
            </a:r>
            <a:r>
              <a:rPr lang="en-US" i="1" dirty="0"/>
              <a:t>Environmental Research Letters</a:t>
            </a:r>
            <a:r>
              <a:rPr lang="en-US" dirty="0"/>
              <a:t>, </a:t>
            </a:r>
            <a:r>
              <a:rPr lang="en-US" i="1" dirty="0"/>
              <a:t>15</a:t>
            </a:r>
            <a:r>
              <a:rPr lang="en-US" dirty="0"/>
              <a:t>(9). https://doi.org/10.1088/1748-9326/ab83a7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4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DA82-7E26-42C0-8317-375ED3FA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&amp;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0852-714C-4015-8039-73DE35127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Economic Impacts</a:t>
            </a:r>
          </a:p>
          <a:p>
            <a:pPr lvl="1"/>
            <a:r>
              <a:rPr lang="en-US" dirty="0"/>
              <a:t>Economic losses attributed to wildfires in 2018 alone are almost equal to the collective losses from wildfires incurred over the past decade…”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Fawzy</a:t>
            </a:r>
            <a:r>
              <a:rPr lang="en-US" dirty="0"/>
              <a:t> et al., 2020).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Environmental Degradation</a:t>
            </a:r>
          </a:p>
          <a:p>
            <a:pPr lvl="1"/>
            <a:r>
              <a:rPr lang="en-US" dirty="0"/>
              <a:t>“wildfire threatens surface drinking water sources with eroded contaminants” (Gannon et al., 2020).</a:t>
            </a:r>
          </a:p>
          <a:p>
            <a:pPr lvl="1"/>
            <a:r>
              <a:rPr lang="en-US" dirty="0"/>
              <a:t>“two [of the] largest contemporary wildfires, and two most destructive wildfires all occurred during 2017 and 2018” </a:t>
            </a:r>
            <a:br>
              <a:rPr lang="en-US" dirty="0"/>
            </a:br>
            <a:r>
              <a:rPr lang="en-US" dirty="0"/>
              <a:t>(Goss et al., 2020).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1999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D190-5DB6-4F28-9C58-201FEC2B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5341-09C9-4C1C-8C95-9D8DA3A2F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000" dirty="0"/>
              <a:t>National Centers for Environmental Information (NCEI) </a:t>
            </a:r>
          </a:p>
          <a:p>
            <a:pPr lvl="1"/>
            <a:r>
              <a:rPr lang="en-US" sz="2000" dirty="0"/>
              <a:t>Number of Fires</a:t>
            </a:r>
          </a:p>
          <a:p>
            <a:pPr lvl="1"/>
            <a:r>
              <a:rPr lang="en-US" sz="2000" dirty="0"/>
              <a:t>Acres Burned</a:t>
            </a:r>
          </a:p>
          <a:p>
            <a:pPr lvl="1"/>
            <a:r>
              <a:rPr lang="en-US" sz="2000" dirty="0"/>
              <a:t>Acres Burned per fire</a:t>
            </a:r>
          </a:p>
          <a:p>
            <a:pPr lvl="1"/>
            <a:r>
              <a:rPr lang="en-US" sz="2000" dirty="0"/>
              <a:t>Years Observed</a:t>
            </a:r>
          </a:p>
          <a:p>
            <a:pPr lvl="2"/>
            <a:r>
              <a:rPr lang="en-US" sz="1600" dirty="0"/>
              <a:t> 2000 - 2021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DD2BC-1F1D-4F57-BBEB-19A3B81859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7268" y="1041400"/>
            <a:ext cx="5321425" cy="50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DB2E-B064-4B8B-A542-BF37955E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BB3A-A2D3-48FC-89A2-84469745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 explained</a:t>
            </a:r>
          </a:p>
          <a:p>
            <a:pPr lvl="1"/>
            <a:r>
              <a:rPr lang="en-US" dirty="0"/>
              <a:t>Acres Burned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Correlation</a:t>
            </a:r>
          </a:p>
          <a:p>
            <a:pPr lvl="1"/>
            <a:r>
              <a:rPr lang="en-US" dirty="0"/>
              <a:t> Acres Burned: Number of fires</a:t>
            </a:r>
          </a:p>
          <a:p>
            <a:pPr lvl="1"/>
            <a:endParaRPr lang="en-US" dirty="0"/>
          </a:p>
          <a:p>
            <a:r>
              <a:rPr lang="en-US" dirty="0"/>
              <a:t>Auto Regressive Integrated </a:t>
            </a:r>
            <a:br>
              <a:rPr lang="en-US" dirty="0"/>
            </a:br>
            <a:r>
              <a:rPr lang="en-US" dirty="0"/>
              <a:t>Moving Average (ARIMA)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D8F91-D4CD-4FDA-B76E-544AF76DB7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18205" y="365125"/>
            <a:ext cx="6265627" cy="571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1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BC97-4BDD-4C6D-8BE5-34A5EF15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ARIMA (0,1,0)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D39EC6-C983-47A1-B298-AC3BFFA5D8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863" y="1844675"/>
            <a:ext cx="4846638" cy="4449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2250AC-F11C-4D9F-94C7-48275DA9BF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23000" y="1844675"/>
            <a:ext cx="4652963" cy="44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5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4F5401-2005-44AA-8652-E9EC5EA0DB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44109"/>
            <a:ext cx="4995813" cy="4572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7C5FD9-FC7D-4B06-A195-3F2F6CA0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ARIMA(1,2,1)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D6539-DF8B-4557-8AA3-7CCCC4091B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2265" y="1644109"/>
            <a:ext cx="4613021" cy="43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CAD775-3093-4DA8-988F-D516249BEA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3894" y="1791093"/>
            <a:ext cx="4728770" cy="4503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DC3EE-EEC4-4EF0-A50F-3456FF076F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6163" y="1748673"/>
            <a:ext cx="4728770" cy="45457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752A31-994B-4C76-921B-190811C6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338792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ARIMA(0,0,0)</a:t>
            </a:r>
          </a:p>
        </p:txBody>
      </p:sp>
    </p:spTree>
    <p:extLst>
      <p:ext uri="{BB962C8B-B14F-4D97-AF65-F5344CB8AC3E}">
        <p14:creationId xmlns:p14="http://schemas.microsoft.com/office/powerpoint/2010/main" val="129550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876E-AA1C-4F09-9559-31825DEC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ARIMA(1,2,1) : ARIMA(0,0,0)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27C8FD0-1433-4952-9E62-3B0B95D9EED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8269" r="-2" b="21718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1181F3-37BA-48BF-8C2A-DC4BA3D7BB20}"/>
              </a:ext>
            </a:extLst>
          </p:cNvPr>
          <p:cNvPicPr/>
          <p:nvPr/>
        </p:nvPicPr>
        <p:blipFill rotWithShape="1">
          <a:blip r:embed="rId3"/>
          <a:srcRect t="15287" r="-2" b="14699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3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0273-85BC-480E-BEE3-E4F167B6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E9F4E-B8B9-4D20-A8B9-531DCB6BF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Environmental Impacts</a:t>
            </a:r>
          </a:p>
          <a:p>
            <a:pPr lvl="1"/>
            <a:r>
              <a:rPr lang="en-US" dirty="0"/>
              <a:t>“… wildfires are a direct source of CO2 emissions. Although wildfires are part of the natural system, it is clear that human-induced emissions are directly interfering and amplifying the impact of natural system emissions”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Fawzy</a:t>
            </a:r>
            <a:r>
              <a:rPr lang="en-US" dirty="0"/>
              <a:t> et al., 2020)</a:t>
            </a:r>
          </a:p>
          <a:p>
            <a:pPr lvl="1"/>
            <a:r>
              <a:rPr lang="en-US" dirty="0"/>
              <a:t>“Climate change can thus be viewed as a wildfire ‘threat multiplier’ amplifying natural and human risk factors that are already prevalent throughout California” (Goss et al., 2020).</a:t>
            </a:r>
          </a:p>
          <a:p>
            <a:r>
              <a:rPr lang="en-US" dirty="0"/>
              <a:t>Overall Downward Trend</a:t>
            </a:r>
          </a:p>
          <a:p>
            <a:pPr lvl="1"/>
            <a:r>
              <a:rPr lang="en-US" dirty="0"/>
              <a:t>With Spikes to be accounted for</a:t>
            </a:r>
          </a:p>
          <a:p>
            <a:pPr lvl="1"/>
            <a:r>
              <a:rPr lang="en-US"/>
              <a:t>Limitations </a:t>
            </a:r>
            <a:r>
              <a:rPr lang="en-US" dirty="0"/>
              <a:t>within the dataset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988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26</TotalTime>
  <Words>418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Wildfires</vt:lpstr>
      <vt:lpstr>Ideas &amp; Concepts</vt:lpstr>
      <vt:lpstr>The Data</vt:lpstr>
      <vt:lpstr>Results</vt:lpstr>
      <vt:lpstr>ARIMA (0,1,0)</vt:lpstr>
      <vt:lpstr>ARIMA(1,2,1)</vt:lpstr>
      <vt:lpstr>ARIMA(0,0,0)</vt:lpstr>
      <vt:lpstr>ARIMA(1,2,1) : ARIMA(0,0,0)</vt:lpstr>
      <vt:lpstr>Ending Thoughts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Wildfires</dc:title>
  <dc:creator>Alex Lopes</dc:creator>
  <cp:lastModifiedBy>Alex Lopes</cp:lastModifiedBy>
  <cp:revision>8</cp:revision>
  <dcterms:created xsi:type="dcterms:W3CDTF">2021-04-27T16:38:45Z</dcterms:created>
  <dcterms:modified xsi:type="dcterms:W3CDTF">2021-04-27T17:04:48Z</dcterms:modified>
</cp:coreProperties>
</file>