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2" r:id="rId10"/>
    <p:sldId id="269" r:id="rId11"/>
    <p:sldId id="270" r:id="rId12"/>
    <p:sldId id="271" r:id="rId13"/>
    <p:sldId id="273" r:id="rId14"/>
    <p:sldId id="267" r:id="rId15"/>
    <p:sldId id="268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5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ang224\Desktop\Knee-Loading-Analysis\analysis\analyz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ang224\Desktop\Knee-Loading-Analysis\analysis\analyz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ang224\Desktop\Knee-Loading-Analysis\analysis\analyz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ang224\Desktop\Knee-Loading-Analysis\analysis\analyz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Noraxon</a:t>
            </a:r>
            <a:r>
              <a:rPr lang="en-US" baseline="0" dirty="0" smtClean="0"/>
              <a:t> RF-L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Coefficient!$B$4:$B$38</c:f>
              <c:strCache>
                <c:ptCount val="35"/>
                <c:pt idx="0">
                  <c:v>RMACx</c:v>
                </c:pt>
                <c:pt idx="1">
                  <c:v> RLACz</c:v>
                </c:pt>
                <c:pt idx="2">
                  <c:v> RLGYy</c:v>
                </c:pt>
                <c:pt idx="3">
                  <c:v> LMGYz</c:v>
                </c:pt>
                <c:pt idx="4">
                  <c:v> LLGYz</c:v>
                </c:pt>
                <c:pt idx="5">
                  <c:v> height</c:v>
                </c:pt>
                <c:pt idx="6">
                  <c:v> RankleWid</c:v>
                </c:pt>
                <c:pt idx="7">
                  <c:v> Rleglen</c:v>
                </c:pt>
                <c:pt idx="8">
                  <c:v> RMGYy</c:v>
                </c:pt>
                <c:pt idx="9">
                  <c:v> RMGYz</c:v>
                </c:pt>
                <c:pt idx="10">
                  <c:v> LkneeWid</c:v>
                </c:pt>
                <c:pt idx="11">
                  <c:v> mass</c:v>
                </c:pt>
                <c:pt idx="12">
                  <c:v> LLACx</c:v>
                </c:pt>
                <c:pt idx="13">
                  <c:v> RMACy</c:v>
                </c:pt>
                <c:pt idx="14">
                  <c:v> RMACz</c:v>
                </c:pt>
                <c:pt idx="15">
                  <c:v> LMACy</c:v>
                </c:pt>
                <c:pt idx="16">
                  <c:v> RLGYz</c:v>
                </c:pt>
                <c:pt idx="17">
                  <c:v> LLGYy</c:v>
                </c:pt>
                <c:pt idx="18">
                  <c:v> RLACy</c:v>
                </c:pt>
                <c:pt idx="19">
                  <c:v> RMGYx</c:v>
                </c:pt>
                <c:pt idx="20">
                  <c:v> RkneeWid</c:v>
                </c:pt>
                <c:pt idx="21">
                  <c:v> RLGYx</c:v>
                </c:pt>
                <c:pt idx="22">
                  <c:v> LMACx</c:v>
                </c:pt>
                <c:pt idx="23">
                  <c:v> Lleglen</c:v>
                </c:pt>
                <c:pt idx="24">
                  <c:v> LLGYx</c:v>
                </c:pt>
                <c:pt idx="25">
                  <c:v> LLACy</c:v>
                </c:pt>
                <c:pt idx="26">
                  <c:v> LMGYy</c:v>
                </c:pt>
                <c:pt idx="27">
                  <c:v> RLACx</c:v>
                </c:pt>
                <c:pt idx="28">
                  <c:v> LLACz</c:v>
                </c:pt>
                <c:pt idx="29">
                  <c:v> LMACz</c:v>
                </c:pt>
                <c:pt idx="30">
                  <c:v> age</c:v>
                </c:pt>
                <c:pt idx="31">
                  <c:v> LMGYx</c:v>
                </c:pt>
                <c:pt idx="32">
                  <c:v> LankleWid</c:v>
                </c:pt>
                <c:pt idx="33">
                  <c:v> gender_F</c:v>
                </c:pt>
                <c:pt idx="34">
                  <c:v> gender_M</c:v>
                </c:pt>
              </c:strCache>
            </c:strRef>
          </c:cat>
          <c:val>
            <c:numRef>
              <c:f>Coefficient!$C$4:$C$38</c:f>
              <c:numCache>
                <c:formatCode>General</c:formatCode>
                <c:ptCount val="35"/>
                <c:pt idx="0">
                  <c:v>0.25554796527097401</c:v>
                </c:pt>
                <c:pt idx="1">
                  <c:v>8.2405772025782295E-2</c:v>
                </c:pt>
                <c:pt idx="2">
                  <c:v>6.5550015265496198E-2</c:v>
                </c:pt>
                <c:pt idx="3">
                  <c:v>5.0860476788209E-2</c:v>
                </c:pt>
                <c:pt idx="4">
                  <c:v>4.4063083066198099E-2</c:v>
                </c:pt>
                <c:pt idx="5">
                  <c:v>3.62520362108502E-2</c:v>
                </c:pt>
                <c:pt idx="6">
                  <c:v>3.5756767654865899E-2</c:v>
                </c:pt>
                <c:pt idx="7">
                  <c:v>3.3764641649320401E-2</c:v>
                </c:pt>
                <c:pt idx="8">
                  <c:v>3.3176858287543999E-2</c:v>
                </c:pt>
                <c:pt idx="9">
                  <c:v>2.7344953106372302E-2</c:v>
                </c:pt>
                <c:pt idx="10">
                  <c:v>2.6317366384022899E-2</c:v>
                </c:pt>
                <c:pt idx="11">
                  <c:v>2.58350331263522E-2</c:v>
                </c:pt>
                <c:pt idx="12">
                  <c:v>1.9961798085714199E-2</c:v>
                </c:pt>
                <c:pt idx="13">
                  <c:v>1.93241014977703E-2</c:v>
                </c:pt>
                <c:pt idx="14">
                  <c:v>1.8666603698988E-2</c:v>
                </c:pt>
                <c:pt idx="15">
                  <c:v>1.7366026247429001E-2</c:v>
                </c:pt>
                <c:pt idx="16">
                  <c:v>1.73273187578298E-2</c:v>
                </c:pt>
                <c:pt idx="17">
                  <c:v>1.72299595448836E-2</c:v>
                </c:pt>
                <c:pt idx="18">
                  <c:v>1.6625835978022599E-2</c:v>
                </c:pt>
                <c:pt idx="19">
                  <c:v>1.65915336406855E-2</c:v>
                </c:pt>
                <c:pt idx="20">
                  <c:v>1.54223770323301E-2</c:v>
                </c:pt>
                <c:pt idx="21">
                  <c:v>1.48209011547452E-2</c:v>
                </c:pt>
                <c:pt idx="22">
                  <c:v>1.4531776753710699E-2</c:v>
                </c:pt>
                <c:pt idx="23">
                  <c:v>1.3940119555324501E-2</c:v>
                </c:pt>
                <c:pt idx="24">
                  <c:v>1.15081020160623E-2</c:v>
                </c:pt>
                <c:pt idx="25">
                  <c:v>1.06245656541556E-2</c:v>
                </c:pt>
                <c:pt idx="26">
                  <c:v>1.0213767342805199E-2</c:v>
                </c:pt>
                <c:pt idx="27">
                  <c:v>9.3798036486073197E-3</c:v>
                </c:pt>
                <c:pt idx="28">
                  <c:v>8.8064275838203396E-3</c:v>
                </c:pt>
                <c:pt idx="29">
                  <c:v>7.80353192314036E-3</c:v>
                </c:pt>
                <c:pt idx="30">
                  <c:v>7.6564548648511898E-3</c:v>
                </c:pt>
                <c:pt idx="31">
                  <c:v>7.21062245606819E-3</c:v>
                </c:pt>
                <c:pt idx="32">
                  <c:v>5.1297641458099303E-3</c:v>
                </c:pt>
                <c:pt idx="33">
                  <c:v>2.14219836295875E-3</c:v>
                </c:pt>
                <c:pt idx="34">
                  <c:v>8.4144121829763296E-4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DB-4E86-8811-19AC8E388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402127"/>
        <c:axId val="452405039"/>
      </c:barChart>
      <c:catAx>
        <c:axId val="45240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405039"/>
        <c:crosses val="autoZero"/>
        <c:auto val="1"/>
        <c:lblAlgn val="ctr"/>
        <c:lblOffset val="100"/>
        <c:noMultiLvlLbl val="0"/>
      </c:catAx>
      <c:valAx>
        <c:axId val="45240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40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 err="1" smtClean="0">
                <a:effectLst/>
              </a:rPr>
              <a:t>Noraxon</a:t>
            </a:r>
            <a:r>
              <a:rPr lang="en-US" sz="1400" b="0" i="0" baseline="0" dirty="0" smtClean="0">
                <a:effectLst/>
              </a:rPr>
              <a:t> RF-R</a:t>
            </a:r>
            <a:endParaRPr lang="en-US" sz="1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Coefficient!$D$4:$D$38</c:f>
              <c:strCache>
                <c:ptCount val="35"/>
                <c:pt idx="0">
                  <c:v>LLACx</c:v>
                </c:pt>
                <c:pt idx="1">
                  <c:v> LLGYz</c:v>
                </c:pt>
                <c:pt idx="2">
                  <c:v> RankleWid</c:v>
                </c:pt>
                <c:pt idx="3">
                  <c:v> LMACy</c:v>
                </c:pt>
                <c:pt idx="4">
                  <c:v> RLGYz</c:v>
                </c:pt>
                <c:pt idx="5">
                  <c:v> LkneeWid</c:v>
                </c:pt>
                <c:pt idx="6">
                  <c:v> LLACz</c:v>
                </c:pt>
                <c:pt idx="7">
                  <c:v> RMGYz</c:v>
                </c:pt>
                <c:pt idx="8">
                  <c:v> LLACy</c:v>
                </c:pt>
                <c:pt idx="9">
                  <c:v> RMACx</c:v>
                </c:pt>
                <c:pt idx="10">
                  <c:v> LMACx</c:v>
                </c:pt>
                <c:pt idx="11">
                  <c:v> LMGYz</c:v>
                </c:pt>
                <c:pt idx="12">
                  <c:v> RMACy</c:v>
                </c:pt>
                <c:pt idx="13">
                  <c:v> Rleglen</c:v>
                </c:pt>
                <c:pt idx="14">
                  <c:v> RLACy</c:v>
                </c:pt>
                <c:pt idx="15">
                  <c:v> LLGYx</c:v>
                </c:pt>
                <c:pt idx="16">
                  <c:v> LLGYy</c:v>
                </c:pt>
                <c:pt idx="17">
                  <c:v> RLACx</c:v>
                </c:pt>
                <c:pt idx="18">
                  <c:v> RLGYy</c:v>
                </c:pt>
                <c:pt idx="19">
                  <c:v> RLACz</c:v>
                </c:pt>
                <c:pt idx="20">
                  <c:v> LMGYy</c:v>
                </c:pt>
                <c:pt idx="21">
                  <c:v> RLGYx</c:v>
                </c:pt>
                <c:pt idx="22">
                  <c:v> RkneeWid</c:v>
                </c:pt>
                <c:pt idx="23">
                  <c:v> LankleWid</c:v>
                </c:pt>
                <c:pt idx="24">
                  <c:v> RMGYy</c:v>
                </c:pt>
                <c:pt idx="25">
                  <c:v> LMACz</c:v>
                </c:pt>
                <c:pt idx="26">
                  <c:v> LMGYx</c:v>
                </c:pt>
                <c:pt idx="27">
                  <c:v> RMGYx</c:v>
                </c:pt>
                <c:pt idx="28">
                  <c:v> RMACz</c:v>
                </c:pt>
                <c:pt idx="29">
                  <c:v> age</c:v>
                </c:pt>
                <c:pt idx="30">
                  <c:v> mass</c:v>
                </c:pt>
                <c:pt idx="31">
                  <c:v> height</c:v>
                </c:pt>
                <c:pt idx="32">
                  <c:v> Lleglen</c:v>
                </c:pt>
                <c:pt idx="33">
                  <c:v> gender_M</c:v>
                </c:pt>
                <c:pt idx="34">
                  <c:v> gender_F</c:v>
                </c:pt>
              </c:strCache>
            </c:strRef>
          </c:cat>
          <c:val>
            <c:numRef>
              <c:f>Coefficient!$E$4:$E$38</c:f>
              <c:numCache>
                <c:formatCode>General</c:formatCode>
                <c:ptCount val="35"/>
                <c:pt idx="0">
                  <c:v>0.25939072054060802</c:v>
                </c:pt>
                <c:pt idx="1">
                  <c:v>0.130622840267926</c:v>
                </c:pt>
                <c:pt idx="2">
                  <c:v>0.107055319938611</c:v>
                </c:pt>
                <c:pt idx="3">
                  <c:v>4.5657781754163997E-2</c:v>
                </c:pt>
                <c:pt idx="4">
                  <c:v>4.0679502412865901E-2</c:v>
                </c:pt>
                <c:pt idx="5">
                  <c:v>3.5811990542492303E-2</c:v>
                </c:pt>
                <c:pt idx="6">
                  <c:v>3.0048173504884802E-2</c:v>
                </c:pt>
                <c:pt idx="7">
                  <c:v>3.0034020051686199E-2</c:v>
                </c:pt>
                <c:pt idx="8">
                  <c:v>2.6862380884943901E-2</c:v>
                </c:pt>
                <c:pt idx="9">
                  <c:v>2.5738809685280299E-2</c:v>
                </c:pt>
                <c:pt idx="10">
                  <c:v>2.3383702253420999E-2</c:v>
                </c:pt>
                <c:pt idx="11">
                  <c:v>2.2933907970845699E-2</c:v>
                </c:pt>
                <c:pt idx="12">
                  <c:v>2.2298460962854299E-2</c:v>
                </c:pt>
                <c:pt idx="13">
                  <c:v>2.0995593463716301E-2</c:v>
                </c:pt>
                <c:pt idx="14">
                  <c:v>1.6216696140536099E-2</c:v>
                </c:pt>
                <c:pt idx="15">
                  <c:v>1.40277862664074E-2</c:v>
                </c:pt>
                <c:pt idx="16">
                  <c:v>1.3886242625483099E-2</c:v>
                </c:pt>
                <c:pt idx="17">
                  <c:v>1.34009988745985E-2</c:v>
                </c:pt>
                <c:pt idx="18">
                  <c:v>1.2803188535949601E-2</c:v>
                </c:pt>
                <c:pt idx="19">
                  <c:v>1.26520282638051E-2</c:v>
                </c:pt>
                <c:pt idx="20">
                  <c:v>1.1704273498065401E-2</c:v>
                </c:pt>
                <c:pt idx="21">
                  <c:v>1.1134064091048199E-2</c:v>
                </c:pt>
                <c:pt idx="22">
                  <c:v>1.02074501982661E-2</c:v>
                </c:pt>
                <c:pt idx="23">
                  <c:v>8.7485785934044696E-3</c:v>
                </c:pt>
                <c:pt idx="24">
                  <c:v>8.5079789905591202E-3</c:v>
                </c:pt>
                <c:pt idx="25">
                  <c:v>7.8721328362123203E-3</c:v>
                </c:pt>
                <c:pt idx="26">
                  <c:v>7.8622856187705002E-3</c:v>
                </c:pt>
                <c:pt idx="27">
                  <c:v>7.1832026324675103E-3</c:v>
                </c:pt>
                <c:pt idx="28">
                  <c:v>5.4825948518893702E-3</c:v>
                </c:pt>
                <c:pt idx="29">
                  <c:v>5.3308012312194E-3</c:v>
                </c:pt>
                <c:pt idx="30">
                  <c:v>5.0009839358514697E-3</c:v>
                </c:pt>
                <c:pt idx="31">
                  <c:v>3.0313942754427599E-3</c:v>
                </c:pt>
                <c:pt idx="32">
                  <c:v>2.9214508520093501E-3</c:v>
                </c:pt>
                <c:pt idx="33">
                  <c:v>3.1283001936043703E-4</c:v>
                </c:pt>
                <c:pt idx="34">
                  <c:v>1.9983343435075199E-4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4-4D8B-9EAC-645A73472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409199"/>
        <c:axId val="452405455"/>
      </c:barChart>
      <c:catAx>
        <c:axId val="45240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405455"/>
        <c:crosses val="autoZero"/>
        <c:auto val="1"/>
        <c:lblAlgn val="ctr"/>
        <c:lblOffset val="100"/>
        <c:noMultiLvlLbl val="0"/>
      </c:catAx>
      <c:valAx>
        <c:axId val="45240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409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 err="1" smtClean="0">
                <a:effectLst/>
              </a:rPr>
              <a:t>IoT</a:t>
            </a:r>
            <a:r>
              <a:rPr lang="en-US" sz="1400" b="0" i="0" baseline="0" dirty="0" smtClean="0">
                <a:effectLst/>
              </a:rPr>
              <a:t> RF-R</a:t>
            </a:r>
            <a:endParaRPr lang="en-US" sz="1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Sheet1!$A$1:$A$35</c:f>
              <c:strCache>
                <c:ptCount val="35"/>
                <c:pt idx="0">
                  <c:v>RLGYz</c:v>
                </c:pt>
                <c:pt idx="1">
                  <c:v> height</c:v>
                </c:pt>
                <c:pt idx="2">
                  <c:v> LMGYz</c:v>
                </c:pt>
                <c:pt idx="3">
                  <c:v> RLGYx</c:v>
                </c:pt>
                <c:pt idx="4">
                  <c:v> RLACy</c:v>
                </c:pt>
                <c:pt idx="5">
                  <c:v> RankleWid</c:v>
                </c:pt>
                <c:pt idx="6">
                  <c:v> LMACx</c:v>
                </c:pt>
                <c:pt idx="7">
                  <c:v> RLACx</c:v>
                </c:pt>
                <c:pt idx="8">
                  <c:v> LMGYx</c:v>
                </c:pt>
                <c:pt idx="9">
                  <c:v> RMGYz</c:v>
                </c:pt>
                <c:pt idx="10">
                  <c:v> LMGYy</c:v>
                </c:pt>
                <c:pt idx="11">
                  <c:v> age</c:v>
                </c:pt>
                <c:pt idx="12">
                  <c:v> RLGYy</c:v>
                </c:pt>
                <c:pt idx="13">
                  <c:v> LLGYz</c:v>
                </c:pt>
                <c:pt idx="14">
                  <c:v> mass</c:v>
                </c:pt>
                <c:pt idx="15">
                  <c:v> LLACy</c:v>
                </c:pt>
                <c:pt idx="16">
                  <c:v> LMACy</c:v>
                </c:pt>
                <c:pt idx="17">
                  <c:v> RMACx</c:v>
                </c:pt>
                <c:pt idx="18">
                  <c:v> LLGYy</c:v>
                </c:pt>
                <c:pt idx="19">
                  <c:v> LLACx</c:v>
                </c:pt>
                <c:pt idx="20">
                  <c:v> Lleglen</c:v>
                </c:pt>
                <c:pt idx="21">
                  <c:v> RMGYx</c:v>
                </c:pt>
                <c:pt idx="22">
                  <c:v> LankleWid</c:v>
                </c:pt>
                <c:pt idx="23">
                  <c:v> LLACz</c:v>
                </c:pt>
                <c:pt idx="24">
                  <c:v> RMGYy</c:v>
                </c:pt>
                <c:pt idx="25">
                  <c:v> LLGYx</c:v>
                </c:pt>
                <c:pt idx="26">
                  <c:v> LMACz</c:v>
                </c:pt>
                <c:pt idx="27">
                  <c:v> RLACz</c:v>
                </c:pt>
                <c:pt idx="28">
                  <c:v> RMACy</c:v>
                </c:pt>
                <c:pt idx="29">
                  <c:v> Rleglen</c:v>
                </c:pt>
                <c:pt idx="30">
                  <c:v> RMACz</c:v>
                </c:pt>
                <c:pt idx="31">
                  <c:v> LkneeWid</c:v>
                </c:pt>
                <c:pt idx="32">
                  <c:v> RkneeWid</c:v>
                </c:pt>
                <c:pt idx="33">
                  <c:v> gender_F</c:v>
                </c:pt>
                <c:pt idx="34">
                  <c:v> gender_M</c:v>
                </c:pt>
              </c:strCache>
            </c:strRef>
          </c:cat>
          <c:val>
            <c:numRef>
              <c:f>Sheet1!$B$1:$B$35</c:f>
              <c:numCache>
                <c:formatCode>General</c:formatCode>
                <c:ptCount val="35"/>
                <c:pt idx="0">
                  <c:v>0.26682262522455202</c:v>
                </c:pt>
                <c:pt idx="1">
                  <c:v>0.17367401913633199</c:v>
                </c:pt>
                <c:pt idx="2">
                  <c:v>7.4287490626459701E-2</c:v>
                </c:pt>
                <c:pt idx="3">
                  <c:v>5.2949181408222398E-2</c:v>
                </c:pt>
                <c:pt idx="4">
                  <c:v>3.3113016476378099E-2</c:v>
                </c:pt>
                <c:pt idx="5">
                  <c:v>2.9580384748637199E-2</c:v>
                </c:pt>
                <c:pt idx="6">
                  <c:v>2.5711988155466999E-2</c:v>
                </c:pt>
                <c:pt idx="7">
                  <c:v>2.4431668174214698E-2</c:v>
                </c:pt>
                <c:pt idx="8">
                  <c:v>2.4057239895124202E-2</c:v>
                </c:pt>
                <c:pt idx="9">
                  <c:v>2.2724228926068499E-2</c:v>
                </c:pt>
                <c:pt idx="10">
                  <c:v>2.0634348394897601E-2</c:v>
                </c:pt>
                <c:pt idx="11">
                  <c:v>2.05734913022112E-2</c:v>
                </c:pt>
                <c:pt idx="12">
                  <c:v>1.89775561118571E-2</c:v>
                </c:pt>
                <c:pt idx="13">
                  <c:v>1.7733446515827998E-2</c:v>
                </c:pt>
                <c:pt idx="14">
                  <c:v>1.5855104151428101E-2</c:v>
                </c:pt>
                <c:pt idx="15">
                  <c:v>1.50175411191113E-2</c:v>
                </c:pt>
                <c:pt idx="16">
                  <c:v>1.3929671596449899E-2</c:v>
                </c:pt>
                <c:pt idx="17">
                  <c:v>1.2974505174572199E-2</c:v>
                </c:pt>
                <c:pt idx="18">
                  <c:v>1.2935435487041E-2</c:v>
                </c:pt>
                <c:pt idx="19">
                  <c:v>1.2710073314445101E-2</c:v>
                </c:pt>
                <c:pt idx="20">
                  <c:v>1.1484822069386599E-2</c:v>
                </c:pt>
                <c:pt idx="21">
                  <c:v>1.12176566479124E-2</c:v>
                </c:pt>
                <c:pt idx="22">
                  <c:v>1.11095341122892E-2</c:v>
                </c:pt>
                <c:pt idx="23">
                  <c:v>1.08167396100063E-2</c:v>
                </c:pt>
                <c:pt idx="24">
                  <c:v>9.9819174643883107E-3</c:v>
                </c:pt>
                <c:pt idx="25">
                  <c:v>9.5354049067720593E-3</c:v>
                </c:pt>
                <c:pt idx="26">
                  <c:v>8.6848233721818196E-3</c:v>
                </c:pt>
                <c:pt idx="27">
                  <c:v>8.6110840566013397E-3</c:v>
                </c:pt>
                <c:pt idx="28">
                  <c:v>7.8231882276626995E-3</c:v>
                </c:pt>
                <c:pt idx="29">
                  <c:v>7.5063564708029501E-3</c:v>
                </c:pt>
                <c:pt idx="30">
                  <c:v>7.3060684903077603E-3</c:v>
                </c:pt>
                <c:pt idx="31">
                  <c:v>4.1389386721923703E-3</c:v>
                </c:pt>
                <c:pt idx="32">
                  <c:v>2.5315324185696E-3</c:v>
                </c:pt>
                <c:pt idx="33">
                  <c:v>3.3260916576126299E-4</c:v>
                </c:pt>
                <c:pt idx="34">
                  <c:v>2.2630837586602899E-4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F-4413-A5E9-30658A876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9194271"/>
        <c:axId val="469185119"/>
      </c:barChart>
      <c:catAx>
        <c:axId val="469194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85119"/>
        <c:crosses val="autoZero"/>
        <c:auto val="1"/>
        <c:lblAlgn val="ctr"/>
        <c:lblOffset val="100"/>
        <c:noMultiLvlLbl val="0"/>
      </c:catAx>
      <c:valAx>
        <c:axId val="46918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94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IoT</a:t>
            </a:r>
            <a:r>
              <a:rPr lang="en-US" dirty="0" smtClean="0"/>
              <a:t> RF-L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Coefficient!$G$4:$G$38</c:f>
              <c:strCache>
                <c:ptCount val="35"/>
                <c:pt idx="0">
                  <c:v>LMGYz</c:v>
                </c:pt>
                <c:pt idx="1">
                  <c:v> RankleWid</c:v>
                </c:pt>
                <c:pt idx="2">
                  <c:v> RLGYz</c:v>
                </c:pt>
                <c:pt idx="3">
                  <c:v> Rleglen</c:v>
                </c:pt>
                <c:pt idx="4">
                  <c:v> RLACy</c:v>
                </c:pt>
                <c:pt idx="5">
                  <c:v> LMACx</c:v>
                </c:pt>
                <c:pt idx="6">
                  <c:v> RLACx</c:v>
                </c:pt>
                <c:pt idx="7">
                  <c:v> LMGYx</c:v>
                </c:pt>
                <c:pt idx="8">
                  <c:v> RMGYz</c:v>
                </c:pt>
                <c:pt idx="9">
                  <c:v> LLACx</c:v>
                </c:pt>
                <c:pt idx="10">
                  <c:v> LMGYy</c:v>
                </c:pt>
                <c:pt idx="11">
                  <c:v> LLGYy</c:v>
                </c:pt>
                <c:pt idx="12">
                  <c:v> RMGYx</c:v>
                </c:pt>
                <c:pt idx="13">
                  <c:v> LLGYx</c:v>
                </c:pt>
                <c:pt idx="14">
                  <c:v> LLGYz</c:v>
                </c:pt>
                <c:pt idx="15">
                  <c:v> RLGYy</c:v>
                </c:pt>
                <c:pt idx="16">
                  <c:v> LLACz</c:v>
                </c:pt>
                <c:pt idx="17">
                  <c:v> RLGYx</c:v>
                </c:pt>
                <c:pt idx="18">
                  <c:v> LMACy</c:v>
                </c:pt>
                <c:pt idx="19">
                  <c:v> RLACz</c:v>
                </c:pt>
                <c:pt idx="20">
                  <c:v> RMACz</c:v>
                </c:pt>
                <c:pt idx="21">
                  <c:v> RMACy</c:v>
                </c:pt>
                <c:pt idx="22">
                  <c:v> RMGYy</c:v>
                </c:pt>
                <c:pt idx="23">
                  <c:v> LLACy</c:v>
                </c:pt>
                <c:pt idx="24">
                  <c:v> RMACx</c:v>
                </c:pt>
                <c:pt idx="25">
                  <c:v> LMACz</c:v>
                </c:pt>
                <c:pt idx="26">
                  <c:v> RkneeWid</c:v>
                </c:pt>
                <c:pt idx="27">
                  <c:v> age</c:v>
                </c:pt>
                <c:pt idx="28">
                  <c:v> LankleWid</c:v>
                </c:pt>
                <c:pt idx="29">
                  <c:v> mass</c:v>
                </c:pt>
                <c:pt idx="30">
                  <c:v> Lleglen</c:v>
                </c:pt>
                <c:pt idx="31">
                  <c:v> height</c:v>
                </c:pt>
                <c:pt idx="32">
                  <c:v> LkneeWid</c:v>
                </c:pt>
                <c:pt idx="33">
                  <c:v> gender_F</c:v>
                </c:pt>
                <c:pt idx="34">
                  <c:v> gender_M</c:v>
                </c:pt>
              </c:strCache>
            </c:strRef>
          </c:cat>
          <c:val>
            <c:numRef>
              <c:f>Coefficient!$H$4:$H$38</c:f>
              <c:numCache>
                <c:formatCode>General</c:formatCode>
                <c:ptCount val="35"/>
                <c:pt idx="0">
                  <c:v>0.40692032010875401</c:v>
                </c:pt>
                <c:pt idx="1">
                  <c:v>0.126939593088437</c:v>
                </c:pt>
                <c:pt idx="2">
                  <c:v>8.13216176039121E-2</c:v>
                </c:pt>
                <c:pt idx="3">
                  <c:v>4.4342965903614903E-2</c:v>
                </c:pt>
                <c:pt idx="4">
                  <c:v>3.4744269015351298E-2</c:v>
                </c:pt>
                <c:pt idx="5">
                  <c:v>2.34799817126779E-2</c:v>
                </c:pt>
                <c:pt idx="6">
                  <c:v>2.2667241145945899E-2</c:v>
                </c:pt>
                <c:pt idx="7">
                  <c:v>2.20792033744707E-2</c:v>
                </c:pt>
                <c:pt idx="8">
                  <c:v>2.0528792629229901E-2</c:v>
                </c:pt>
                <c:pt idx="9">
                  <c:v>1.9396940938054899E-2</c:v>
                </c:pt>
                <c:pt idx="10">
                  <c:v>1.6991568291172501E-2</c:v>
                </c:pt>
                <c:pt idx="11">
                  <c:v>1.3967926913249801E-2</c:v>
                </c:pt>
                <c:pt idx="12">
                  <c:v>1.38038454860543E-2</c:v>
                </c:pt>
                <c:pt idx="13">
                  <c:v>1.1816016795616601E-2</c:v>
                </c:pt>
                <c:pt idx="14">
                  <c:v>1.0801570675881301E-2</c:v>
                </c:pt>
                <c:pt idx="15">
                  <c:v>1.0354389815846301E-2</c:v>
                </c:pt>
                <c:pt idx="16">
                  <c:v>1.00047249164914E-2</c:v>
                </c:pt>
                <c:pt idx="17">
                  <c:v>9.9264162348632196E-3</c:v>
                </c:pt>
                <c:pt idx="18">
                  <c:v>9.4960046339698703E-3</c:v>
                </c:pt>
                <c:pt idx="19">
                  <c:v>9.3266299023289298E-3</c:v>
                </c:pt>
                <c:pt idx="20">
                  <c:v>9.2266490796442807E-3</c:v>
                </c:pt>
                <c:pt idx="21">
                  <c:v>8.9326608918488606E-3</c:v>
                </c:pt>
                <c:pt idx="22">
                  <c:v>8.7471398986864093E-3</c:v>
                </c:pt>
                <c:pt idx="23">
                  <c:v>7.6895477508456501E-3</c:v>
                </c:pt>
                <c:pt idx="24">
                  <c:v>7.0549896257730898E-3</c:v>
                </c:pt>
                <c:pt idx="25">
                  <c:v>6.9021809080963602E-3</c:v>
                </c:pt>
                <c:pt idx="26">
                  <c:v>5.7940661612460396E-3</c:v>
                </c:pt>
                <c:pt idx="27">
                  <c:v>5.0820085759190701E-3</c:v>
                </c:pt>
                <c:pt idx="28">
                  <c:v>4.9449359058623896E-3</c:v>
                </c:pt>
                <c:pt idx="29">
                  <c:v>4.6195187840236199E-3</c:v>
                </c:pt>
                <c:pt idx="30">
                  <c:v>3.88573711907914E-3</c:v>
                </c:pt>
                <c:pt idx="31">
                  <c:v>3.6680771412455401E-3</c:v>
                </c:pt>
                <c:pt idx="32">
                  <c:v>2.0880496911809001E-3</c:v>
                </c:pt>
                <c:pt idx="33">
                  <c:v>1.9573236528783698E-3</c:v>
                </c:pt>
                <c:pt idx="34">
                  <c:v>4.9709562774559804E-4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5E-4355-A20A-2EF146CB6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9188031"/>
        <c:axId val="469183455"/>
      </c:barChart>
      <c:catAx>
        <c:axId val="469188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83455"/>
        <c:crosses val="autoZero"/>
        <c:auto val="1"/>
        <c:lblAlgn val="ctr"/>
        <c:lblOffset val="100"/>
        <c:noMultiLvlLbl val="0"/>
      </c:catAx>
      <c:valAx>
        <c:axId val="46918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88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62F19-B49D-4A89-843B-9104E418BC36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3B0BC-3B52-45A7-B16A-FCF506EB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6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B0BC-3B52-45A7-B16A-FCF506EB69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4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B0BC-3B52-45A7-B16A-FCF506EB69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3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4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3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7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3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4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2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6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012" y="1193537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Data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and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features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20" y="171450"/>
            <a:ext cx="83343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5" y="958362"/>
            <a:ext cx="6802865" cy="4748400"/>
          </a:xfrm>
          <a:prstGeom prst="rect">
            <a:avLst/>
          </a:prstGeom>
        </p:spPr>
      </p:pic>
      <p:sp>
        <p:nvSpPr>
          <p:cNvPr id="4" name="文本框 4"/>
          <p:cNvSpPr txBox="1"/>
          <p:nvPr/>
        </p:nvSpPr>
        <p:spPr>
          <a:xfrm>
            <a:off x="244545" y="202135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Overall confusion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6398" y="546002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RF-L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8362"/>
            <a:ext cx="6802865" cy="474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50988" y="546002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RF-R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244545" y="202135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Overall confusion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matrix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5" y="896290"/>
            <a:ext cx="6802865" cy="474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5869" y="5460024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RF-L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16" y="896290"/>
            <a:ext cx="6802865" cy="474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0459" y="5460024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RF-R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/>
          <p:cNvSpPr txBox="1"/>
          <p:nvPr/>
        </p:nvSpPr>
        <p:spPr>
          <a:xfrm>
            <a:off x="244545" y="202135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Feature importance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7456" y="465113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 top5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16" y="2233612"/>
            <a:ext cx="4286250" cy="2390775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938809"/>
              </p:ext>
            </p:extLst>
          </p:nvPr>
        </p:nvGraphicFramePr>
        <p:xfrm>
          <a:off x="5199529" y="862012"/>
          <a:ext cx="6451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973462"/>
              </p:ext>
            </p:extLst>
          </p:nvPr>
        </p:nvGraphicFramePr>
        <p:xfrm>
          <a:off x="5199529" y="3648863"/>
          <a:ext cx="6451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10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/>
          <p:cNvSpPr txBox="1"/>
          <p:nvPr/>
        </p:nvSpPr>
        <p:spPr>
          <a:xfrm>
            <a:off x="244545" y="202135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Feature importance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7456" y="4651131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 top5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018242"/>
              </p:ext>
            </p:extLst>
          </p:nvPr>
        </p:nvGraphicFramePr>
        <p:xfrm>
          <a:off x="5070227" y="3782320"/>
          <a:ext cx="645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462665"/>
              </p:ext>
            </p:extLst>
          </p:nvPr>
        </p:nvGraphicFramePr>
        <p:xfrm>
          <a:off x="5070228" y="786901"/>
          <a:ext cx="645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22" y="2158501"/>
            <a:ext cx="4231182" cy="2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387" y="202135"/>
            <a:ext cx="14176817" cy="70071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4545" y="202135"/>
            <a:ext cx="6207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</a:rPr>
              <a:t>Noraxon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Variables correlation coefficient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4940" y="5097780"/>
            <a:ext cx="8740140" cy="221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2914649" y="3569971"/>
            <a:ext cx="5372098" cy="36575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13508" y="1047751"/>
            <a:ext cx="8740140" cy="221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099683" y="3569972"/>
            <a:ext cx="5372098" cy="36575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6766" y="96256"/>
            <a:ext cx="14230775" cy="70338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420" y="182885"/>
            <a:ext cx="10544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</a:rPr>
              <a:t>IoT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Variables correlation coefficient (axis consistent with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Noraxon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axis)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8720" y="4998720"/>
            <a:ext cx="8820152" cy="221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7288" y="944881"/>
            <a:ext cx="8820152" cy="221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31769" y="3463291"/>
            <a:ext cx="5372098" cy="36575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4916803" y="3463292"/>
            <a:ext cx="5372098" cy="36575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244545" y="202135"/>
            <a:ext cx="6361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Single sensor model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</a:rPr>
              <a:t>All 4 sensors’ </a:t>
            </a:r>
            <a:r>
              <a:rPr lang="en-US" altLang="zh-CN" sz="1600" dirty="0">
                <a:latin typeface="Times New Roman" panose="02020603050405020304" pitchFamily="18" charset="0"/>
              </a:rPr>
              <a:t>model has approximately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9% improve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ment of R2 coefficient</a:t>
            </a:r>
            <a:endParaRPr lang="en-US" altLang="zh-CN" sz="1600" dirty="0" smtClean="0"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662" y="1685925"/>
            <a:ext cx="5362575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62" y="4048125"/>
            <a:ext cx="5362575" cy="19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36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4" y="951858"/>
            <a:ext cx="5280259" cy="52802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1388" y="0"/>
            <a:ext cx="3036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</a:rPr>
              <a:t>Random forest training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</a:rPr>
              <a:t>Training data: 70%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</a:rPr>
              <a:t>Testing data: 30%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06" y="951858"/>
            <a:ext cx="5281200" cy="528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54309" y="6232117"/>
            <a:ext cx="243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 foot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5496" y="623211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 foot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98086" y="6058864"/>
            <a:ext cx="19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 foot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06969" y="6058864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 foot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34" y="777664"/>
            <a:ext cx="5281200" cy="5281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4" y="777664"/>
            <a:ext cx="5281200" cy="52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96" y="2484220"/>
            <a:ext cx="8349008" cy="28135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4545" y="202135"/>
            <a:ext cx="86180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Model evaluation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R2 = 1 indicates that the fitted model explains all variability in response variable.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R2 = 0 indicates no linear relationship  between the response variable and predicted values.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4545" y="202135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44" y="1755612"/>
            <a:ext cx="3510929" cy="10503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73" y="24364"/>
            <a:ext cx="9144018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208"/>
            <a:ext cx="6593226" cy="47483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4545" y="202135"/>
            <a:ext cx="3251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IoT-subject7-left foot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"/>
          <a:stretch/>
        </p:blipFill>
        <p:spPr>
          <a:xfrm>
            <a:off x="5750169" y="1015785"/>
            <a:ext cx="6693884" cy="49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4545" y="202135"/>
            <a:ext cx="343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IoT-subject23-left foot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86" y="1213332"/>
            <a:ext cx="6783428" cy="474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2"/>
          <a:stretch/>
        </p:blipFill>
        <p:spPr>
          <a:xfrm>
            <a:off x="5644661" y="995849"/>
            <a:ext cx="6852147" cy="50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4545" y="202135"/>
            <a:ext cx="438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Noraxon-subject11-right foot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216"/>
            <a:ext cx="6783428" cy="474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"/>
          <a:stretch/>
        </p:blipFill>
        <p:spPr>
          <a:xfrm>
            <a:off x="5978769" y="1345216"/>
            <a:ext cx="6456491" cy="46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13" y="3053490"/>
            <a:ext cx="11466327" cy="2067024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244545" y="202135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Overall confusion matrix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545" y="2609865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</a:rPr>
              <a:t>Mean </a:t>
            </a:r>
            <a:r>
              <a:rPr lang="en-US" altLang="zh-CN" dirty="0">
                <a:latin typeface="Times New Roman" panose="02020603050405020304" pitchFamily="18" charset="0"/>
              </a:rPr>
              <a:t>of some parameters</a:t>
            </a:r>
          </a:p>
        </p:txBody>
      </p:sp>
      <p:pic>
        <p:nvPicPr>
          <p:cNvPr id="7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6" y="964387"/>
            <a:ext cx="3193247" cy="14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150</Words>
  <Application>Microsoft Office PowerPoint</Application>
  <PresentationFormat>Widescreen</PresentationFormat>
  <Paragraphs>37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Alory</dc:creator>
  <cp:lastModifiedBy>City University of Hong Kong</cp:lastModifiedBy>
  <cp:revision>32</cp:revision>
  <dcterms:created xsi:type="dcterms:W3CDTF">2018-06-28T15:28:20Z</dcterms:created>
  <dcterms:modified xsi:type="dcterms:W3CDTF">2018-06-29T07:24:48Z</dcterms:modified>
</cp:coreProperties>
</file>