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3" r:id="rId7"/>
    <p:sldId id="265" r:id="rId8"/>
    <p:sldId id="266" r:id="rId9"/>
    <p:sldId id="262" r:id="rId10"/>
    <p:sldId id="269" r:id="rId11"/>
    <p:sldId id="270" r:id="rId12"/>
    <p:sldId id="271" r:id="rId13"/>
    <p:sldId id="273" r:id="rId14"/>
    <p:sldId id="267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1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wang224\Desktop\Knee-Loading-Analysis\analysis\analyz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wang224\Desktop\Knee-Loading-Analysis\analysis\analyz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wang224\Desktop\Knee-Loading-Analysis\analysis\analyz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wang224\Desktop\Knee-Loading-Analysis\analysis\analyz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N</a:t>
            </a:r>
            <a:r>
              <a:rPr lang="en-US" altLang="zh-CN" dirty="0" err="1" smtClean="0"/>
              <a:t>oraxon</a:t>
            </a:r>
            <a:r>
              <a:rPr lang="en-US" altLang="zh-CN" dirty="0" smtClean="0"/>
              <a:t> RF-R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Coefficient!$B$4:$B$38</c:f>
              <c:strCache>
                <c:ptCount val="35"/>
                <c:pt idx="0">
                  <c:v>LLACx</c:v>
                </c:pt>
                <c:pt idx="1">
                  <c:v> LLGYz</c:v>
                </c:pt>
                <c:pt idx="2">
                  <c:v> RankleWid</c:v>
                </c:pt>
                <c:pt idx="3">
                  <c:v> LMACy</c:v>
                </c:pt>
                <c:pt idx="4">
                  <c:v> RLGYz</c:v>
                </c:pt>
                <c:pt idx="5">
                  <c:v> LkneeWid</c:v>
                </c:pt>
                <c:pt idx="6">
                  <c:v> LLACz</c:v>
                </c:pt>
                <c:pt idx="7">
                  <c:v> RMGYz</c:v>
                </c:pt>
                <c:pt idx="8">
                  <c:v> LLACy</c:v>
                </c:pt>
                <c:pt idx="9">
                  <c:v> RMACx</c:v>
                </c:pt>
                <c:pt idx="10">
                  <c:v> LMACx</c:v>
                </c:pt>
                <c:pt idx="11">
                  <c:v> LMGYz</c:v>
                </c:pt>
                <c:pt idx="12">
                  <c:v> RMACy</c:v>
                </c:pt>
                <c:pt idx="13">
                  <c:v> Rleglen</c:v>
                </c:pt>
                <c:pt idx="14">
                  <c:v> RLACy</c:v>
                </c:pt>
                <c:pt idx="15">
                  <c:v> LLGYx</c:v>
                </c:pt>
                <c:pt idx="16">
                  <c:v> LLGYy</c:v>
                </c:pt>
                <c:pt idx="17">
                  <c:v> RLACx</c:v>
                </c:pt>
                <c:pt idx="18">
                  <c:v> RLGYy</c:v>
                </c:pt>
                <c:pt idx="19">
                  <c:v> RLACz</c:v>
                </c:pt>
                <c:pt idx="20">
                  <c:v> LMGYy</c:v>
                </c:pt>
                <c:pt idx="21">
                  <c:v> RLGYx</c:v>
                </c:pt>
                <c:pt idx="22">
                  <c:v> RkneeWid</c:v>
                </c:pt>
                <c:pt idx="23">
                  <c:v> LankleWid</c:v>
                </c:pt>
                <c:pt idx="24">
                  <c:v> RMGYy</c:v>
                </c:pt>
                <c:pt idx="25">
                  <c:v> LMACz</c:v>
                </c:pt>
                <c:pt idx="26">
                  <c:v> LMGYx</c:v>
                </c:pt>
                <c:pt idx="27">
                  <c:v> RMGYx</c:v>
                </c:pt>
                <c:pt idx="28">
                  <c:v> RMACz</c:v>
                </c:pt>
                <c:pt idx="29">
                  <c:v> age</c:v>
                </c:pt>
                <c:pt idx="30">
                  <c:v> mass</c:v>
                </c:pt>
                <c:pt idx="31">
                  <c:v> height</c:v>
                </c:pt>
                <c:pt idx="32">
                  <c:v> Lleglen</c:v>
                </c:pt>
                <c:pt idx="33">
                  <c:v> gender_M</c:v>
                </c:pt>
                <c:pt idx="34">
                  <c:v> gender_F</c:v>
                </c:pt>
              </c:strCache>
            </c:strRef>
          </c:cat>
          <c:val>
            <c:numRef>
              <c:f>Coefficient!$C$4:$C$38</c:f>
              <c:numCache>
                <c:formatCode>General</c:formatCode>
                <c:ptCount val="35"/>
                <c:pt idx="0">
                  <c:v>0.25939072054060802</c:v>
                </c:pt>
                <c:pt idx="1">
                  <c:v>0.130622840267926</c:v>
                </c:pt>
                <c:pt idx="2">
                  <c:v>0.107055319938611</c:v>
                </c:pt>
                <c:pt idx="3">
                  <c:v>4.5657781754163997E-2</c:v>
                </c:pt>
                <c:pt idx="4">
                  <c:v>4.0679502412865901E-2</c:v>
                </c:pt>
                <c:pt idx="5">
                  <c:v>3.5811990542492303E-2</c:v>
                </c:pt>
                <c:pt idx="6">
                  <c:v>3.0048173504884802E-2</c:v>
                </c:pt>
                <c:pt idx="7">
                  <c:v>3.0034020051686199E-2</c:v>
                </c:pt>
                <c:pt idx="8">
                  <c:v>2.6862380884943901E-2</c:v>
                </c:pt>
                <c:pt idx="9">
                  <c:v>2.5738809685280299E-2</c:v>
                </c:pt>
                <c:pt idx="10">
                  <c:v>2.3383702253420999E-2</c:v>
                </c:pt>
                <c:pt idx="11">
                  <c:v>2.2933907970845699E-2</c:v>
                </c:pt>
                <c:pt idx="12">
                  <c:v>2.2298460962854299E-2</c:v>
                </c:pt>
                <c:pt idx="13">
                  <c:v>2.0995593463716301E-2</c:v>
                </c:pt>
                <c:pt idx="14">
                  <c:v>1.6216696140536099E-2</c:v>
                </c:pt>
                <c:pt idx="15">
                  <c:v>1.40277862664074E-2</c:v>
                </c:pt>
                <c:pt idx="16">
                  <c:v>1.3886242625483099E-2</c:v>
                </c:pt>
                <c:pt idx="17">
                  <c:v>1.34009988745985E-2</c:v>
                </c:pt>
                <c:pt idx="18">
                  <c:v>1.2803188535949601E-2</c:v>
                </c:pt>
                <c:pt idx="19">
                  <c:v>1.26520282638051E-2</c:v>
                </c:pt>
                <c:pt idx="20">
                  <c:v>1.1704273498065401E-2</c:v>
                </c:pt>
                <c:pt idx="21">
                  <c:v>1.1134064091048199E-2</c:v>
                </c:pt>
                <c:pt idx="22">
                  <c:v>1.02074501982661E-2</c:v>
                </c:pt>
                <c:pt idx="23">
                  <c:v>8.7485785934044696E-3</c:v>
                </c:pt>
                <c:pt idx="24">
                  <c:v>8.5079789905591202E-3</c:v>
                </c:pt>
                <c:pt idx="25">
                  <c:v>7.8721328362123203E-3</c:v>
                </c:pt>
                <c:pt idx="26">
                  <c:v>7.8622856187705002E-3</c:v>
                </c:pt>
                <c:pt idx="27">
                  <c:v>7.1832026324675103E-3</c:v>
                </c:pt>
                <c:pt idx="28">
                  <c:v>5.4825948518893702E-3</c:v>
                </c:pt>
                <c:pt idx="29">
                  <c:v>5.3308012312194E-3</c:v>
                </c:pt>
                <c:pt idx="30">
                  <c:v>5.0009839358514697E-3</c:v>
                </c:pt>
                <c:pt idx="31">
                  <c:v>3.0313942754427599E-3</c:v>
                </c:pt>
                <c:pt idx="32">
                  <c:v>2.9214508520093501E-3</c:v>
                </c:pt>
                <c:pt idx="33">
                  <c:v>3.1283001936043703E-4</c:v>
                </c:pt>
                <c:pt idx="34">
                  <c:v>1.9983343435075199E-4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DC-4A0C-ABC1-0AD05AB44A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9193023"/>
        <c:axId val="469196351"/>
      </c:barChart>
      <c:catAx>
        <c:axId val="469193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196351"/>
        <c:crosses val="autoZero"/>
        <c:auto val="1"/>
        <c:lblAlgn val="ctr"/>
        <c:lblOffset val="100"/>
        <c:noMultiLvlLbl val="0"/>
      </c:catAx>
      <c:valAx>
        <c:axId val="469196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193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 dirty="0" err="1" smtClean="0">
                <a:effectLst/>
              </a:rPr>
              <a:t>Noraxon</a:t>
            </a:r>
            <a:r>
              <a:rPr lang="en-US" sz="1400" b="0" i="0" baseline="0" dirty="0" smtClean="0">
                <a:effectLst/>
              </a:rPr>
              <a:t> RF-L</a:t>
            </a:r>
            <a:endParaRPr lang="en-US" sz="14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Coefficient!$D$4:$D$38</c:f>
              <c:strCache>
                <c:ptCount val="35"/>
                <c:pt idx="0">
                  <c:v>RMACx</c:v>
                </c:pt>
                <c:pt idx="1">
                  <c:v> RLACz</c:v>
                </c:pt>
                <c:pt idx="2">
                  <c:v> RLGYy</c:v>
                </c:pt>
                <c:pt idx="3">
                  <c:v> LMGYz</c:v>
                </c:pt>
                <c:pt idx="4">
                  <c:v> LLGYz</c:v>
                </c:pt>
                <c:pt idx="5">
                  <c:v> height</c:v>
                </c:pt>
                <c:pt idx="6">
                  <c:v> RankleWid</c:v>
                </c:pt>
                <c:pt idx="7">
                  <c:v> Rleglen</c:v>
                </c:pt>
                <c:pt idx="8">
                  <c:v> RMGYy</c:v>
                </c:pt>
                <c:pt idx="9">
                  <c:v> RMGYz</c:v>
                </c:pt>
                <c:pt idx="10">
                  <c:v> LkneeWid</c:v>
                </c:pt>
                <c:pt idx="11">
                  <c:v> mass</c:v>
                </c:pt>
                <c:pt idx="12">
                  <c:v> LLACx</c:v>
                </c:pt>
                <c:pt idx="13">
                  <c:v> RMACy</c:v>
                </c:pt>
                <c:pt idx="14">
                  <c:v> RMACz</c:v>
                </c:pt>
                <c:pt idx="15">
                  <c:v> LMACy</c:v>
                </c:pt>
                <c:pt idx="16">
                  <c:v> RLGYz</c:v>
                </c:pt>
                <c:pt idx="17">
                  <c:v> LLGYy</c:v>
                </c:pt>
                <c:pt idx="18">
                  <c:v> RLACy</c:v>
                </c:pt>
                <c:pt idx="19">
                  <c:v> RMGYx</c:v>
                </c:pt>
                <c:pt idx="20">
                  <c:v> RkneeWid</c:v>
                </c:pt>
                <c:pt idx="21">
                  <c:v> RLGYx</c:v>
                </c:pt>
                <c:pt idx="22">
                  <c:v> LMACx</c:v>
                </c:pt>
                <c:pt idx="23">
                  <c:v> Lleglen</c:v>
                </c:pt>
                <c:pt idx="24">
                  <c:v> LLGYx</c:v>
                </c:pt>
                <c:pt idx="25">
                  <c:v> LLACy</c:v>
                </c:pt>
                <c:pt idx="26">
                  <c:v> LMGYy</c:v>
                </c:pt>
                <c:pt idx="27">
                  <c:v> RLACx</c:v>
                </c:pt>
                <c:pt idx="28">
                  <c:v> LLACz</c:v>
                </c:pt>
                <c:pt idx="29">
                  <c:v> LMACz</c:v>
                </c:pt>
                <c:pt idx="30">
                  <c:v> age</c:v>
                </c:pt>
                <c:pt idx="31">
                  <c:v> LMGYx</c:v>
                </c:pt>
                <c:pt idx="32">
                  <c:v> LankleWid</c:v>
                </c:pt>
                <c:pt idx="33">
                  <c:v> gender_F</c:v>
                </c:pt>
                <c:pt idx="34">
                  <c:v> gender_M</c:v>
                </c:pt>
              </c:strCache>
            </c:strRef>
          </c:cat>
          <c:val>
            <c:numRef>
              <c:f>Coefficient!$E$4:$E$38</c:f>
              <c:numCache>
                <c:formatCode>General</c:formatCode>
                <c:ptCount val="35"/>
                <c:pt idx="0">
                  <c:v>0.25554796527097401</c:v>
                </c:pt>
                <c:pt idx="1">
                  <c:v>8.2405772025782295E-2</c:v>
                </c:pt>
                <c:pt idx="2">
                  <c:v>6.5550015265496198E-2</c:v>
                </c:pt>
                <c:pt idx="3">
                  <c:v>5.0860476788209E-2</c:v>
                </c:pt>
                <c:pt idx="4">
                  <c:v>4.4063083066198099E-2</c:v>
                </c:pt>
                <c:pt idx="5">
                  <c:v>3.62520362108502E-2</c:v>
                </c:pt>
                <c:pt idx="6">
                  <c:v>3.5756767654865899E-2</c:v>
                </c:pt>
                <c:pt idx="7">
                  <c:v>3.3764641649320401E-2</c:v>
                </c:pt>
                <c:pt idx="8">
                  <c:v>3.3176858287543999E-2</c:v>
                </c:pt>
                <c:pt idx="9">
                  <c:v>2.7344953106372302E-2</c:v>
                </c:pt>
                <c:pt idx="10">
                  <c:v>2.6317366384022899E-2</c:v>
                </c:pt>
                <c:pt idx="11">
                  <c:v>2.58350331263522E-2</c:v>
                </c:pt>
                <c:pt idx="12">
                  <c:v>1.9961798085714199E-2</c:v>
                </c:pt>
                <c:pt idx="13">
                  <c:v>1.93241014977703E-2</c:v>
                </c:pt>
                <c:pt idx="14">
                  <c:v>1.8666603698988E-2</c:v>
                </c:pt>
                <c:pt idx="15">
                  <c:v>1.7366026247429001E-2</c:v>
                </c:pt>
                <c:pt idx="16">
                  <c:v>1.73273187578298E-2</c:v>
                </c:pt>
                <c:pt idx="17">
                  <c:v>1.72299595448836E-2</c:v>
                </c:pt>
                <c:pt idx="18">
                  <c:v>1.6625835978022599E-2</c:v>
                </c:pt>
                <c:pt idx="19">
                  <c:v>1.65915336406855E-2</c:v>
                </c:pt>
                <c:pt idx="20">
                  <c:v>1.54223770323301E-2</c:v>
                </c:pt>
                <c:pt idx="21">
                  <c:v>1.48209011547452E-2</c:v>
                </c:pt>
                <c:pt idx="22">
                  <c:v>1.4531776753710699E-2</c:v>
                </c:pt>
                <c:pt idx="23">
                  <c:v>1.3940119555324501E-2</c:v>
                </c:pt>
                <c:pt idx="24">
                  <c:v>1.15081020160623E-2</c:v>
                </c:pt>
                <c:pt idx="25">
                  <c:v>1.06245656541556E-2</c:v>
                </c:pt>
                <c:pt idx="26">
                  <c:v>1.0213767342805199E-2</c:v>
                </c:pt>
                <c:pt idx="27">
                  <c:v>9.3798036486073197E-3</c:v>
                </c:pt>
                <c:pt idx="28">
                  <c:v>8.8064275838203396E-3</c:v>
                </c:pt>
                <c:pt idx="29">
                  <c:v>7.80353192314036E-3</c:v>
                </c:pt>
                <c:pt idx="30">
                  <c:v>7.6564548648511898E-3</c:v>
                </c:pt>
                <c:pt idx="31">
                  <c:v>7.21062245606819E-3</c:v>
                </c:pt>
                <c:pt idx="32">
                  <c:v>5.1297641458099303E-3</c:v>
                </c:pt>
                <c:pt idx="33">
                  <c:v>2.14219836295875E-3</c:v>
                </c:pt>
                <c:pt idx="34">
                  <c:v>8.4144121829763296E-4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E0-40DD-A79E-125B1A3E0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2406703"/>
        <c:axId val="452399631"/>
      </c:barChart>
      <c:catAx>
        <c:axId val="452406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399631"/>
        <c:crosses val="autoZero"/>
        <c:auto val="1"/>
        <c:lblAlgn val="ctr"/>
        <c:lblOffset val="100"/>
        <c:noMultiLvlLbl val="0"/>
      </c:catAx>
      <c:valAx>
        <c:axId val="452399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406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 dirty="0" err="1" smtClean="0">
                <a:effectLst/>
              </a:rPr>
              <a:t>IoT</a:t>
            </a:r>
            <a:r>
              <a:rPr lang="en-US" sz="1400" b="0" i="0" baseline="0" dirty="0" smtClean="0">
                <a:effectLst/>
              </a:rPr>
              <a:t> RF-R</a:t>
            </a:r>
            <a:endParaRPr lang="en-US" sz="14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Coefficient!$G$4:$G$38</c:f>
              <c:strCache>
                <c:ptCount val="35"/>
                <c:pt idx="0">
                  <c:v>RLGYz</c:v>
                </c:pt>
                <c:pt idx="1">
                  <c:v> height</c:v>
                </c:pt>
                <c:pt idx="2">
                  <c:v> LMGYz</c:v>
                </c:pt>
                <c:pt idx="3">
                  <c:v> RLGYx</c:v>
                </c:pt>
                <c:pt idx="4">
                  <c:v> RLACy</c:v>
                </c:pt>
                <c:pt idx="5">
                  <c:v> RankleWid</c:v>
                </c:pt>
                <c:pt idx="6">
                  <c:v> LMACx</c:v>
                </c:pt>
                <c:pt idx="7">
                  <c:v> RLACx</c:v>
                </c:pt>
                <c:pt idx="8">
                  <c:v> LMGYx</c:v>
                </c:pt>
                <c:pt idx="9">
                  <c:v> RMGYz</c:v>
                </c:pt>
                <c:pt idx="10">
                  <c:v> LMGYy</c:v>
                </c:pt>
                <c:pt idx="11">
                  <c:v> age</c:v>
                </c:pt>
                <c:pt idx="12">
                  <c:v> RLGYy</c:v>
                </c:pt>
                <c:pt idx="13">
                  <c:v> LLGYz</c:v>
                </c:pt>
                <c:pt idx="14">
                  <c:v> mass</c:v>
                </c:pt>
                <c:pt idx="15">
                  <c:v> LLACy</c:v>
                </c:pt>
                <c:pt idx="16">
                  <c:v> LMACy</c:v>
                </c:pt>
                <c:pt idx="17">
                  <c:v> RMACx</c:v>
                </c:pt>
                <c:pt idx="18">
                  <c:v> LLGYy</c:v>
                </c:pt>
                <c:pt idx="19">
                  <c:v> LLACx</c:v>
                </c:pt>
                <c:pt idx="20">
                  <c:v> Lleglen</c:v>
                </c:pt>
                <c:pt idx="21">
                  <c:v> RMGYx</c:v>
                </c:pt>
                <c:pt idx="22">
                  <c:v> LankleWid</c:v>
                </c:pt>
                <c:pt idx="23">
                  <c:v> LLACz</c:v>
                </c:pt>
                <c:pt idx="24">
                  <c:v> RMGYy</c:v>
                </c:pt>
                <c:pt idx="25">
                  <c:v> LLGYx</c:v>
                </c:pt>
                <c:pt idx="26">
                  <c:v> LMACz</c:v>
                </c:pt>
                <c:pt idx="27">
                  <c:v> RLACz</c:v>
                </c:pt>
                <c:pt idx="28">
                  <c:v> RMACy</c:v>
                </c:pt>
                <c:pt idx="29">
                  <c:v> Rleglen</c:v>
                </c:pt>
                <c:pt idx="30">
                  <c:v> RMACz</c:v>
                </c:pt>
                <c:pt idx="31">
                  <c:v> LkneeWid</c:v>
                </c:pt>
                <c:pt idx="32">
                  <c:v> RkneeWid</c:v>
                </c:pt>
                <c:pt idx="33">
                  <c:v> gender_F</c:v>
                </c:pt>
                <c:pt idx="34">
                  <c:v> gender_M</c:v>
                </c:pt>
              </c:strCache>
            </c:strRef>
          </c:cat>
          <c:val>
            <c:numRef>
              <c:f>Coefficient!$H$4:$H$38</c:f>
              <c:numCache>
                <c:formatCode>General</c:formatCode>
                <c:ptCount val="35"/>
                <c:pt idx="0">
                  <c:v>0.26682262522455202</c:v>
                </c:pt>
                <c:pt idx="1">
                  <c:v>0.17367401913633199</c:v>
                </c:pt>
                <c:pt idx="2">
                  <c:v>7.4287490626459701E-2</c:v>
                </c:pt>
                <c:pt idx="3">
                  <c:v>5.2949181408222398E-2</c:v>
                </c:pt>
                <c:pt idx="4">
                  <c:v>3.3113016476378099E-2</c:v>
                </c:pt>
                <c:pt idx="5">
                  <c:v>2.9580384748637199E-2</c:v>
                </c:pt>
                <c:pt idx="6">
                  <c:v>2.5711988155466999E-2</c:v>
                </c:pt>
                <c:pt idx="7">
                  <c:v>2.4431668174214698E-2</c:v>
                </c:pt>
                <c:pt idx="8">
                  <c:v>2.4057239895124202E-2</c:v>
                </c:pt>
                <c:pt idx="9">
                  <c:v>2.2724228926068499E-2</c:v>
                </c:pt>
                <c:pt idx="10">
                  <c:v>2.0634348394897601E-2</c:v>
                </c:pt>
                <c:pt idx="11">
                  <c:v>2.05734913022112E-2</c:v>
                </c:pt>
                <c:pt idx="12">
                  <c:v>1.89775561118571E-2</c:v>
                </c:pt>
                <c:pt idx="13">
                  <c:v>1.7733446515827998E-2</c:v>
                </c:pt>
                <c:pt idx="14">
                  <c:v>1.5855104151428101E-2</c:v>
                </c:pt>
                <c:pt idx="15">
                  <c:v>1.50175411191113E-2</c:v>
                </c:pt>
                <c:pt idx="16">
                  <c:v>1.3929671596449899E-2</c:v>
                </c:pt>
                <c:pt idx="17">
                  <c:v>1.2974505174572199E-2</c:v>
                </c:pt>
                <c:pt idx="18">
                  <c:v>1.2935435487041E-2</c:v>
                </c:pt>
                <c:pt idx="19">
                  <c:v>1.2710073314445101E-2</c:v>
                </c:pt>
                <c:pt idx="20">
                  <c:v>1.1484822069386599E-2</c:v>
                </c:pt>
                <c:pt idx="21">
                  <c:v>1.12176566479124E-2</c:v>
                </c:pt>
                <c:pt idx="22">
                  <c:v>1.11095341122892E-2</c:v>
                </c:pt>
                <c:pt idx="23">
                  <c:v>1.08167396100063E-2</c:v>
                </c:pt>
                <c:pt idx="24">
                  <c:v>9.9819174643883107E-3</c:v>
                </c:pt>
                <c:pt idx="25">
                  <c:v>9.5354049067720593E-3</c:v>
                </c:pt>
                <c:pt idx="26">
                  <c:v>8.6848233721818196E-3</c:v>
                </c:pt>
                <c:pt idx="27">
                  <c:v>8.6110840566013397E-3</c:v>
                </c:pt>
                <c:pt idx="28">
                  <c:v>7.8231882276626995E-3</c:v>
                </c:pt>
                <c:pt idx="29">
                  <c:v>7.5063564708029501E-3</c:v>
                </c:pt>
                <c:pt idx="30">
                  <c:v>7.3060684903077603E-3</c:v>
                </c:pt>
                <c:pt idx="31">
                  <c:v>4.1389386721923703E-3</c:v>
                </c:pt>
                <c:pt idx="32">
                  <c:v>2.5315324185696E-3</c:v>
                </c:pt>
                <c:pt idx="33">
                  <c:v>3.3260916576126299E-4</c:v>
                </c:pt>
                <c:pt idx="34">
                  <c:v>2.2630837586602899E-4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AF-4413-A5E9-30658A876D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9194271"/>
        <c:axId val="469185119"/>
      </c:barChart>
      <c:catAx>
        <c:axId val="469194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185119"/>
        <c:crosses val="autoZero"/>
        <c:auto val="1"/>
        <c:lblAlgn val="ctr"/>
        <c:lblOffset val="100"/>
        <c:noMultiLvlLbl val="0"/>
      </c:catAx>
      <c:valAx>
        <c:axId val="469185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1942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IoT</a:t>
            </a:r>
            <a:r>
              <a:rPr lang="en-US" dirty="0" smtClean="0"/>
              <a:t> RF-L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Coefficient!$I$4:$I$38</c:f>
              <c:strCache>
                <c:ptCount val="35"/>
                <c:pt idx="0">
                  <c:v>LMGYz</c:v>
                </c:pt>
                <c:pt idx="1">
                  <c:v> RankleWid</c:v>
                </c:pt>
                <c:pt idx="2">
                  <c:v> RLGYz</c:v>
                </c:pt>
                <c:pt idx="3">
                  <c:v> Rleglen</c:v>
                </c:pt>
                <c:pt idx="4">
                  <c:v> RLACy</c:v>
                </c:pt>
                <c:pt idx="5">
                  <c:v> LMACx</c:v>
                </c:pt>
                <c:pt idx="6">
                  <c:v> RLACx</c:v>
                </c:pt>
                <c:pt idx="7">
                  <c:v> LMGYx</c:v>
                </c:pt>
                <c:pt idx="8">
                  <c:v> RMGYz</c:v>
                </c:pt>
                <c:pt idx="9">
                  <c:v> LLACx</c:v>
                </c:pt>
                <c:pt idx="10">
                  <c:v> LMGYy</c:v>
                </c:pt>
                <c:pt idx="11">
                  <c:v> LLGYy</c:v>
                </c:pt>
                <c:pt idx="12">
                  <c:v> RMGYx</c:v>
                </c:pt>
                <c:pt idx="13">
                  <c:v> LLGYx</c:v>
                </c:pt>
                <c:pt idx="14">
                  <c:v> LLGYz</c:v>
                </c:pt>
                <c:pt idx="15">
                  <c:v> RLGYy</c:v>
                </c:pt>
                <c:pt idx="16">
                  <c:v> LLACz</c:v>
                </c:pt>
                <c:pt idx="17">
                  <c:v> RLGYx</c:v>
                </c:pt>
                <c:pt idx="18">
                  <c:v> LMACy</c:v>
                </c:pt>
                <c:pt idx="19">
                  <c:v> RLACz</c:v>
                </c:pt>
                <c:pt idx="20">
                  <c:v> RMACz</c:v>
                </c:pt>
                <c:pt idx="21">
                  <c:v> RMACy</c:v>
                </c:pt>
                <c:pt idx="22">
                  <c:v> RMGYy</c:v>
                </c:pt>
                <c:pt idx="23">
                  <c:v> LLACy</c:v>
                </c:pt>
                <c:pt idx="24">
                  <c:v> RMACx</c:v>
                </c:pt>
                <c:pt idx="25">
                  <c:v> LMACz</c:v>
                </c:pt>
                <c:pt idx="26">
                  <c:v> RkneeWid</c:v>
                </c:pt>
                <c:pt idx="27">
                  <c:v> age</c:v>
                </c:pt>
                <c:pt idx="28">
                  <c:v> LankleWid</c:v>
                </c:pt>
                <c:pt idx="29">
                  <c:v> mass</c:v>
                </c:pt>
                <c:pt idx="30">
                  <c:v> Lleglen</c:v>
                </c:pt>
                <c:pt idx="31">
                  <c:v> height</c:v>
                </c:pt>
                <c:pt idx="32">
                  <c:v> LkneeWid</c:v>
                </c:pt>
                <c:pt idx="33">
                  <c:v> gender_F</c:v>
                </c:pt>
                <c:pt idx="34">
                  <c:v> gender_M</c:v>
                </c:pt>
              </c:strCache>
            </c:strRef>
          </c:cat>
          <c:val>
            <c:numRef>
              <c:f>Coefficient!$J$4:$J$38</c:f>
              <c:numCache>
                <c:formatCode>General</c:formatCode>
                <c:ptCount val="35"/>
                <c:pt idx="0">
                  <c:v>0.40692032010875401</c:v>
                </c:pt>
                <c:pt idx="1">
                  <c:v>0.126939593088437</c:v>
                </c:pt>
                <c:pt idx="2">
                  <c:v>8.13216176039121E-2</c:v>
                </c:pt>
                <c:pt idx="3">
                  <c:v>4.4342965903614903E-2</c:v>
                </c:pt>
                <c:pt idx="4">
                  <c:v>3.4744269015351298E-2</c:v>
                </c:pt>
                <c:pt idx="5">
                  <c:v>2.34799817126779E-2</c:v>
                </c:pt>
                <c:pt idx="6">
                  <c:v>2.2667241145945899E-2</c:v>
                </c:pt>
                <c:pt idx="7">
                  <c:v>2.20792033744707E-2</c:v>
                </c:pt>
                <c:pt idx="8">
                  <c:v>2.0528792629229901E-2</c:v>
                </c:pt>
                <c:pt idx="9">
                  <c:v>1.9396940938054899E-2</c:v>
                </c:pt>
                <c:pt idx="10">
                  <c:v>1.6991568291172501E-2</c:v>
                </c:pt>
                <c:pt idx="11">
                  <c:v>1.3967926913249801E-2</c:v>
                </c:pt>
                <c:pt idx="12">
                  <c:v>1.38038454860543E-2</c:v>
                </c:pt>
                <c:pt idx="13">
                  <c:v>1.1816016795616601E-2</c:v>
                </c:pt>
                <c:pt idx="14">
                  <c:v>1.0801570675881301E-2</c:v>
                </c:pt>
                <c:pt idx="15">
                  <c:v>1.0354389815846301E-2</c:v>
                </c:pt>
                <c:pt idx="16">
                  <c:v>1.00047249164914E-2</c:v>
                </c:pt>
                <c:pt idx="17">
                  <c:v>9.9264162348632196E-3</c:v>
                </c:pt>
                <c:pt idx="18">
                  <c:v>9.4960046339698703E-3</c:v>
                </c:pt>
                <c:pt idx="19">
                  <c:v>9.3266299023289298E-3</c:v>
                </c:pt>
                <c:pt idx="20">
                  <c:v>9.2266490796442807E-3</c:v>
                </c:pt>
                <c:pt idx="21">
                  <c:v>8.9326608918488606E-3</c:v>
                </c:pt>
                <c:pt idx="22">
                  <c:v>8.7471398986864093E-3</c:v>
                </c:pt>
                <c:pt idx="23">
                  <c:v>7.6895477508456501E-3</c:v>
                </c:pt>
                <c:pt idx="24">
                  <c:v>7.0549896257730898E-3</c:v>
                </c:pt>
                <c:pt idx="25">
                  <c:v>6.9021809080963602E-3</c:v>
                </c:pt>
                <c:pt idx="26">
                  <c:v>5.7940661612460396E-3</c:v>
                </c:pt>
                <c:pt idx="27">
                  <c:v>5.0820085759190701E-3</c:v>
                </c:pt>
                <c:pt idx="28">
                  <c:v>4.9449359058623896E-3</c:v>
                </c:pt>
                <c:pt idx="29">
                  <c:v>4.6195187840236199E-3</c:v>
                </c:pt>
                <c:pt idx="30">
                  <c:v>3.88573711907914E-3</c:v>
                </c:pt>
                <c:pt idx="31">
                  <c:v>3.6680771412455401E-3</c:v>
                </c:pt>
                <c:pt idx="32">
                  <c:v>2.0880496911809001E-3</c:v>
                </c:pt>
                <c:pt idx="33">
                  <c:v>1.9573236528783698E-3</c:v>
                </c:pt>
                <c:pt idx="34">
                  <c:v>4.9709562774559804E-4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5E-4355-A20A-2EF146CB6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9188031"/>
        <c:axId val="469183455"/>
      </c:barChart>
      <c:catAx>
        <c:axId val="469188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183455"/>
        <c:crosses val="autoZero"/>
        <c:auto val="1"/>
        <c:lblAlgn val="ctr"/>
        <c:lblOffset val="100"/>
        <c:noMultiLvlLbl val="0"/>
      </c:catAx>
      <c:valAx>
        <c:axId val="469183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188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62F19-B49D-4A89-843B-9104E418BC36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3B0BC-3B52-45A7-B16A-FCF506EB6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86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3B0BC-3B52-45A7-B16A-FCF506EB694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448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3B0BC-3B52-45A7-B16A-FCF506EB694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432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308A-F820-4F1C-B1C4-1E36D24E3BB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E5BB-1D4E-4376-9E55-767ADF7EC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41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308A-F820-4F1C-B1C4-1E36D24E3BB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E5BB-1D4E-4376-9E55-767ADF7EC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87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308A-F820-4F1C-B1C4-1E36D24E3BB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E5BB-1D4E-4376-9E55-767ADF7EC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33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308A-F820-4F1C-B1C4-1E36D24E3BB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E5BB-1D4E-4376-9E55-767ADF7EC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27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308A-F820-4F1C-B1C4-1E36D24E3BB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E5BB-1D4E-4376-9E55-767ADF7EC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43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308A-F820-4F1C-B1C4-1E36D24E3BB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E5BB-1D4E-4376-9E55-767ADF7EC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04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308A-F820-4F1C-B1C4-1E36D24E3BB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E5BB-1D4E-4376-9E55-767ADF7EC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7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308A-F820-4F1C-B1C4-1E36D24E3BB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E5BB-1D4E-4376-9E55-767ADF7EC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54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308A-F820-4F1C-B1C4-1E36D24E3BB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E5BB-1D4E-4376-9E55-767ADF7EC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42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308A-F820-4F1C-B1C4-1E36D24E3BB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E5BB-1D4E-4376-9E55-767ADF7EC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308A-F820-4F1C-B1C4-1E36D24E3BB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E5BB-1D4E-4376-9E55-767ADF7EC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4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E308A-F820-4F1C-B1C4-1E36D24E3BB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CE5BB-1D4E-4376-9E55-767ADF7EC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86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1012" y="1193537"/>
            <a:ext cx="2693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</a:rPr>
              <a:t>Data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and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features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720" y="171450"/>
            <a:ext cx="8334375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8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/>
          <p:nvPr/>
        </p:nvSpPr>
        <p:spPr>
          <a:xfrm>
            <a:off x="244545" y="202135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</a:rPr>
              <a:t>Overall confusion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matrix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975" y="1208943"/>
            <a:ext cx="5554728" cy="387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84" y="1209081"/>
            <a:ext cx="5554530" cy="38770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66398" y="5460024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Noraxon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RF-L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0988" y="5460024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Noraxon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RF-R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9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/>
          <p:nvPr/>
        </p:nvSpPr>
        <p:spPr>
          <a:xfrm>
            <a:off x="244545" y="202135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</a:rPr>
              <a:t>Overall confusion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matrix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15869" y="5460024"/>
            <a:ext cx="1821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RF-L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00459" y="5460024"/>
            <a:ext cx="1834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RF-R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494" y="1209081"/>
            <a:ext cx="5554727" cy="387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92" y="1209081"/>
            <a:ext cx="5554727" cy="38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9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3984" b="1627"/>
          <a:stretch/>
        </p:blipFill>
        <p:spPr>
          <a:xfrm>
            <a:off x="666383" y="2365497"/>
            <a:ext cx="3791317" cy="2127006"/>
          </a:xfrm>
          <a:prstGeom prst="rect">
            <a:avLst/>
          </a:prstGeom>
        </p:spPr>
      </p:pic>
      <p:sp>
        <p:nvSpPr>
          <p:cNvPr id="6" name="文本框 4"/>
          <p:cNvSpPr txBox="1"/>
          <p:nvPr/>
        </p:nvSpPr>
        <p:spPr>
          <a:xfrm>
            <a:off x="244545" y="202135"/>
            <a:ext cx="2962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</a:rPr>
              <a:t>Feature importance</a:t>
            </a:r>
            <a:endParaRPr lang="en-US" altLang="zh-CN" sz="2800" dirty="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2523281"/>
              </p:ext>
            </p:extLst>
          </p:nvPr>
        </p:nvGraphicFramePr>
        <p:xfrm>
          <a:off x="4917831" y="725355"/>
          <a:ext cx="645062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9327607"/>
              </p:ext>
            </p:extLst>
          </p:nvPr>
        </p:nvGraphicFramePr>
        <p:xfrm>
          <a:off x="4917830" y="3894993"/>
          <a:ext cx="645062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267456" y="4651131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Noraxon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RF top5 features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06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4"/>
          <p:cNvSpPr txBox="1"/>
          <p:nvPr/>
        </p:nvSpPr>
        <p:spPr>
          <a:xfrm>
            <a:off x="244545" y="202135"/>
            <a:ext cx="2962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</a:rPr>
              <a:t>Feature importance</a:t>
            </a:r>
            <a:endParaRPr lang="en-US" altLang="zh-CN" sz="2800" dirty="0" smtClean="0">
              <a:latin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67456" y="4651131"/>
            <a:ext cx="211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RF top5 features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54304" b="1466"/>
          <a:stretch/>
        </p:blipFill>
        <p:spPr>
          <a:xfrm>
            <a:off x="679571" y="2363761"/>
            <a:ext cx="3764939" cy="2130477"/>
          </a:xfrm>
          <a:prstGeom prst="rect">
            <a:avLst/>
          </a:prstGeom>
        </p:spPr>
      </p:pic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0093229"/>
              </p:ext>
            </p:extLst>
          </p:nvPr>
        </p:nvGraphicFramePr>
        <p:xfrm>
          <a:off x="4917829" y="725355"/>
          <a:ext cx="645062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6546409"/>
              </p:ext>
            </p:extLst>
          </p:nvPr>
        </p:nvGraphicFramePr>
        <p:xfrm>
          <a:off x="4917828" y="3648863"/>
          <a:ext cx="645062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74980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5387" y="202135"/>
            <a:ext cx="14176817" cy="700718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4545" y="202135"/>
            <a:ext cx="6207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latin typeface="Times New Roman" panose="02020603050405020304" pitchFamily="18" charset="0"/>
              </a:rPr>
              <a:t>Noraxon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Variables correlation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121629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6766" y="96256"/>
            <a:ext cx="14230775" cy="703385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3420" y="182885"/>
            <a:ext cx="10544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latin typeface="Times New Roman" panose="02020603050405020304" pitchFamily="18" charset="0"/>
              </a:rPr>
              <a:t>IoT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Variables correlation coefficient (axis consistent with 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Noraxon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axis)</a:t>
            </a:r>
          </a:p>
        </p:txBody>
      </p:sp>
    </p:spTree>
    <p:extLst>
      <p:ext uri="{BB962C8B-B14F-4D97-AF65-F5344CB8AC3E}">
        <p14:creationId xmlns:p14="http://schemas.microsoft.com/office/powerpoint/2010/main" val="201677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34" y="951858"/>
            <a:ext cx="5280259" cy="528025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1388" y="0"/>
            <a:ext cx="30364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</a:rPr>
              <a:t>Random forest training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</a:rPr>
              <a:t>Training data: 70%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</a:rPr>
              <a:t>Testing data: 30%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506" y="951858"/>
            <a:ext cx="5281200" cy="5281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54309" y="6232117"/>
            <a:ext cx="2431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Noraxon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left foot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45496" y="6232117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Noraxon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right foot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3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198086" y="6058864"/>
            <a:ext cx="194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left foot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06969" y="6058864"/>
            <a:ext cx="207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right foot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634" y="777664"/>
            <a:ext cx="5281200" cy="5281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34" y="777664"/>
            <a:ext cx="5281200" cy="52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6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496" y="2484220"/>
            <a:ext cx="8349008" cy="28135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4545" y="202135"/>
            <a:ext cx="86180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</a:rPr>
              <a:t>Model evaluation</a:t>
            </a: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R2 = 1 indicates that the fitted model explains all variability in response variable.</a:t>
            </a: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R2 = 0 indicates no linear relationship  between the response variable and predicted values.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51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773" y="-188593"/>
            <a:ext cx="9088991" cy="636229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4545" y="202135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</a:rPr>
              <a:t>Confusion matrix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44" y="1614935"/>
            <a:ext cx="3510929" cy="10503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73" y="3339064"/>
            <a:ext cx="3510000" cy="154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6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850" y="818148"/>
            <a:ext cx="7214597" cy="505021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826"/>
            <a:ext cx="5940162" cy="486886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4545" y="202135"/>
            <a:ext cx="3251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</a:rPr>
              <a:t>IoT-subject7-left foot</a:t>
            </a:r>
          </a:p>
        </p:txBody>
      </p:sp>
    </p:spTree>
    <p:extLst>
      <p:ext uri="{BB962C8B-B14F-4D97-AF65-F5344CB8AC3E}">
        <p14:creationId xmlns:p14="http://schemas.microsoft.com/office/powerpoint/2010/main" val="149961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7857"/>
            <a:ext cx="6404670" cy="48708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5"/>
          <a:stretch/>
        </p:blipFill>
        <p:spPr>
          <a:xfrm>
            <a:off x="5813655" y="819657"/>
            <a:ext cx="6831426" cy="5047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4545" y="202135"/>
            <a:ext cx="3431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</a:rPr>
              <a:t>IoT-subject23-left foot</a:t>
            </a:r>
          </a:p>
        </p:txBody>
      </p:sp>
    </p:spTree>
    <p:extLst>
      <p:ext uri="{BB962C8B-B14F-4D97-AF65-F5344CB8AC3E}">
        <p14:creationId xmlns:p14="http://schemas.microsoft.com/office/powerpoint/2010/main" val="264407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44545" y="202135"/>
            <a:ext cx="4388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</a:rPr>
              <a:t>Noraxon-subject11-right foot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3600"/>
            <a:ext cx="6179419" cy="4870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477" y="811683"/>
            <a:ext cx="7167622" cy="501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7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36" y="2035005"/>
            <a:ext cx="11466327" cy="2067024"/>
          </a:xfrm>
          <a:prstGeom prst="rect">
            <a:avLst/>
          </a:prstGeom>
        </p:spPr>
      </p:pic>
      <p:sp>
        <p:nvSpPr>
          <p:cNvPr id="6" name="文本框 4"/>
          <p:cNvSpPr txBox="1"/>
          <p:nvPr/>
        </p:nvSpPr>
        <p:spPr>
          <a:xfrm>
            <a:off x="244545" y="202135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</a:rPr>
              <a:t>Overall confusion matrix</a:t>
            </a:r>
          </a:p>
        </p:txBody>
      </p:sp>
      <p:sp>
        <p:nvSpPr>
          <p:cNvPr id="2" name="Rectangle 1"/>
          <p:cNvSpPr/>
          <p:nvPr/>
        </p:nvSpPr>
        <p:spPr>
          <a:xfrm>
            <a:off x="362836" y="1591380"/>
            <a:ext cx="286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</a:rPr>
              <a:t>Mean </a:t>
            </a:r>
            <a:r>
              <a:rPr lang="en-US" altLang="zh-CN" dirty="0">
                <a:latin typeface="Times New Roman" panose="02020603050405020304" pitchFamily="18" charset="0"/>
              </a:rPr>
              <a:t>of some parameters</a:t>
            </a:r>
          </a:p>
        </p:txBody>
      </p:sp>
    </p:spTree>
    <p:extLst>
      <p:ext uri="{BB962C8B-B14F-4D97-AF65-F5344CB8AC3E}">
        <p14:creationId xmlns:p14="http://schemas.microsoft.com/office/powerpoint/2010/main" val="385980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134</Words>
  <Application>Microsoft Office PowerPoint</Application>
  <PresentationFormat>Widescreen</PresentationFormat>
  <Paragraphs>35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Times New Roman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Alory</dc:creator>
  <cp:lastModifiedBy>City University of Hong Kong</cp:lastModifiedBy>
  <cp:revision>24</cp:revision>
  <dcterms:created xsi:type="dcterms:W3CDTF">2018-06-28T15:28:20Z</dcterms:created>
  <dcterms:modified xsi:type="dcterms:W3CDTF">2018-06-29T03:20:46Z</dcterms:modified>
</cp:coreProperties>
</file>