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abc" TargetMode="External"/><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585465" cy="509114"/>
          </a:xfrm>
          <a:prstGeom prst="rect">
            <a:avLst/>
          </a:prstGeom>
        </p:spPr>
        <p:txBody>
          <a:bodyPr vert="horz" wrap="square" lIns="0" tIns="16510" rIns="0" bIns="0" rtlCol="0">
            <a:spAutoFit/>
          </a:bodyPr>
          <a:lstStyle/>
          <a:p>
            <a:pPr marL="12700" algn="l">
              <a:lnSpc>
                <a:spcPct val="100000"/>
              </a:lnSpc>
              <a:spcBef>
                <a:spcPts val="130"/>
              </a:spcBef>
            </a:pPr>
            <a:r>
              <a:rPr lang="en-US" sz="3200" smtClean="0">
                <a:latin typeface="Times New Roman" panose="02020603050405020304" pitchFamily="18" charset="0"/>
                <a:cs typeface="Times New Roman" panose="02020603050405020304" pitchFamily="18" charset="0"/>
              </a:rPr>
              <a:t>ALOSIUS R</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a:t>
            </a:r>
            <a:r>
              <a:rPr lang="en-IN"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ink</a:t>
            </a:r>
            <a:endParaRPr sz="2000" dirty="0">
              <a:latin typeface="Trebuchet MS"/>
              <a:cs typeface="Trebuchet MS"/>
            </a:endParaRPr>
          </a:p>
        </p:txBody>
      </p:sp>
      <p:pic>
        <p:nvPicPr>
          <p:cNvPr id="13" name="Picture 12">
            <a:extLst>
              <a:ext uri="{FF2B5EF4-FFF2-40B4-BE49-F238E27FC236}">
                <a16:creationId xmlns="" xmlns:a16="http://schemas.microsoft.com/office/drawing/2014/main" id="{EA758B30-4474-4660-D158-1213C0A37DA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168" r="16807"/>
          <a:stretch/>
        </p:blipFill>
        <p:spPr>
          <a:xfrm>
            <a:off x="1298574" y="1405998"/>
            <a:ext cx="1524001" cy="1813565"/>
          </a:xfrm>
          <a:prstGeom prst="rect">
            <a:avLst/>
          </a:prstGeom>
        </p:spPr>
      </p:pic>
      <p:pic>
        <p:nvPicPr>
          <p:cNvPr id="15" name="Picture 14">
            <a:extLst>
              <a:ext uri="{FF2B5EF4-FFF2-40B4-BE49-F238E27FC236}">
                <a16:creationId xmlns="" xmlns:a16="http://schemas.microsoft.com/office/drawing/2014/main" id="{2B28C6B2-B37E-F89D-3833-C85171B2A2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5600" y="1435417"/>
            <a:ext cx="2488778" cy="1866583"/>
          </a:xfrm>
          <a:prstGeom prst="rect">
            <a:avLst/>
          </a:prstGeom>
        </p:spPr>
      </p:pic>
      <p:pic>
        <p:nvPicPr>
          <p:cNvPr id="17" name="Picture 16">
            <a:extLst>
              <a:ext uri="{FF2B5EF4-FFF2-40B4-BE49-F238E27FC236}">
                <a16:creationId xmlns="" xmlns:a16="http://schemas.microsoft.com/office/drawing/2014/main" id="{105B8483-6730-F74F-0055-085E1B2DC94B}"/>
              </a:ext>
            </a:extLst>
          </p:cNvPr>
          <p:cNvPicPr>
            <a:picLocks noChangeAspect="1"/>
          </p:cNvPicPr>
          <p:nvPr/>
        </p:nvPicPr>
        <p:blipFill rotWithShape="1">
          <a:blip r:embed="rId6">
            <a:extLst>
              <a:ext uri="{28A0092B-C50C-407E-A947-70E740481C1C}">
                <a14:useLocalDpi xmlns:a14="http://schemas.microsoft.com/office/drawing/2010/main" val="0"/>
              </a:ext>
            </a:extLst>
          </a:blip>
          <a:srcRect l="14400" t="-20100" r="13602" b="-2452"/>
          <a:stretch/>
        </p:blipFill>
        <p:spPr>
          <a:xfrm>
            <a:off x="5392845" y="1024630"/>
            <a:ext cx="2321293" cy="2418081"/>
          </a:xfrm>
          <a:prstGeom prst="rect">
            <a:avLst/>
          </a:prstGeom>
        </p:spPr>
      </p:pic>
      <p:pic>
        <p:nvPicPr>
          <p:cNvPr id="19" name="Picture 18">
            <a:extLst>
              <a:ext uri="{FF2B5EF4-FFF2-40B4-BE49-F238E27FC236}">
                <a16:creationId xmlns="" xmlns:a16="http://schemas.microsoft.com/office/drawing/2014/main" id="{82816110-808A-BA0C-25B5-DB751FA30F9B}"/>
              </a:ext>
            </a:extLst>
          </p:cNvPr>
          <p:cNvPicPr>
            <a:picLocks noChangeAspect="1"/>
          </p:cNvPicPr>
          <p:nvPr/>
        </p:nvPicPr>
        <p:blipFill rotWithShape="1">
          <a:blip r:embed="rId7">
            <a:extLst>
              <a:ext uri="{28A0092B-C50C-407E-A947-70E740481C1C}">
                <a14:useLocalDpi xmlns:a14="http://schemas.microsoft.com/office/drawing/2010/main" val="0"/>
              </a:ext>
            </a:extLst>
          </a:blip>
          <a:srcRect l="17448" t="8335" r="14844" b="8333"/>
          <a:stretch/>
        </p:blipFill>
        <p:spPr>
          <a:xfrm>
            <a:off x="1119396" y="3258445"/>
            <a:ext cx="1882356" cy="1737559"/>
          </a:xfrm>
          <a:prstGeom prst="rect">
            <a:avLst/>
          </a:prstGeom>
        </p:spPr>
      </p:pic>
      <p:pic>
        <p:nvPicPr>
          <p:cNvPr id="27" name="Picture 26">
            <a:extLst>
              <a:ext uri="{FF2B5EF4-FFF2-40B4-BE49-F238E27FC236}">
                <a16:creationId xmlns="" xmlns:a16="http://schemas.microsoft.com/office/drawing/2014/main" id="{85CC5F38-1E5A-2D05-8929-B91845EE5E9F}"/>
              </a:ext>
            </a:extLst>
          </p:cNvPr>
          <p:cNvPicPr>
            <a:picLocks noChangeAspect="1"/>
          </p:cNvPicPr>
          <p:nvPr/>
        </p:nvPicPr>
        <p:blipFill rotWithShape="1">
          <a:blip r:embed="rId8">
            <a:extLst>
              <a:ext uri="{28A0092B-C50C-407E-A947-70E740481C1C}">
                <a14:useLocalDpi xmlns:a14="http://schemas.microsoft.com/office/drawing/2010/main" val="0"/>
              </a:ext>
            </a:extLst>
          </a:blip>
          <a:srcRect l="15209" t="6229" r="13541" b="5946"/>
          <a:stretch/>
        </p:blipFill>
        <p:spPr>
          <a:xfrm>
            <a:off x="3193873" y="3247513"/>
            <a:ext cx="1959852" cy="1811849"/>
          </a:xfrm>
          <a:prstGeom prst="rect">
            <a:avLst/>
          </a:prstGeom>
        </p:spPr>
      </p:pic>
      <p:pic>
        <p:nvPicPr>
          <p:cNvPr id="29" name="Picture 28">
            <a:extLst>
              <a:ext uri="{FF2B5EF4-FFF2-40B4-BE49-F238E27FC236}">
                <a16:creationId xmlns="" xmlns:a16="http://schemas.microsoft.com/office/drawing/2014/main" id="{31EF6AE8-E2FF-E353-9B4E-D171237E9E2F}"/>
              </a:ext>
            </a:extLst>
          </p:cNvPr>
          <p:cNvPicPr>
            <a:picLocks noChangeAspect="1"/>
          </p:cNvPicPr>
          <p:nvPr/>
        </p:nvPicPr>
        <p:blipFill rotWithShape="1">
          <a:blip r:embed="rId9">
            <a:extLst>
              <a:ext uri="{28A0092B-C50C-407E-A947-70E740481C1C}">
                <a14:useLocalDpi xmlns:a14="http://schemas.microsoft.com/office/drawing/2010/main" val="0"/>
              </a:ext>
            </a:extLst>
          </a:blip>
          <a:srcRect l="18271" t="10070" r="12239" b="5946"/>
          <a:stretch/>
        </p:blipFill>
        <p:spPr>
          <a:xfrm>
            <a:off x="5588955" y="3402528"/>
            <a:ext cx="2226386" cy="17764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255857" y="19024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019189"/>
          </a:xfrm>
          <a:prstGeom prst="rect">
            <a:avLst/>
          </a:prstGeom>
        </p:spPr>
        <p:txBody>
          <a:bodyPr vert="horz" wrap="square" lIns="0" tIns="460692" rIns="0" bIns="0" rtlCol="0">
            <a:spAutoFit/>
          </a:bodyPr>
          <a:lstStyle/>
          <a:p>
            <a:pPr marL="193675">
              <a:lnSpc>
                <a:spcPct val="100000"/>
              </a:lnSpc>
              <a:spcBef>
                <a:spcPts val="130"/>
              </a:spcBef>
            </a:pPr>
            <a:r>
              <a:rPr sz="3600" dirty="0">
                <a:latin typeface="Times New Roman" panose="02020603050405020304" pitchFamily="18" charset="0"/>
                <a:cs typeface="Times New Roman" panose="02020603050405020304" pitchFamily="18" charset="0"/>
              </a:rPr>
              <a:t>PROJECT</a:t>
            </a:r>
            <a:r>
              <a:rPr sz="3600" spc="-9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TITLE</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 xmlns:a16="http://schemas.microsoft.com/office/drawing/2014/main" id="{ED2942EB-5C20-58C4-634E-7C29FB37B90B}"/>
              </a:ext>
            </a:extLst>
          </p:cNvPr>
          <p:cNvSpPr txBox="1"/>
          <p:nvPr/>
        </p:nvSpPr>
        <p:spPr>
          <a:xfrm>
            <a:off x="447675" y="1718767"/>
            <a:ext cx="8365594"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HANDWRITTEN DIGIT RECOGNITION USING GENERATIVE ADVERSIALNETWORK</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3" name="TextBox 32">
            <a:extLst>
              <a:ext uri="{FF2B5EF4-FFF2-40B4-BE49-F238E27FC236}">
                <a16:creationId xmlns="" xmlns:a16="http://schemas.microsoft.com/office/drawing/2014/main" id="{80BE71DA-898F-F1E7-0BF9-18FB90CFD8B1}"/>
              </a:ext>
            </a:extLst>
          </p:cNvPr>
          <p:cNvSpPr txBox="1"/>
          <p:nvPr/>
        </p:nvSpPr>
        <p:spPr>
          <a:xfrm>
            <a:off x="1932027" y="1066800"/>
            <a:ext cx="7910323" cy="4054380"/>
          </a:xfrm>
          <a:prstGeom prst="rect">
            <a:avLst/>
          </a:prstGeom>
          <a:noFill/>
        </p:spPr>
        <p:txBody>
          <a:bodyPr wrap="square" rtlCol="0">
            <a:spAutoFit/>
          </a:bodyPr>
          <a:lstStyle/>
          <a:p>
            <a:pPr>
              <a:lnSpc>
                <a:spcPct val="150000"/>
              </a:lnSpc>
            </a:pPr>
            <a:r>
              <a:rPr lang="en-IN" dirty="0"/>
              <a:t>GAN-based Handwritten Digit Recognition</a:t>
            </a:r>
          </a:p>
          <a:p>
            <a:pPr>
              <a:lnSpc>
                <a:spcPct val="150000"/>
              </a:lnSpc>
            </a:pPr>
            <a:r>
              <a:rPr lang="en-IN" b="1" dirty="0"/>
              <a:t>1. Overview</a:t>
            </a:r>
          </a:p>
          <a:p>
            <a:pPr>
              <a:lnSpc>
                <a:spcPct val="150000"/>
              </a:lnSpc>
            </a:pPr>
            <a:r>
              <a:rPr lang="en-IN" dirty="0"/>
              <a:t>Goal: Recognize digits using GANs.</a:t>
            </a:r>
          </a:p>
          <a:p>
            <a:pPr>
              <a:lnSpc>
                <a:spcPct val="150000"/>
              </a:lnSpc>
            </a:pPr>
            <a:r>
              <a:rPr lang="en-IN" dirty="0"/>
              <a:t>Dataset: MNIST.</a:t>
            </a:r>
          </a:p>
          <a:p>
            <a:pPr>
              <a:lnSpc>
                <a:spcPct val="150000"/>
              </a:lnSpc>
            </a:pPr>
            <a:r>
              <a:rPr lang="en-IN" b="1" dirty="0"/>
              <a:t>2. Data Preparation </a:t>
            </a:r>
          </a:p>
          <a:p>
            <a:pPr>
              <a:lnSpc>
                <a:spcPct val="150000"/>
              </a:lnSpc>
            </a:pPr>
            <a:r>
              <a:rPr lang="en-IN" dirty="0"/>
              <a:t>Normalize and reshape images.</a:t>
            </a:r>
          </a:p>
          <a:p>
            <a:pPr>
              <a:lnSpc>
                <a:spcPct val="150000"/>
              </a:lnSpc>
            </a:pPr>
            <a:r>
              <a:rPr lang="en-IN" b="1" dirty="0"/>
              <a:t>3. GAN Structure</a:t>
            </a:r>
          </a:p>
          <a:p>
            <a:pPr>
              <a:lnSpc>
                <a:spcPct val="150000"/>
              </a:lnSpc>
            </a:pPr>
            <a:r>
              <a:rPr lang="en-IN" dirty="0"/>
              <a:t>Generator: Creates digit images.</a:t>
            </a:r>
          </a:p>
          <a:p>
            <a:pPr>
              <a:lnSpc>
                <a:spcPct val="150000"/>
              </a:lnSpc>
            </a:pPr>
            <a:r>
              <a:rPr lang="en-IN" dirty="0"/>
              <a:t>Discriminator: Classifies real/fake.</a:t>
            </a:r>
          </a:p>
          <a:p>
            <a:pPr>
              <a:lnSpc>
                <a:spcPct val="150000"/>
              </a:lnSpc>
            </a:pPr>
            <a:endParaRPr lang="en-IN" sz="1100" dirty="0"/>
          </a:p>
        </p:txBody>
      </p:sp>
      <p:sp>
        <p:nvSpPr>
          <p:cNvPr id="34" name="TextBox 33">
            <a:extLst>
              <a:ext uri="{FF2B5EF4-FFF2-40B4-BE49-F238E27FC236}">
                <a16:creationId xmlns="" xmlns:a16="http://schemas.microsoft.com/office/drawing/2014/main" id="{A3046EEB-9723-6B70-6AEF-CBE8FDA34F25}"/>
              </a:ext>
            </a:extLst>
          </p:cNvPr>
          <p:cNvSpPr txBox="1"/>
          <p:nvPr/>
        </p:nvSpPr>
        <p:spPr>
          <a:xfrm rot="10800000" flipH="1" flipV="1">
            <a:off x="6365650" y="1131038"/>
            <a:ext cx="3551353" cy="5078313"/>
          </a:xfrm>
          <a:prstGeom prst="rect">
            <a:avLst/>
          </a:prstGeom>
          <a:noFill/>
        </p:spPr>
        <p:txBody>
          <a:bodyPr wrap="square" rtlCol="0">
            <a:spAutoFit/>
          </a:bodyPr>
          <a:lstStyle/>
          <a:p>
            <a:r>
              <a:rPr lang="en-IN" sz="1800" b="1" dirty="0"/>
              <a:t>4. Training &amp; Evaluation</a:t>
            </a:r>
          </a:p>
          <a:p>
            <a:r>
              <a:rPr lang="en-IN" sz="1800" dirty="0"/>
              <a:t>Adversarial learning.</a:t>
            </a:r>
          </a:p>
          <a:p>
            <a:r>
              <a:rPr lang="en-IN" sz="1800" dirty="0"/>
              <a:t>Measure accuracy, precision, etc.</a:t>
            </a:r>
          </a:p>
          <a:p>
            <a:endParaRPr lang="en-IN" sz="1800" dirty="0"/>
          </a:p>
          <a:p>
            <a:r>
              <a:rPr lang="en-IN" sz="1800" b="1" dirty="0"/>
              <a:t>5. Optimization</a:t>
            </a:r>
          </a:p>
          <a:p>
            <a:r>
              <a:rPr lang="en-IN" sz="1800" dirty="0"/>
              <a:t>Fine-tune for better results.</a:t>
            </a:r>
          </a:p>
          <a:p>
            <a:r>
              <a:rPr lang="en-IN" sz="1800" dirty="0"/>
              <a:t>Apply regularization to prevent overfitting.</a:t>
            </a:r>
          </a:p>
          <a:p>
            <a:endParaRPr lang="en-IN" sz="1800" dirty="0"/>
          </a:p>
          <a:p>
            <a:r>
              <a:rPr lang="en-IN" sz="1800" b="1" dirty="0"/>
              <a:t>6. Deployment</a:t>
            </a:r>
          </a:p>
          <a:p>
            <a:r>
              <a:rPr lang="en-IN" sz="1800" dirty="0"/>
              <a:t>Prepare model for production.</a:t>
            </a:r>
          </a:p>
          <a:p>
            <a:r>
              <a:rPr lang="en-IN" sz="1800" dirty="0"/>
              <a:t>Create basic UI for testing.</a:t>
            </a:r>
          </a:p>
          <a:p>
            <a:endParaRPr lang="en-IN" sz="1800" dirty="0"/>
          </a:p>
          <a:p>
            <a:r>
              <a:rPr lang="en-IN" sz="1800" b="1" dirty="0"/>
              <a:t>7. Reporting &amp; Conclusion</a:t>
            </a:r>
          </a:p>
          <a:p>
            <a:r>
              <a:rPr lang="en-IN" sz="1800" dirty="0"/>
              <a:t>Document process and results.</a:t>
            </a:r>
          </a:p>
          <a:p>
            <a:r>
              <a:rPr lang="en-IN" sz="1800" dirty="0"/>
              <a:t>Summarize outcomes and next steps.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l"/>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l"/>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lgn="l"/>
            <a:endParaRPr/>
          </a:p>
        </p:txBody>
      </p:sp>
      <p:sp>
        <p:nvSpPr>
          <p:cNvPr id="7" name="object 7"/>
          <p:cNvSpPr txBox="1">
            <a:spLocks noGrp="1"/>
          </p:cNvSpPr>
          <p:nvPr>
            <p:ph type="title"/>
          </p:nvPr>
        </p:nvSpPr>
        <p:spPr>
          <a:xfrm>
            <a:off x="914400" y="981007"/>
            <a:ext cx="5719128" cy="57066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3600" spc="-10" dirty="0">
                <a:latin typeface="Times New Roman" panose="02020603050405020304" pitchFamily="18" charset="0"/>
                <a:cs typeface="Times New Roman" panose="02020603050405020304" pitchFamily="18" charset="0"/>
              </a:rPr>
              <a:t>PROBLEM</a:t>
            </a:r>
            <a:r>
              <a:rPr lang="en-US" sz="3600" spc="-10" dirty="0">
                <a:latin typeface="Times New Roman" panose="02020603050405020304" pitchFamily="18" charset="0"/>
                <a:cs typeface="Times New Roman" panose="02020603050405020304" pitchFamily="18" charset="0"/>
              </a:rPr>
              <a:t> </a:t>
            </a:r>
            <a:r>
              <a:rPr sz="3600" spc="-75" dirty="0">
                <a:latin typeface="Times New Roman" panose="02020603050405020304" pitchFamily="18" charset="0"/>
                <a:cs typeface="Times New Roman" panose="02020603050405020304" pitchFamily="18" charset="0"/>
              </a:rPr>
              <a:t>STATEMENT</a:t>
            </a:r>
            <a:r>
              <a:rPr lang="en-US" sz="3600" spc="-7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gn="l">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l">
              <a:lnSpc>
                <a:spcPct val="100000"/>
              </a:lnSpc>
              <a:spcBef>
                <a:spcPts val="55"/>
              </a:spcBef>
            </a:pPr>
            <a:fld id="{81D60167-4931-47E6-BA6A-407CBD079E47}" type="slidenum">
              <a:rPr spc="-50" dirty="0"/>
              <a:pPr marL="114300" algn="l">
                <a:lnSpc>
                  <a:spcPct val="100000"/>
                </a:lnSpc>
                <a:spcBef>
                  <a:spcPts val="55"/>
                </a:spcBef>
              </a:pPr>
              <a:t>4</a:t>
            </a:fld>
            <a:endParaRPr spc="-50" dirty="0"/>
          </a:p>
        </p:txBody>
      </p:sp>
      <p:sp>
        <p:nvSpPr>
          <p:cNvPr id="11" name="TextBox 10">
            <a:extLst>
              <a:ext uri="{FF2B5EF4-FFF2-40B4-BE49-F238E27FC236}">
                <a16:creationId xmlns="" xmlns:a16="http://schemas.microsoft.com/office/drawing/2014/main" id="{1C609748-243E-35B3-C176-CBF87DCF3951}"/>
              </a:ext>
            </a:extLst>
          </p:cNvPr>
          <p:cNvSpPr txBox="1"/>
          <p:nvPr/>
        </p:nvSpPr>
        <p:spPr>
          <a:xfrm>
            <a:off x="1149880" y="1501197"/>
            <a:ext cx="6705600" cy="5016758"/>
          </a:xfrm>
          <a:prstGeom prst="rect">
            <a:avLst/>
          </a:prstGeom>
          <a:noFill/>
        </p:spPr>
        <p:txBody>
          <a:bodyPr wrap="square" rtlCol="0">
            <a:spAutoFit/>
          </a:bodyPr>
          <a:lstStyle/>
          <a:p>
            <a:pPr algn="l"/>
            <a:r>
              <a:rPr lang="en-US" sz="1600" b="0" i="0" dirty="0">
                <a:solidFill>
                  <a:schemeClr val="tx1"/>
                </a:solidFill>
                <a:effectLst/>
                <a:latin typeface="Söhne"/>
              </a:rPr>
              <a:t>Problem Statement for Handwritten Digit Recognition Using GANs</a:t>
            </a:r>
          </a:p>
          <a:p>
            <a:pPr algn="l"/>
            <a:endParaRPr lang="en-US" sz="1600" b="0" i="0" dirty="0">
              <a:solidFill>
                <a:schemeClr val="tx1"/>
              </a:solidFill>
              <a:effectLst/>
              <a:latin typeface="Söhne"/>
            </a:endParaRPr>
          </a:p>
          <a:p>
            <a:pPr algn="l"/>
            <a:r>
              <a:rPr lang="en-US" sz="1600" b="1" i="0" dirty="0">
                <a:solidFill>
                  <a:schemeClr val="tx1"/>
                </a:solidFill>
                <a:effectLst/>
                <a:latin typeface="Söhne"/>
              </a:rPr>
              <a:t>Digit Recognition Challenge</a:t>
            </a:r>
          </a:p>
          <a:p>
            <a:pPr algn="l"/>
            <a:r>
              <a:rPr lang="en-US" sz="1600" b="0" i="0" dirty="0">
                <a:solidFill>
                  <a:schemeClr val="tx1"/>
                </a:solidFill>
                <a:effectLst/>
                <a:latin typeface="Söhne"/>
              </a:rPr>
              <a:t>Handwritten digit recognition presents a challenge due to the variability in writing styles, shapes, and orientations. Models must accurately classify digits across a diverse set of samples.</a:t>
            </a:r>
          </a:p>
          <a:p>
            <a:pPr algn="l"/>
            <a:r>
              <a:rPr lang="en-US" sz="1600" b="1" i="0" dirty="0">
                <a:solidFill>
                  <a:schemeClr val="tx1"/>
                </a:solidFill>
                <a:effectLst/>
                <a:latin typeface="Söhne"/>
              </a:rPr>
              <a:t>Need for GAN-based Models</a:t>
            </a:r>
          </a:p>
          <a:p>
            <a:pPr algn="l"/>
            <a:r>
              <a:rPr lang="en-US" sz="1600" b="0" i="0" dirty="0">
                <a:solidFill>
                  <a:schemeClr val="tx1"/>
                </a:solidFill>
                <a:effectLst/>
                <a:latin typeface="Söhne"/>
              </a:rPr>
              <a:t>Traditional classification models can struggle with limited or skewed datasets. Generative Adversarial Networks (GANs) offer a unique approach, allowing for the generation of realistic digit samples to enhance training and improve model robustness.</a:t>
            </a:r>
          </a:p>
          <a:p>
            <a:pPr algn="l"/>
            <a:r>
              <a:rPr lang="en-US" sz="1600" b="1" i="0" dirty="0">
                <a:solidFill>
                  <a:schemeClr val="tx1"/>
                </a:solidFill>
                <a:effectLst/>
                <a:latin typeface="Söhne"/>
              </a:rPr>
              <a:t>High Accuracy Requirements</a:t>
            </a:r>
          </a:p>
          <a:p>
            <a:pPr algn="l"/>
            <a:r>
              <a:rPr lang="en-US" sz="1600" b="0" i="0" dirty="0">
                <a:solidFill>
                  <a:schemeClr val="tx1"/>
                </a:solidFill>
                <a:effectLst/>
                <a:latin typeface="Söhne"/>
              </a:rPr>
              <a:t>The goal is to achieve high accuracy in digit recognition, ensuring the model performs well across all digit classes (0-9). Precision and recall are critical to ensure reliable predictions in real-world applications.</a:t>
            </a:r>
          </a:p>
          <a:p>
            <a:pPr algn="l"/>
            <a:r>
              <a:rPr lang="en-US" sz="1600" b="1" i="0" dirty="0">
                <a:solidFill>
                  <a:schemeClr val="tx1"/>
                </a:solidFill>
                <a:effectLst/>
                <a:latin typeface="Söhne"/>
              </a:rPr>
              <a:t>Preventing Overfitting and Underfitting</a:t>
            </a:r>
          </a:p>
          <a:p>
            <a:pPr algn="l"/>
            <a:r>
              <a:rPr lang="en-US" sz="1600" b="0" i="0" dirty="0">
                <a:solidFill>
                  <a:schemeClr val="tx1"/>
                </a:solidFill>
                <a:effectLst/>
                <a:latin typeface="Söhne"/>
              </a:rPr>
              <a:t>Overfitting on training data is a common issue, especially with deep learning models. The problem is to design a GAN-based solution that balances learning without excessive generalization or underfitting, thus maintaining performance on unseen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3429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632829"/>
            <a:ext cx="5264785" cy="570669"/>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600" spc="-10" dirty="0">
                <a:latin typeface="Times New Roman" panose="02020603050405020304" pitchFamily="18" charset="0"/>
                <a:cs typeface="Times New Roman" panose="02020603050405020304" pitchFamily="18" charset="0"/>
              </a:rPr>
              <a:t>PROJECT</a:t>
            </a:r>
            <a:r>
              <a:rPr lang="en-US" sz="3600" spc="-1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OVERVIEW</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 xmlns:a16="http://schemas.microsoft.com/office/drawing/2014/main" id="{8AB9688C-CE74-C4C3-2635-539B41FF5CC3}"/>
              </a:ext>
            </a:extLst>
          </p:cNvPr>
          <p:cNvSpPr txBox="1"/>
          <p:nvPr/>
        </p:nvSpPr>
        <p:spPr>
          <a:xfrm>
            <a:off x="1789430" y="3792324"/>
            <a:ext cx="7210425" cy="584775"/>
          </a:xfrm>
          <a:prstGeom prst="rect">
            <a:avLst/>
          </a:prstGeom>
          <a:noFill/>
        </p:spPr>
        <p:txBody>
          <a:bodyPr wrap="square" rtlCol="0">
            <a:spAutoFit/>
          </a:bodyPr>
          <a:lstStyle/>
          <a:p>
            <a:endParaRPr lang="en-US"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
        <p:nvSpPr>
          <p:cNvPr id="17" name="Rectangle 6">
            <a:extLst>
              <a:ext uri="{FF2B5EF4-FFF2-40B4-BE49-F238E27FC236}">
                <a16:creationId xmlns="" xmlns:a16="http://schemas.microsoft.com/office/drawing/2014/main" id="{2AD11C45-1BDC-F788-5B87-05DAFF0041CF}"/>
              </a:ext>
            </a:extLst>
          </p:cNvPr>
          <p:cNvSpPr>
            <a:spLocks noChangeArrowheads="1"/>
          </p:cNvSpPr>
          <p:nvPr/>
        </p:nvSpPr>
        <p:spPr bwMode="auto">
          <a:xfrm>
            <a:off x="341630" y="1966504"/>
            <a:ext cx="2800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 xmlns:a16="http://schemas.microsoft.com/office/drawing/2014/main" id="{ACAC0F05-D644-9F71-DCC0-E37FF822284B}"/>
              </a:ext>
            </a:extLst>
          </p:cNvPr>
          <p:cNvSpPr txBox="1"/>
          <p:nvPr/>
        </p:nvSpPr>
        <p:spPr>
          <a:xfrm>
            <a:off x="1108414" y="1268555"/>
            <a:ext cx="7391400" cy="5632311"/>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Project Overview: Handwritten Digit Recognition Using GANs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aims to develop a Generative Adversarial Network (GAN) for recognizing</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handwritten digits, focusing on high accuracy and robustness.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the MNIST dataset, we will </a:t>
            </a:r>
            <a:r>
              <a:rPr kumimoji="0" lang="en-US" altLang="en-US" sz="1800" b="0" i="0" u="none" strike="noStrike" cap="none" normalizeH="0" baseline="0" dirty="0" err="1">
                <a:ln>
                  <a:noFill/>
                </a:ln>
                <a:solidFill>
                  <a:schemeClr val="tx1"/>
                </a:solidFill>
                <a:effectLst/>
                <a:latin typeface="Arial" panose="020B0604020202020204" pitchFamily="34" charset="0"/>
              </a:rPr>
              <a:t>traina</a:t>
            </a:r>
            <a:r>
              <a:rPr kumimoji="0" lang="en-US" altLang="en-US" sz="1800" b="0" i="0" u="none" strike="noStrike" cap="none" normalizeH="0" baseline="0" dirty="0">
                <a:ln>
                  <a:noFill/>
                </a:ln>
                <a:solidFill>
                  <a:schemeClr val="tx1"/>
                </a:solidFill>
                <a:effectLst/>
                <a:latin typeface="Arial" panose="020B0604020202020204" pitchFamily="34" charset="0"/>
              </a:rPr>
              <a:t> GAN with a generator that creates realistic digit images and a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discriminator that distinguishes </a:t>
            </a:r>
            <a:r>
              <a:rPr kumimoji="0" lang="en-US" altLang="en-US" sz="1800" b="0" i="0" u="none" strike="noStrike" cap="none" normalizeH="0" baseline="0" dirty="0" err="1">
                <a:ln>
                  <a:noFill/>
                </a:ln>
                <a:solidFill>
                  <a:schemeClr val="tx1"/>
                </a:solidFill>
                <a:effectLst/>
                <a:latin typeface="Arial" panose="020B0604020202020204" pitchFamily="34" charset="0"/>
              </a:rPr>
              <a:t>betweenreal</a:t>
            </a:r>
            <a:r>
              <a:rPr kumimoji="0" lang="en-US" altLang="en-US" sz="1800" b="0" i="0" u="none" strike="noStrike" cap="none" normalizeH="0" baseline="0" dirty="0">
                <a:ln>
                  <a:noFill/>
                </a:ln>
                <a:solidFill>
                  <a:schemeClr val="tx1"/>
                </a:solidFill>
                <a:effectLst/>
                <a:latin typeface="Arial" panose="020B0604020202020204" pitchFamily="34" charset="0"/>
              </a:rPr>
              <a:t> and synthetic images.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key goals are to build a model that can accurately classify digits 0-9, optimize the architecture to</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prevent overfitting, and ensure reliable performance on unseen data.</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After training and evaluation, we plan to deploy the model with a user-friendly interface for digit recognition tasks,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along with comprehensive project documentation and future improvement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399923"/>
            <a:ext cx="9764395" cy="1081962"/>
          </a:xfrm>
          <a:prstGeom prst="rect">
            <a:avLst/>
          </a:prstGeom>
        </p:spPr>
        <p:txBody>
          <a:bodyPr vert="horz" wrap="square" lIns="0" tIns="522858" rIns="0" bIns="0" rtlCol="0">
            <a:spAutoFit/>
          </a:bodyPr>
          <a:lstStyle/>
          <a:p>
            <a:pPr marL="153670">
              <a:lnSpc>
                <a:spcPct val="100000"/>
              </a:lnSpc>
              <a:spcBef>
                <a:spcPts val="130"/>
              </a:spcBef>
            </a:pPr>
            <a:r>
              <a:rPr sz="3600" dirty="0">
                <a:latin typeface="Times New Roman" panose="02020603050405020304" pitchFamily="18" charset="0"/>
                <a:cs typeface="Times New Roman" panose="02020603050405020304" pitchFamily="18" charset="0"/>
              </a:rPr>
              <a:t>WHO</a:t>
            </a:r>
            <a:r>
              <a:rPr sz="3600" spc="-2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ARE</a:t>
            </a:r>
            <a:r>
              <a:rPr sz="3600" spc="-7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THE</a:t>
            </a:r>
            <a:r>
              <a:rPr sz="3600" spc="-5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END</a:t>
            </a:r>
            <a:r>
              <a:rPr sz="3600" spc="-7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USERS?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 xmlns:a16="http://schemas.microsoft.com/office/drawing/2014/main" id="{21C49869-3FE9-24D3-ECA5-E2B3435CD4DA}"/>
              </a:ext>
            </a:extLst>
          </p:cNvPr>
          <p:cNvSpPr txBox="1"/>
          <p:nvPr/>
        </p:nvSpPr>
        <p:spPr>
          <a:xfrm>
            <a:off x="673482" y="1374938"/>
            <a:ext cx="8153400" cy="5324535"/>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Developers and Engineers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Software developers and engineers who build applications requiring digit recognition capabilities. They can integrate the trained model into their software projects or use it to automate tasks involving handwritten digit input.</a:t>
            </a:r>
          </a:p>
          <a:p>
            <a:pPr algn="l">
              <a:buFont typeface="+mj-lt"/>
              <a:buAutoNum type="arabicPeriod"/>
            </a:pPr>
            <a:r>
              <a:rPr lang="en-US" b="1" i="0" dirty="0">
                <a:solidFill>
                  <a:schemeClr val="tx1"/>
                </a:solidFill>
                <a:effectLst/>
                <a:latin typeface="Söhne"/>
              </a:rPr>
              <a:t>Data Scientists and Machine Learning Practitioners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Data scientists and ML practitioners interested in GAN-based applications for image generation and classification. They can use the project as a reference for building similar models or for educational purposes.</a:t>
            </a:r>
          </a:p>
          <a:p>
            <a:pPr algn="l">
              <a:buFont typeface="+mj-lt"/>
              <a:buAutoNum type="arabicPeriod"/>
            </a:pPr>
            <a:r>
              <a:rPr lang="en-US" b="1" i="0" dirty="0">
                <a:solidFill>
                  <a:schemeClr val="tx1"/>
                </a:solidFill>
                <a:effectLst/>
                <a:latin typeface="Söhne"/>
              </a:rPr>
              <a:t>Educational Institutions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Schools, colleges, and universities with computer science or data science programs. This project can serve as a teaching tool for understanding GANs and their application in image recognition tasks.</a:t>
            </a:r>
          </a:p>
          <a:p>
            <a:pPr algn="l">
              <a:buFont typeface="+mj-lt"/>
              <a:buAutoNum type="arabicPeriod"/>
            </a:pPr>
            <a:r>
              <a:rPr lang="en-US" b="1" i="0" dirty="0">
                <a:solidFill>
                  <a:schemeClr val="tx1"/>
                </a:solidFill>
                <a:effectLst/>
                <a:latin typeface="Söhne"/>
              </a:rPr>
              <a:t>Businesses and Enterprises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Companies that need automated systems for processing handwritten data, such as forms, checks, or other digit-based information. They can deploy the digit recognition model to improve efficiency and accuracy in data processing workflows.</a:t>
            </a:r>
          </a:p>
          <a:p>
            <a:pPr marL="285750" indent="-285750">
              <a:buFont typeface="Arial" panose="020B0604020202020204" pitchFamily="34" charset="0"/>
              <a:buChar char="•"/>
            </a:pP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28800" cy="2409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0"/>
            <a:ext cx="9789161" cy="1044517"/>
          </a:xfrm>
          <a:prstGeom prst="rect">
            <a:avLst/>
          </a:prstGeom>
        </p:spPr>
        <p:txBody>
          <a:bodyPr vert="horz" wrap="square" lIns="0" tIns="485775" rIns="0" bIns="0" rtlCol="0">
            <a:spAutoFit/>
          </a:bodyPr>
          <a:lstStyle/>
          <a:p>
            <a:pPr marL="12700">
              <a:lnSpc>
                <a:spcPct val="100000"/>
              </a:lnSpc>
              <a:spcBef>
                <a:spcPts val="105"/>
              </a:spcBef>
            </a:pPr>
            <a:r>
              <a:rPr lang="en-US" sz="3600" dirty="0"/>
              <a:t>YOUR</a:t>
            </a:r>
            <a:r>
              <a:rPr lang="en-US" sz="3600" spc="-95" dirty="0"/>
              <a:t>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 xmlns:a16="http://schemas.microsoft.com/office/drawing/2014/main" id="{FAD0DFBB-688C-BB8A-DDE8-830DA5B4DB24}"/>
              </a:ext>
            </a:extLst>
          </p:cNvPr>
          <p:cNvSpPr txBox="1"/>
          <p:nvPr/>
        </p:nvSpPr>
        <p:spPr>
          <a:xfrm>
            <a:off x="1828800" y="914400"/>
            <a:ext cx="7491518" cy="5957400"/>
          </a:xfrm>
          <a:prstGeom prst="rect">
            <a:avLst/>
          </a:prstGeom>
          <a:noFill/>
        </p:spPr>
        <p:txBody>
          <a:bodyPr wrap="square" rtlCol="0">
            <a:spAutoFit/>
          </a:bodyPr>
          <a:lstStyle/>
          <a:p>
            <a:pPr algn="l">
              <a:lnSpc>
                <a:spcPct val="150000"/>
              </a:lnSpc>
              <a:buFont typeface="+mj-lt"/>
              <a:buAutoNum type="arabicPeriod"/>
            </a:pPr>
            <a:r>
              <a:rPr lang="en-US" sz="1600" b="1" i="0" dirty="0">
                <a:solidFill>
                  <a:schemeClr val="tx1"/>
                </a:solidFill>
                <a:effectLst/>
                <a:latin typeface="Söhne"/>
              </a:rPr>
              <a:t>Improved Accuracy and Robustness:</a:t>
            </a:r>
            <a:r>
              <a:rPr lang="en-US" sz="1600" b="0" i="0" dirty="0">
                <a:solidFill>
                  <a:schemeClr val="tx1"/>
                </a:solidFill>
                <a:effectLst/>
                <a:latin typeface="Söhne"/>
              </a:rPr>
              <a:t> By utilizing a GAN-based approach, the solution aims to achieve higher accuracy in recognizing handwritten digits compared to traditional models. The adversarial training process allows for continuous improvement, leading to a robust model that can handle varied handwriting styles.</a:t>
            </a:r>
          </a:p>
          <a:p>
            <a:pPr algn="l">
              <a:lnSpc>
                <a:spcPct val="150000"/>
              </a:lnSpc>
              <a:buFont typeface="+mj-lt"/>
              <a:buAutoNum type="arabicPeriod"/>
            </a:pPr>
            <a:r>
              <a:rPr lang="en-US" sz="1600" b="1" i="0" dirty="0">
                <a:solidFill>
                  <a:schemeClr val="tx1"/>
                </a:solidFill>
                <a:effectLst/>
                <a:latin typeface="Söhne"/>
              </a:rPr>
              <a:t>Enhanced Data Augmentation:</a:t>
            </a:r>
            <a:r>
              <a:rPr lang="en-US" sz="1600" b="0" i="0" dirty="0">
                <a:solidFill>
                  <a:schemeClr val="tx1"/>
                </a:solidFill>
                <a:effectLst/>
                <a:latin typeface="Söhne"/>
              </a:rPr>
              <a:t> The GAN's generator can create synthetic digit images, providing a valuable resource for data augmentation. This helps prevent overfitting and ensures the model remains effective across a wide range of handwritten digit variations.</a:t>
            </a:r>
          </a:p>
          <a:p>
            <a:pPr algn="l">
              <a:lnSpc>
                <a:spcPct val="150000"/>
              </a:lnSpc>
              <a:buFont typeface="+mj-lt"/>
              <a:buAutoNum type="arabicPeriod"/>
            </a:pPr>
            <a:r>
              <a:rPr lang="en-US" sz="1600" b="1" i="0" dirty="0">
                <a:solidFill>
                  <a:schemeClr val="tx1"/>
                </a:solidFill>
                <a:effectLst/>
                <a:latin typeface="Söhne"/>
              </a:rPr>
              <a:t>Versatile Use Cases:</a:t>
            </a:r>
            <a:r>
              <a:rPr lang="en-US" sz="1600" b="0" i="0" dirty="0">
                <a:solidFill>
                  <a:schemeClr val="tx1"/>
                </a:solidFill>
                <a:effectLst/>
                <a:latin typeface="Söhne"/>
              </a:rPr>
              <a:t> The solution can be applied to various industries and scenarios where handwritten digit recognition is required, such as banking, education, data entry, and form processing. This versatility makes the project valuable to a broad range of users and businesses.</a:t>
            </a:r>
          </a:p>
          <a:p>
            <a:pPr algn="l">
              <a:lnSpc>
                <a:spcPct val="150000"/>
              </a:lnSpc>
              <a:buFont typeface="+mj-lt"/>
              <a:buAutoNum type="arabicPeriod"/>
            </a:pPr>
            <a:r>
              <a:rPr lang="en-US" sz="1600" b="1" i="0" dirty="0">
                <a:solidFill>
                  <a:schemeClr val="tx1"/>
                </a:solidFill>
                <a:effectLst/>
                <a:latin typeface="Söhne"/>
              </a:rPr>
              <a:t>Efficient Deployment:</a:t>
            </a:r>
            <a:r>
              <a:rPr lang="en-US" sz="1600" b="0" i="0" dirty="0">
                <a:solidFill>
                  <a:schemeClr val="tx1"/>
                </a:solidFill>
                <a:effectLst/>
                <a:latin typeface="Söhne"/>
              </a:rPr>
              <a:t> The project aims to provide an efficient and easy-to-use model for deployment in real-world applications. This includes integrating the trained model into software systems and offering a user-friendly interface for end-users, ensuring smooth adoption and usability.</a:t>
            </a:r>
          </a:p>
          <a:p>
            <a:pPr marL="285750" indent="-285750">
              <a:lnSpc>
                <a:spcPct val="150000"/>
              </a:lnSpc>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t>THE</a:t>
            </a:r>
            <a:r>
              <a:rPr sz="4000" spc="20" dirty="0"/>
              <a:t> </a:t>
            </a:r>
            <a:r>
              <a:rPr sz="4000" dirty="0"/>
              <a:t>WOW</a:t>
            </a:r>
            <a:r>
              <a:rPr sz="4000" spc="90" dirty="0"/>
              <a:t> </a:t>
            </a:r>
            <a:r>
              <a:rPr sz="4000" dirty="0"/>
              <a:t>IN YOUR </a:t>
            </a:r>
            <a:r>
              <a:rPr sz="4000" spc="-10" dirty="0"/>
              <a:t>SOLUTION</a:t>
            </a:r>
            <a:r>
              <a:rPr lang="en-US" sz="4000" spc="-10" dirty="0"/>
              <a:t>:</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 xmlns:a16="http://schemas.microsoft.com/office/drawing/2014/main" id="{BB5D617C-7E66-C916-529E-FB260128B8FB}"/>
              </a:ext>
            </a:extLst>
          </p:cNvPr>
          <p:cNvSpPr txBox="1"/>
          <p:nvPr/>
        </p:nvSpPr>
        <p:spPr>
          <a:xfrm>
            <a:off x="2357437" y="1351896"/>
            <a:ext cx="7086600" cy="5217326"/>
          </a:xfrm>
          <a:prstGeom prst="rect">
            <a:avLst/>
          </a:prstGeom>
          <a:noFill/>
        </p:spPr>
        <p:txBody>
          <a:bodyPr wrap="square" rtlCol="0">
            <a:spAutoFit/>
          </a:bodyPr>
          <a:lstStyle/>
          <a:p>
            <a:pPr algn="l">
              <a:lnSpc>
                <a:spcPct val="150000"/>
              </a:lnSpc>
              <a:buFont typeface="+mj-lt"/>
              <a:buAutoNum type="arabicPeriod"/>
            </a:pPr>
            <a:r>
              <a:rPr lang="en-US" sz="1600" b="1" i="0" dirty="0">
                <a:solidFill>
                  <a:schemeClr val="tx1"/>
                </a:solidFill>
                <a:effectLst/>
                <a:latin typeface="Söhne"/>
              </a:rPr>
              <a:t>GAN's Innovative Approach</a:t>
            </a:r>
            <a:r>
              <a:rPr lang="en-US" sz="1600" b="0" i="0" dirty="0">
                <a:solidFill>
                  <a:schemeClr val="tx1"/>
                </a:solidFill>
                <a:effectLst/>
                <a:latin typeface="Söhne"/>
              </a:rPr>
              <a:t/>
            </a:r>
            <a:br>
              <a:rPr lang="en-US" sz="1600" b="0" i="0" dirty="0">
                <a:solidFill>
                  <a:schemeClr val="tx1"/>
                </a:solidFill>
                <a:effectLst/>
                <a:latin typeface="Söhne"/>
              </a:rPr>
            </a:br>
            <a:r>
              <a:rPr lang="en-US" sz="1600" b="0" i="0" dirty="0">
                <a:solidFill>
                  <a:schemeClr val="tx1"/>
                </a:solidFill>
                <a:effectLst/>
                <a:latin typeface="Söhne"/>
              </a:rPr>
              <a:t>Using Generative Adversarial Networks (GANs) for handwritten digit recognition brings a unique adversarial learning process, where a generator creates realistic digit-like images while a discriminator distinguishes real from fake. This approach drives continuous improvement, resulting in a high-performing model.</a:t>
            </a:r>
          </a:p>
          <a:p>
            <a:pPr algn="l">
              <a:lnSpc>
                <a:spcPct val="150000"/>
              </a:lnSpc>
              <a:buFont typeface="+mj-lt"/>
              <a:buAutoNum type="arabicPeriod"/>
            </a:pPr>
            <a:r>
              <a:rPr lang="en-US" sz="1600" b="1" i="0" dirty="0">
                <a:solidFill>
                  <a:schemeClr val="tx1"/>
                </a:solidFill>
                <a:effectLst/>
                <a:latin typeface="Söhne"/>
              </a:rPr>
              <a:t>Synthetic Data for Robustness</a:t>
            </a:r>
            <a:r>
              <a:rPr lang="en-US" sz="1600" b="0" i="0" dirty="0">
                <a:solidFill>
                  <a:schemeClr val="tx1"/>
                </a:solidFill>
                <a:effectLst/>
                <a:latin typeface="Söhne"/>
              </a:rPr>
              <a:t/>
            </a:r>
            <a:br>
              <a:rPr lang="en-US" sz="1600" b="0" i="0" dirty="0">
                <a:solidFill>
                  <a:schemeClr val="tx1"/>
                </a:solidFill>
                <a:effectLst/>
                <a:latin typeface="Söhne"/>
              </a:rPr>
            </a:br>
            <a:r>
              <a:rPr lang="en-US" sz="1600" b="0" i="0" dirty="0">
                <a:solidFill>
                  <a:schemeClr val="tx1"/>
                </a:solidFill>
                <a:effectLst/>
                <a:latin typeface="Söhne"/>
              </a:rPr>
              <a:t>The GAN's ability to generate synthetic handwritten digit images boosts data augmentation, leading to greater model robustness. This ensures the model can handle a wide range of handwriting styles and unpredictable variations.</a:t>
            </a:r>
          </a:p>
          <a:p>
            <a:pPr algn="l">
              <a:lnSpc>
                <a:spcPct val="150000"/>
              </a:lnSpc>
              <a:buFont typeface="+mj-lt"/>
              <a:buAutoNum type="arabicPeriod"/>
            </a:pPr>
            <a:r>
              <a:rPr lang="en-US" sz="1600" b="1" i="0" dirty="0">
                <a:solidFill>
                  <a:schemeClr val="tx1"/>
                </a:solidFill>
                <a:effectLst/>
                <a:latin typeface="Söhne"/>
              </a:rPr>
              <a:t>Exceptional Accuracy and Precision</a:t>
            </a:r>
            <a:r>
              <a:rPr lang="en-US" sz="1600" b="0" i="0" dirty="0">
                <a:solidFill>
                  <a:schemeClr val="tx1"/>
                </a:solidFill>
                <a:effectLst/>
                <a:latin typeface="Söhne"/>
              </a:rPr>
              <a:t/>
            </a:r>
            <a:br>
              <a:rPr lang="en-US" sz="1600" b="0" i="0" dirty="0">
                <a:solidFill>
                  <a:schemeClr val="tx1"/>
                </a:solidFill>
                <a:effectLst/>
                <a:latin typeface="Söhne"/>
              </a:rPr>
            </a:br>
            <a:r>
              <a:rPr lang="en-US" sz="1600" b="0" i="0" dirty="0">
                <a:solidFill>
                  <a:schemeClr val="tx1"/>
                </a:solidFill>
                <a:effectLst/>
                <a:latin typeface="Söhne"/>
              </a:rPr>
              <a:t>The GAN-based model aims for top-notch accuracy, precision, and recall, thanks to the adversarial learning process. This high accuracy is crucial for applications where even minor errors could have significant consequences</a:t>
            </a:r>
          </a:p>
          <a:p>
            <a:pPr>
              <a:lnSpc>
                <a:spcPct val="150000"/>
              </a:lnSpc>
            </a:pP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 xmlns:a16="http://schemas.microsoft.com/office/drawing/2014/main" id="{38A7E12B-70A7-2624-DEDD-2B2E68B03085}"/>
              </a:ext>
            </a:extLst>
          </p:cNvPr>
          <p:cNvSpPr txBox="1"/>
          <p:nvPr/>
        </p:nvSpPr>
        <p:spPr>
          <a:xfrm>
            <a:off x="665015" y="999986"/>
            <a:ext cx="8162925" cy="5858014"/>
          </a:xfrm>
          <a:prstGeom prst="rect">
            <a:avLst/>
          </a:prstGeom>
          <a:noFill/>
        </p:spPr>
        <p:txBody>
          <a:bodyPr wrap="square" rtlCol="0">
            <a:spAutoFit/>
          </a:bodyPr>
          <a:lstStyle/>
          <a:p>
            <a:pPr algn="l">
              <a:lnSpc>
                <a:spcPct val="150000"/>
              </a:lnSpc>
              <a:buFont typeface="Arial" panose="020B0604020202020204" pitchFamily="34" charset="0"/>
              <a:buChar char="•"/>
            </a:pPr>
            <a:r>
              <a:rPr lang="en-US" b="1" i="0" dirty="0">
                <a:solidFill>
                  <a:schemeClr val="tx1"/>
                </a:solidFill>
                <a:effectLst/>
                <a:latin typeface="Söhne"/>
              </a:rPr>
              <a:t>GAN Structure</a:t>
            </a:r>
            <a:r>
              <a:rPr lang="en-US" b="0" i="0" dirty="0">
                <a:solidFill>
                  <a:schemeClr val="tx1"/>
                </a:solidFill>
                <a:effectLst/>
                <a:latin typeface="Söhne"/>
              </a:rPr>
              <a:t>: A generator creates realistic digit images, while a discriminator distinguishes real from generated. The two networks train together in an adversarial manner, pushing each other to improve.</a:t>
            </a:r>
          </a:p>
          <a:p>
            <a:pPr algn="l">
              <a:lnSpc>
                <a:spcPct val="150000"/>
              </a:lnSpc>
              <a:buFont typeface="Arial" panose="020B0604020202020204" pitchFamily="34" charset="0"/>
              <a:buChar char="•"/>
            </a:pPr>
            <a:r>
              <a:rPr lang="en-US" b="1" i="0" dirty="0">
                <a:solidFill>
                  <a:schemeClr val="tx1"/>
                </a:solidFill>
                <a:effectLst/>
                <a:latin typeface="Söhne"/>
              </a:rPr>
              <a:t>Training</a:t>
            </a:r>
            <a:r>
              <a:rPr lang="en-US" b="0" i="0" dirty="0">
                <a:solidFill>
                  <a:schemeClr val="tx1"/>
                </a:solidFill>
                <a:effectLst/>
                <a:latin typeface="Söhne"/>
              </a:rPr>
              <a:t>: Use the MNIST dataset to train the generator to produce convincing digits and the discriminator to identify real and fake images. The goal is for the generator to fool the discriminator.</a:t>
            </a:r>
          </a:p>
          <a:p>
            <a:pPr algn="l">
              <a:lnSpc>
                <a:spcPct val="150000"/>
              </a:lnSpc>
              <a:buFont typeface="Arial" panose="020B0604020202020204" pitchFamily="34" charset="0"/>
              <a:buChar char="•"/>
            </a:pPr>
            <a:r>
              <a:rPr lang="en-US" b="1" i="0" dirty="0">
                <a:solidFill>
                  <a:schemeClr val="tx1"/>
                </a:solidFill>
                <a:effectLst/>
                <a:latin typeface="Söhne"/>
              </a:rPr>
              <a:t>Hyperparameters</a:t>
            </a:r>
            <a:r>
              <a:rPr lang="en-US" b="0" i="0" dirty="0">
                <a:solidFill>
                  <a:schemeClr val="tx1"/>
                </a:solidFill>
                <a:effectLst/>
                <a:latin typeface="Söhne"/>
              </a:rPr>
              <a:t>: Adjust batch size, learning rate, and number of epochs to optimize training. Typical learning rates are between 0.0001 and 0.001.</a:t>
            </a:r>
          </a:p>
          <a:p>
            <a:pPr algn="l">
              <a:lnSpc>
                <a:spcPct val="150000"/>
              </a:lnSpc>
              <a:buFont typeface="Arial" panose="020B0604020202020204" pitchFamily="34" charset="0"/>
              <a:buChar char="•"/>
            </a:pPr>
            <a:r>
              <a:rPr lang="en-US" b="1" i="0" dirty="0">
                <a:solidFill>
                  <a:schemeClr val="tx1"/>
                </a:solidFill>
                <a:effectLst/>
                <a:latin typeface="Söhne"/>
              </a:rPr>
              <a:t>Evaluation</a:t>
            </a:r>
            <a:r>
              <a:rPr lang="en-US" b="0" i="0" dirty="0">
                <a:solidFill>
                  <a:schemeClr val="tx1"/>
                </a:solidFill>
                <a:effectLst/>
                <a:latin typeface="Söhne"/>
              </a:rPr>
              <a:t>: Test the model on a validation set from MNIST, checking metrics like accuracy, precision, and recall. This ensures the discriminator's accuracy and the generator's ability to produce convincing images.</a:t>
            </a:r>
          </a:p>
          <a:p>
            <a:pPr algn="l">
              <a:lnSpc>
                <a:spcPct val="150000"/>
              </a:lnSpc>
              <a:buFont typeface="Arial" panose="020B0604020202020204" pitchFamily="34" charset="0"/>
              <a:buChar char="•"/>
            </a:pPr>
            <a:r>
              <a:rPr lang="en-US" b="1" i="0" dirty="0">
                <a:solidFill>
                  <a:schemeClr val="tx1"/>
                </a:solidFill>
                <a:effectLst/>
                <a:latin typeface="Söhne"/>
              </a:rPr>
              <a:t>Optimization</a:t>
            </a:r>
            <a:r>
              <a:rPr lang="en-US" b="0" i="0" dirty="0">
                <a:solidFill>
                  <a:schemeClr val="tx1"/>
                </a:solidFill>
                <a:effectLst/>
                <a:latin typeface="Söhne"/>
              </a:rPr>
              <a:t>: Apply regularization (like dropout) to avoid overfitting. Fine-tune hyperparameters for optimal model performance.</a:t>
            </a:r>
          </a:p>
          <a:p>
            <a:pPr>
              <a:lnSpc>
                <a:spcPct val="150000"/>
              </a:lnSpc>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TotalTime>
  <Words>952</Words>
  <Application>Microsoft Office PowerPoint</Application>
  <PresentationFormat>Custom</PresentationFormat>
  <Paragraphs>101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Raj S</dc:creator>
  <cp:lastModifiedBy>mohammed</cp:lastModifiedBy>
  <cp:revision>6</cp:revision>
  <dcterms:created xsi:type="dcterms:W3CDTF">2024-04-24T03:44:29Z</dcterms:created>
  <dcterms:modified xsi:type="dcterms:W3CDTF">2024-04-25T04:12:06Z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