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5"/>
  </p:notesMasterIdLst>
  <p:sldIdLst>
    <p:sldId id="256" r:id="rId2"/>
    <p:sldId id="257" r:id="rId3"/>
    <p:sldId id="258" r:id="rId4"/>
    <p:sldId id="260" r:id="rId5"/>
    <p:sldId id="259" r:id="rId6"/>
    <p:sldId id="262" r:id="rId7"/>
    <p:sldId id="264" r:id="rId8"/>
    <p:sldId id="271" r:id="rId9"/>
    <p:sldId id="294" r:id="rId10"/>
    <p:sldId id="295" r:id="rId11"/>
    <p:sldId id="263" r:id="rId12"/>
    <p:sldId id="261" r:id="rId13"/>
    <p:sldId id="274" r:id="rId14"/>
  </p:sldIdLst>
  <p:sldSz cx="9144000" cy="5143500" type="screen16x9"/>
  <p:notesSz cx="6858000" cy="9144000"/>
  <p:embeddedFontLst>
    <p:embeddedFont>
      <p:font typeface="Didact Gothic" panose="00000500000000000000" pitchFamily="2" charset="0"/>
      <p:regular r:id="rId16"/>
    </p:embeddedFont>
    <p:embeddedFont>
      <p:font typeface="Impact" panose="020B0806030902050204" pitchFamily="34" charset="0"/>
      <p:regular r:id="rId17"/>
    </p:embeddedFont>
    <p:embeddedFont>
      <p:font typeface="Roboto Black" panose="02000000000000000000" pitchFamily="2" charset="0"/>
      <p:bold r:id="rId18"/>
      <p:boldItalic r:id="rId19"/>
    </p:embeddedFont>
    <p:embeddedFont>
      <p:font typeface="Roboto Light" panose="02000000000000000000" pitchFamily="2" charset="0"/>
      <p:regular r:id="rId20"/>
      <p:bold r:id="rId21"/>
      <p:italic r:id="rId22"/>
      <p:boldItalic r:id="rId23"/>
    </p:embeddedFont>
    <p:embeddedFont>
      <p:font typeface="Roboto Mono Thin" panose="00000009000000000000" pitchFamily="49" charset="0"/>
      <p:regular r:id="rId24"/>
      <p:bold r:id="rId25"/>
      <p:italic r:id="rId26"/>
      <p:boldItalic r:id="rId27"/>
    </p:embeddedFont>
    <p:embeddedFont>
      <p:font typeface="Roboto Thin"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BD7671-725E-4A8D-8690-92E54A0EAD08}">
  <a:tblStyle styleId="{58BD7671-725E-4A8D-8690-92E54A0EAD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01"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925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99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174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59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482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92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0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338848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171514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extLst>
      <p:ext uri="{BB962C8B-B14F-4D97-AF65-F5344CB8AC3E}">
        <p14:creationId xmlns:p14="http://schemas.microsoft.com/office/powerpoint/2010/main" val="111359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60" r:id="rId7"/>
    <p:sldLayoutId id="2147483663"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4.png"/><Relationship Id="rId12"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4.jp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2"/>
          <p:cNvSpPr txBox="1">
            <a:spLocks noGrp="1"/>
          </p:cNvSpPr>
          <p:nvPr>
            <p:ph type="subTitle" idx="1"/>
          </p:nvPr>
        </p:nvSpPr>
        <p:spPr>
          <a:xfrm>
            <a:off x="5585054" y="2798470"/>
            <a:ext cx="2956780" cy="1288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bg1"/>
                </a:solidFill>
                <a:latin typeface="Söhne"/>
              </a:rPr>
              <a:t>A</a:t>
            </a:r>
            <a:r>
              <a:rPr lang="fr-FR" b="0" i="0" dirty="0">
                <a:solidFill>
                  <a:schemeClr val="bg1"/>
                </a:solidFill>
                <a:effectLst/>
                <a:latin typeface="Söhne"/>
              </a:rPr>
              <a:t>pplication </a:t>
            </a:r>
            <a:r>
              <a:rPr lang="fr-FR" dirty="0">
                <a:solidFill>
                  <a:schemeClr val="bg1"/>
                </a:solidFill>
                <a:latin typeface="Söhne"/>
              </a:rPr>
              <a:t>E</a:t>
            </a:r>
            <a:r>
              <a:rPr lang="fr-FR" b="0" i="0" dirty="0">
                <a:solidFill>
                  <a:schemeClr val="bg1"/>
                </a:solidFill>
                <a:effectLst/>
                <a:latin typeface="Söhne"/>
              </a:rPr>
              <a:t>-commerce dédiée à la vente en ligne de matériel informatique,</a:t>
            </a:r>
          </a:p>
          <a:p>
            <a:pPr marL="0" lvl="0" indent="0" algn="l" rtl="0">
              <a:spcBef>
                <a:spcPts val="0"/>
              </a:spcBef>
              <a:spcAft>
                <a:spcPts val="0"/>
              </a:spcAft>
              <a:buNone/>
            </a:pPr>
            <a:endParaRPr lang="fr-FR" b="0" i="0" dirty="0">
              <a:solidFill>
                <a:schemeClr val="bg1"/>
              </a:solidFill>
              <a:effectLst/>
              <a:latin typeface="Söhne"/>
            </a:endParaRPr>
          </a:p>
          <a:p>
            <a:pPr marL="0" lvl="0" indent="0" algn="l" rtl="0">
              <a:spcBef>
                <a:spcPts val="0"/>
              </a:spcBef>
              <a:spcAft>
                <a:spcPts val="0"/>
              </a:spcAft>
              <a:buNone/>
            </a:pPr>
            <a:r>
              <a:rPr lang="fr-FR" b="0" i="0" dirty="0">
                <a:solidFill>
                  <a:schemeClr val="bg1"/>
                </a:solidFill>
                <a:effectLst/>
                <a:latin typeface="Söhne"/>
              </a:rPr>
              <a:t>Plongeons ensemble dans l'univers innovant du commerce électronique pour les passionnés de technologie</a:t>
            </a:r>
            <a:r>
              <a:rPr lang="fr-FR" b="0" i="0" dirty="0">
                <a:solidFill>
                  <a:srgbClr val="374151"/>
                </a:solidFill>
                <a:effectLst/>
                <a:latin typeface="Söhne"/>
              </a:rPr>
              <a:t>.</a:t>
            </a:r>
            <a:endParaRPr lang="es" dirty="0"/>
          </a:p>
          <a:p>
            <a:pPr marL="0" lvl="0" indent="0" algn="r" rtl="0">
              <a:spcBef>
                <a:spcPts val="0"/>
              </a:spcBef>
              <a:spcAft>
                <a:spcPts val="0"/>
              </a:spcAft>
              <a:buNone/>
            </a:pP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9;p22">
            <a:extLst>
              <a:ext uri="{FF2B5EF4-FFF2-40B4-BE49-F238E27FC236}">
                <a16:creationId xmlns:a16="http://schemas.microsoft.com/office/drawing/2014/main" id="{4D42AD16-4160-B80A-E5B4-9EC632C46863}"/>
              </a:ext>
            </a:extLst>
          </p:cNvPr>
          <p:cNvSpPr txBox="1">
            <a:spLocks/>
          </p:cNvSpPr>
          <p:nvPr/>
        </p:nvSpPr>
        <p:spPr>
          <a:xfrm>
            <a:off x="5415671" y="401021"/>
            <a:ext cx="3512615"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r>
              <a:rPr lang="fr-FR" dirty="0">
                <a:solidFill>
                  <a:schemeClr val="accent6">
                    <a:lumMod val="60000"/>
                    <a:lumOff val="40000"/>
                  </a:schemeClr>
                </a:solidFill>
              </a:rPr>
              <a:t>ALOUI AZIZ</a:t>
            </a:r>
          </a:p>
        </p:txBody>
      </p:sp>
      <p:pic>
        <p:nvPicPr>
          <p:cNvPr id="4" name="Image 3" descr="Une image contenant Police, Graphique, conception, typographie&#10;&#10;Description générée automatiquement">
            <a:extLst>
              <a:ext uri="{FF2B5EF4-FFF2-40B4-BE49-F238E27FC236}">
                <a16:creationId xmlns:a16="http://schemas.microsoft.com/office/drawing/2014/main" id="{C2939703-1F88-BCEA-9574-F5F8471DCA18}"/>
              </a:ext>
            </a:extLst>
          </p:cNvPr>
          <p:cNvPicPr>
            <a:picLocks noChangeAspect="1"/>
          </p:cNvPicPr>
          <p:nvPr/>
        </p:nvPicPr>
        <p:blipFill>
          <a:blip r:embed="rId3"/>
          <a:stretch>
            <a:fillRect/>
          </a:stretch>
        </p:blipFill>
        <p:spPr>
          <a:xfrm>
            <a:off x="5558800" y="1185672"/>
            <a:ext cx="2952703" cy="14153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34392" y="1254278"/>
            <a:ext cx="413616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400" b="1" i="0" dirty="0">
                <a:effectLst/>
                <a:latin typeface="Söhne"/>
              </a:rPr>
              <a:t>EXPÉRIENCE UTILISATEUR (UX) </a:t>
            </a:r>
            <a:endParaRPr lang="fr-FR" sz="2400" dirty="0"/>
          </a:p>
        </p:txBody>
      </p:sp>
      <p:sp>
        <p:nvSpPr>
          <p:cNvPr id="263" name="Google Shape;263;p24"/>
          <p:cNvSpPr txBox="1">
            <a:spLocks noGrp="1"/>
          </p:cNvSpPr>
          <p:nvPr>
            <p:ph type="subTitle" idx="1"/>
          </p:nvPr>
        </p:nvSpPr>
        <p:spPr>
          <a:xfrm>
            <a:off x="123600" y="2392359"/>
            <a:ext cx="3722476" cy="12131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b="0" i="0" dirty="0">
                <a:solidFill>
                  <a:schemeClr val="bg1"/>
                </a:solidFill>
                <a:effectLst/>
                <a:latin typeface="Söhne"/>
              </a:rPr>
              <a:t>L'expérience utilisateur a été notre priorité absolue. La navigation a été optimisée pour offrir une expérience intuitive, et nous sommes fiers des retours positifs que nous avons reçus sur l'ergonomie de Smart Tech Hub. Ces retours continuent de nous guider dans l'amélioration constante de notre plateforme.</a:t>
            </a:r>
            <a:endParaRPr dirty="0">
              <a:solidFill>
                <a:schemeClr val="bg1"/>
              </a:solidFill>
            </a:endParaRPr>
          </a:p>
        </p:txBody>
      </p:sp>
      <p:cxnSp>
        <p:nvCxnSpPr>
          <p:cNvPr id="264" name="Google Shape;264;p24"/>
          <p:cNvCxnSpPr/>
          <p:nvPr/>
        </p:nvCxnSpPr>
        <p:spPr>
          <a:xfrm>
            <a:off x="123600" y="178576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70" name="Google Shape;270;p24"/>
          <p:cNvSpPr txBox="1">
            <a:spLocks noGrp="1"/>
          </p:cNvSpPr>
          <p:nvPr>
            <p:ph type="ctrTitle"/>
          </p:nvPr>
        </p:nvSpPr>
        <p:spPr>
          <a:xfrm>
            <a:off x="123600" y="1860878"/>
            <a:ext cx="3271664"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SMART TECH HUB</a:t>
            </a:r>
            <a:endParaRPr dirty="0">
              <a:solidFill>
                <a:srgbClr val="48FFD5"/>
              </a:solidFill>
              <a:latin typeface="Impact"/>
              <a:ea typeface="Impact"/>
              <a:cs typeface="Impact"/>
              <a:sym typeface="Impact"/>
            </a:endParaRPr>
          </a:p>
        </p:txBody>
      </p:sp>
      <p:pic>
        <p:nvPicPr>
          <p:cNvPr id="4" name="Image 3" descr="Une image contenant texte, capture d’écran, Système d’exploitation, logiciel&#10;&#10;Description générée automatiquement">
            <a:extLst>
              <a:ext uri="{FF2B5EF4-FFF2-40B4-BE49-F238E27FC236}">
                <a16:creationId xmlns:a16="http://schemas.microsoft.com/office/drawing/2014/main" id="{6D2AE4B0-335B-9030-726E-DCE458BFFD12}"/>
              </a:ext>
            </a:extLst>
          </p:cNvPr>
          <p:cNvPicPr>
            <a:picLocks noChangeAspect="1"/>
          </p:cNvPicPr>
          <p:nvPr/>
        </p:nvPicPr>
        <p:blipFill>
          <a:blip r:embed="rId3"/>
          <a:stretch>
            <a:fillRect/>
          </a:stretch>
        </p:blipFill>
        <p:spPr>
          <a:xfrm>
            <a:off x="4809891" y="2427692"/>
            <a:ext cx="3940099" cy="2389533"/>
          </a:xfrm>
          <a:prstGeom prst="rect">
            <a:avLst/>
          </a:prstGeom>
        </p:spPr>
      </p:pic>
      <p:pic>
        <p:nvPicPr>
          <p:cNvPr id="7" name="Image 6" descr="Une image contenant texte, capture d’écran, logiciel, Système d’exploitation&#10;&#10;Description générée automatiquement">
            <a:extLst>
              <a:ext uri="{FF2B5EF4-FFF2-40B4-BE49-F238E27FC236}">
                <a16:creationId xmlns:a16="http://schemas.microsoft.com/office/drawing/2014/main" id="{F044833B-743C-87DD-6437-CDD62190CEBC}"/>
              </a:ext>
            </a:extLst>
          </p:cNvPr>
          <p:cNvPicPr>
            <a:picLocks noChangeAspect="1"/>
          </p:cNvPicPr>
          <p:nvPr/>
        </p:nvPicPr>
        <p:blipFill>
          <a:blip r:embed="rId4"/>
          <a:stretch>
            <a:fillRect/>
          </a:stretch>
        </p:blipFill>
        <p:spPr>
          <a:xfrm>
            <a:off x="4809893" y="87119"/>
            <a:ext cx="3940098" cy="2206045"/>
          </a:xfrm>
          <a:prstGeom prst="rect">
            <a:avLst/>
          </a:prstGeom>
        </p:spPr>
      </p:pic>
    </p:spTree>
    <p:extLst>
      <p:ext uri="{BB962C8B-B14F-4D97-AF65-F5344CB8AC3E}">
        <p14:creationId xmlns:p14="http://schemas.microsoft.com/office/powerpoint/2010/main" val="68482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256200" y="1373903"/>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SECURITÉ</a:t>
            </a:r>
            <a:endParaRPr dirty="0">
              <a:solidFill>
                <a:srgbClr val="FFFFFF"/>
              </a:solidFill>
            </a:endParaRPr>
          </a:p>
        </p:txBody>
      </p:sp>
      <p:cxnSp>
        <p:nvCxnSpPr>
          <p:cNvPr id="458" name="Google Shape;458;p29"/>
          <p:cNvCxnSpPr/>
          <p:nvPr/>
        </p:nvCxnSpPr>
        <p:spPr>
          <a:xfrm>
            <a:off x="5882725" y="1931312"/>
            <a:ext cx="3340500" cy="0"/>
          </a:xfrm>
          <a:prstGeom prst="straightConnector1">
            <a:avLst/>
          </a:prstGeom>
          <a:noFill/>
          <a:ln w="9525" cap="flat" cmpd="sng">
            <a:solidFill>
              <a:schemeClr val="accent1"/>
            </a:solidFill>
            <a:prstDash val="solid"/>
            <a:round/>
            <a:headEnd type="none" w="med" len="med"/>
            <a:tailEnd type="none" w="med" len="med"/>
          </a:ln>
        </p:spPr>
      </p:cxnSp>
      <p:sp>
        <p:nvSpPr>
          <p:cNvPr id="9" name="ZoneTexte 8">
            <a:extLst>
              <a:ext uri="{FF2B5EF4-FFF2-40B4-BE49-F238E27FC236}">
                <a16:creationId xmlns:a16="http://schemas.microsoft.com/office/drawing/2014/main" id="{2BD73778-374C-A866-0C9E-0F75D326F9A0}"/>
              </a:ext>
            </a:extLst>
          </p:cNvPr>
          <p:cNvSpPr txBox="1"/>
          <p:nvPr/>
        </p:nvSpPr>
        <p:spPr>
          <a:xfrm>
            <a:off x="4161815" y="2021037"/>
            <a:ext cx="4616604" cy="1600438"/>
          </a:xfrm>
          <a:prstGeom prst="rect">
            <a:avLst/>
          </a:prstGeom>
          <a:noFill/>
        </p:spPr>
        <p:txBody>
          <a:bodyPr wrap="square">
            <a:spAutoFit/>
          </a:bodyPr>
          <a:lstStyle/>
          <a:p>
            <a:r>
              <a:rPr lang="fr-TN" dirty="0">
                <a:solidFill>
                  <a:schemeClr val="bg1"/>
                </a:solidFill>
              </a:rPr>
              <a:t>La sécurité des utilisateurs est notre priorité absolue. Dans le cadre de l'inscription des utilisateurs, nous utilisons le module Bcrypt de Node.js pour crypter de manière sécurisée les mots de passe. Cette méthode de cryptage renforce la protection des données sensibles, conformément aux normes légales en vigueur et aux meilleures pratiques de sécurité de l'industrie.</a:t>
            </a:r>
          </a:p>
        </p:txBody>
      </p:sp>
      <p:pic>
        <p:nvPicPr>
          <p:cNvPr id="13" name="Image 12" descr="Une image contenant texte, capture d’écran, logiciel, Police&#10;&#10;Description générée automatiquement">
            <a:extLst>
              <a:ext uri="{FF2B5EF4-FFF2-40B4-BE49-F238E27FC236}">
                <a16:creationId xmlns:a16="http://schemas.microsoft.com/office/drawing/2014/main" id="{88813191-D762-4842-805B-1B1817FDEC27}"/>
              </a:ext>
            </a:extLst>
          </p:cNvPr>
          <p:cNvPicPr>
            <a:picLocks noChangeAspect="1"/>
          </p:cNvPicPr>
          <p:nvPr/>
        </p:nvPicPr>
        <p:blipFill>
          <a:blip r:embed="rId3"/>
          <a:stretch>
            <a:fillRect/>
          </a:stretch>
        </p:blipFill>
        <p:spPr>
          <a:xfrm>
            <a:off x="-216041" y="783500"/>
            <a:ext cx="4309617" cy="3439096"/>
          </a:xfrm>
          <a:prstGeom prst="rect">
            <a:avLst/>
          </a:prstGeom>
        </p:spPr>
      </p:pic>
    </p:spTree>
    <p:extLst>
      <p:ext uri="{BB962C8B-B14F-4D97-AF65-F5344CB8AC3E}">
        <p14:creationId xmlns:p14="http://schemas.microsoft.com/office/powerpoint/2010/main" val="285664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txBox="1">
            <a:spLocks noGrp="1"/>
          </p:cNvSpPr>
          <p:nvPr>
            <p:ph type="subTitle" idx="1"/>
          </p:nvPr>
        </p:nvSpPr>
        <p:spPr>
          <a:xfrm>
            <a:off x="2274290" y="1418855"/>
            <a:ext cx="4665228" cy="23657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0" i="0" dirty="0">
                <a:solidFill>
                  <a:srgbClr val="002060"/>
                </a:solidFill>
                <a:effectLst/>
                <a:latin typeface="Söhne"/>
              </a:rPr>
              <a:t>En</a:t>
            </a:r>
            <a:r>
              <a:rPr lang="fr-FR" b="1" i="1" u="sng" dirty="0">
                <a:solidFill>
                  <a:srgbClr val="002060"/>
                </a:solidFill>
                <a:effectLst/>
                <a:latin typeface="Söhne"/>
              </a:rPr>
              <a:t> Conclusion</a:t>
            </a:r>
            <a:r>
              <a:rPr lang="fr-FR" b="0" i="0" dirty="0">
                <a:solidFill>
                  <a:srgbClr val="002060"/>
                </a:solidFill>
                <a:effectLst/>
                <a:latin typeface="Söhne"/>
              </a:rPr>
              <a:t>, Smart Tech Hub représente bien plus qu'une simple plateforme de vente en ligne. C'est le résultat de mois de travail acharné, d'innovation et d'engagement envers une expérience utilisateur exceptionnelle. Nous sommes ravis de partager cette réalisation avec vous aujourd'hui.</a:t>
            </a:r>
            <a:endParaRPr lang="en-US"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r>
              <a:rPr lang="es" sz="1000" dirty="0"/>
              <a:t>+</a:t>
            </a:r>
            <a:r>
              <a:rPr lang="es" dirty="0"/>
              <a:t>216 93354423</a:t>
            </a:r>
            <a:endParaRPr sz="1000" dirty="0"/>
          </a:p>
          <a:p>
            <a:pPr marL="0" lvl="0" indent="0" algn="l" rtl="0">
              <a:spcBef>
                <a:spcPts val="0"/>
              </a:spcBef>
              <a:spcAft>
                <a:spcPts val="0"/>
              </a:spcAft>
              <a:buNone/>
            </a:pPr>
            <a:r>
              <a:rPr lang="es" dirty="0"/>
              <a:t>azizaloui149@gmail</a:t>
            </a:r>
            <a:r>
              <a:rPr lang="es" sz="1000" dirty="0"/>
              <a:t>.com</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077226" y="3526070"/>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268945" y="3526070"/>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220" name="Google Shape;220;p23"/>
          <p:cNvSpPr txBox="1">
            <a:spLocks noGrp="1"/>
          </p:cNvSpPr>
          <p:nvPr>
            <p:ph type="title" idx="2"/>
          </p:nvPr>
        </p:nvSpPr>
        <p:spPr>
          <a:xfrm>
            <a:off x="1537241" y="4359359"/>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2" name="Google Shape;222;p23"/>
          <p:cNvSpPr txBox="1">
            <a:spLocks noGrp="1"/>
          </p:cNvSpPr>
          <p:nvPr>
            <p:ph type="title" idx="4"/>
          </p:nvPr>
        </p:nvSpPr>
        <p:spPr>
          <a:xfrm>
            <a:off x="3979920" y="1327848"/>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4" name="Google Shape;224;p23"/>
          <p:cNvSpPr txBox="1">
            <a:spLocks noGrp="1"/>
          </p:cNvSpPr>
          <p:nvPr>
            <p:ph type="title" idx="6"/>
          </p:nvPr>
        </p:nvSpPr>
        <p:spPr>
          <a:xfrm>
            <a:off x="3950444" y="209573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07</a:t>
            </a:r>
            <a:endParaRPr dirty="0">
              <a:solidFill>
                <a:schemeClr val="accent1"/>
              </a:solidFill>
            </a:endParaRPr>
          </a:p>
        </p:txBody>
      </p:sp>
      <p:sp>
        <p:nvSpPr>
          <p:cNvPr id="226" name="Google Shape;226;p23"/>
          <p:cNvSpPr txBox="1">
            <a:spLocks noGrp="1"/>
          </p:cNvSpPr>
          <p:nvPr>
            <p:ph type="title" idx="8"/>
          </p:nvPr>
        </p:nvSpPr>
        <p:spPr>
          <a:xfrm>
            <a:off x="2185094" y="1298199"/>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185094" y="2063164"/>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30" name="Google Shape;230;p23"/>
          <p:cNvSpPr txBox="1">
            <a:spLocks noGrp="1"/>
          </p:cNvSpPr>
          <p:nvPr>
            <p:ph type="title" idx="15"/>
          </p:nvPr>
        </p:nvSpPr>
        <p:spPr>
          <a:xfrm>
            <a:off x="2185094" y="289342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2773544" y="1532426"/>
            <a:ext cx="1014501" cy="2773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b="1" i="0" dirty="0">
                <a:effectLst/>
                <a:latin typeface="Söhne"/>
              </a:rPr>
              <a:t>Introduction</a:t>
            </a:r>
            <a:endParaRPr dirty="0"/>
          </a:p>
        </p:txBody>
      </p:sp>
      <p:sp>
        <p:nvSpPr>
          <p:cNvPr id="232" name="Google Shape;232;p23"/>
          <p:cNvSpPr txBox="1">
            <a:spLocks noGrp="1"/>
          </p:cNvSpPr>
          <p:nvPr>
            <p:ph type="ctrTitle" idx="17"/>
          </p:nvPr>
        </p:nvSpPr>
        <p:spPr>
          <a:xfrm>
            <a:off x="2773543" y="2358332"/>
            <a:ext cx="1176901" cy="21588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fr-FR" b="1" i="0" dirty="0">
                <a:effectLst/>
                <a:latin typeface="Söhne"/>
              </a:rPr>
              <a:t>Problématique</a:t>
            </a:r>
            <a:endParaRPr dirty="0"/>
          </a:p>
        </p:txBody>
      </p:sp>
      <p:sp>
        <p:nvSpPr>
          <p:cNvPr id="233" name="Google Shape;233;p23"/>
          <p:cNvSpPr txBox="1">
            <a:spLocks noGrp="1"/>
          </p:cNvSpPr>
          <p:nvPr>
            <p:ph type="ctrTitle" idx="18"/>
          </p:nvPr>
        </p:nvSpPr>
        <p:spPr>
          <a:xfrm>
            <a:off x="2791307" y="3027745"/>
            <a:ext cx="1390674" cy="39676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fr-FR" b="1" i="0" dirty="0">
                <a:effectLst/>
                <a:latin typeface="Söhne"/>
              </a:rPr>
              <a:t>Objectifs du Projet</a:t>
            </a:r>
            <a:endParaRPr dirty="0"/>
          </a:p>
        </p:txBody>
      </p:sp>
      <p:sp>
        <p:nvSpPr>
          <p:cNvPr id="234" name="Google Shape;234;p23"/>
          <p:cNvSpPr txBox="1">
            <a:spLocks noGrp="1"/>
          </p:cNvSpPr>
          <p:nvPr>
            <p:ph type="ctrTitle" idx="19"/>
          </p:nvPr>
        </p:nvSpPr>
        <p:spPr>
          <a:xfrm>
            <a:off x="2791307" y="464329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fr-FR" b="1" i="0" dirty="0">
                <a:effectLst/>
                <a:latin typeface="Söhne"/>
              </a:rPr>
              <a:t>Fonctionnalités Principales</a:t>
            </a:r>
            <a:endParaRPr lang="fr-FR" dirty="0"/>
          </a:p>
        </p:txBody>
      </p:sp>
      <p:sp>
        <p:nvSpPr>
          <p:cNvPr id="235" name="Google Shape;235;p23"/>
          <p:cNvSpPr txBox="1">
            <a:spLocks noGrp="1"/>
          </p:cNvSpPr>
          <p:nvPr>
            <p:ph type="ctrTitle" idx="20"/>
          </p:nvPr>
        </p:nvSpPr>
        <p:spPr>
          <a:xfrm>
            <a:off x="5214103" y="1720933"/>
            <a:ext cx="2076000" cy="698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fr-FR" b="1" i="0" dirty="0">
                <a:effectLst/>
                <a:latin typeface="Söhne"/>
              </a:rPr>
              <a:t>Technologies Utilisées</a:t>
            </a:r>
            <a:endParaRPr lang="fr-FR" dirty="0"/>
          </a:p>
        </p:txBody>
      </p:sp>
      <p:sp>
        <p:nvSpPr>
          <p:cNvPr id="236" name="Google Shape;236;p23"/>
          <p:cNvSpPr txBox="1">
            <a:spLocks noGrp="1"/>
          </p:cNvSpPr>
          <p:nvPr>
            <p:ph type="ctrTitle" idx="21"/>
          </p:nvPr>
        </p:nvSpPr>
        <p:spPr>
          <a:xfrm>
            <a:off x="5251994" y="241853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fr-FR" b="1" i="0" dirty="0">
                <a:effectLst/>
                <a:latin typeface="Söhne"/>
              </a:rPr>
              <a:t>Interface Utilisateur (UI)</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4" name="Google Shape;224;p23">
            <a:extLst>
              <a:ext uri="{FF2B5EF4-FFF2-40B4-BE49-F238E27FC236}">
                <a16:creationId xmlns:a16="http://schemas.microsoft.com/office/drawing/2014/main" id="{3DAB6D4F-0A10-06AE-42AA-7A0A96FDD659}"/>
              </a:ext>
            </a:extLst>
          </p:cNvPr>
          <p:cNvSpPr txBox="1">
            <a:spLocks/>
          </p:cNvSpPr>
          <p:nvPr/>
        </p:nvSpPr>
        <p:spPr>
          <a:xfrm>
            <a:off x="3950444" y="292227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08</a:t>
            </a:r>
          </a:p>
        </p:txBody>
      </p:sp>
      <p:sp>
        <p:nvSpPr>
          <p:cNvPr id="15" name="Google Shape;230;p23">
            <a:extLst>
              <a:ext uri="{FF2B5EF4-FFF2-40B4-BE49-F238E27FC236}">
                <a16:creationId xmlns:a16="http://schemas.microsoft.com/office/drawing/2014/main" id="{1EC991C3-8FBF-2DDB-03E4-DEA6BF4AD4A8}"/>
              </a:ext>
            </a:extLst>
          </p:cNvPr>
          <p:cNvSpPr txBox="1">
            <a:spLocks/>
          </p:cNvSpPr>
          <p:nvPr/>
        </p:nvSpPr>
        <p:spPr>
          <a:xfrm>
            <a:off x="2191144" y="366199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04</a:t>
            </a:r>
          </a:p>
        </p:txBody>
      </p:sp>
      <p:sp>
        <p:nvSpPr>
          <p:cNvPr id="16" name="Google Shape;233;p23">
            <a:extLst>
              <a:ext uri="{FF2B5EF4-FFF2-40B4-BE49-F238E27FC236}">
                <a16:creationId xmlns:a16="http://schemas.microsoft.com/office/drawing/2014/main" id="{D20C5A40-1B57-2695-61CE-234BAA8497D2}"/>
              </a:ext>
            </a:extLst>
          </p:cNvPr>
          <p:cNvSpPr txBox="1">
            <a:spLocks/>
          </p:cNvSpPr>
          <p:nvPr/>
        </p:nvSpPr>
        <p:spPr>
          <a:xfrm>
            <a:off x="2791307" y="3910758"/>
            <a:ext cx="1176900" cy="2462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marL="0" lvl="0" indent="0" algn="l" rtl="0">
              <a:spcBef>
                <a:spcPts val="0"/>
              </a:spcBef>
              <a:spcAft>
                <a:spcPts val="0"/>
              </a:spcAft>
              <a:buClr>
                <a:schemeClr val="dk1"/>
              </a:buClr>
              <a:buSzPts val="1100"/>
              <a:buFont typeface="Arial"/>
              <a:buNone/>
            </a:pPr>
            <a:r>
              <a:rPr lang="fr-FR" b="1" i="0" dirty="0">
                <a:effectLst/>
                <a:latin typeface="Söhne"/>
              </a:rPr>
              <a:t>Architecture</a:t>
            </a:r>
            <a:endParaRPr lang="fr-FR" b="1" dirty="0"/>
          </a:p>
        </p:txBody>
      </p:sp>
      <p:sp>
        <p:nvSpPr>
          <p:cNvPr id="17" name="Google Shape;236;p23">
            <a:extLst>
              <a:ext uri="{FF2B5EF4-FFF2-40B4-BE49-F238E27FC236}">
                <a16:creationId xmlns:a16="http://schemas.microsoft.com/office/drawing/2014/main" id="{D5719AA1-77CF-F53F-DF64-C14C77C4AC27}"/>
              </a:ext>
            </a:extLst>
          </p:cNvPr>
          <p:cNvSpPr txBox="1">
            <a:spLocks/>
          </p:cNvSpPr>
          <p:nvPr/>
        </p:nvSpPr>
        <p:spPr>
          <a:xfrm>
            <a:off x="5304032" y="323764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fr-FR" b="1" i="0" dirty="0">
                <a:effectLst/>
                <a:latin typeface="Söhne"/>
              </a:rPr>
              <a:t>Expérience Utilisateur (UX)</a:t>
            </a:r>
            <a:endParaRPr lang="fr-FR" dirty="0"/>
          </a:p>
        </p:txBody>
      </p:sp>
      <p:sp>
        <p:nvSpPr>
          <p:cNvPr id="22" name="Google Shape;220;p23">
            <a:extLst>
              <a:ext uri="{FF2B5EF4-FFF2-40B4-BE49-F238E27FC236}">
                <a16:creationId xmlns:a16="http://schemas.microsoft.com/office/drawing/2014/main" id="{3E66463E-7F9C-EE38-8B61-9E723AEB8A71}"/>
              </a:ext>
            </a:extLst>
          </p:cNvPr>
          <p:cNvSpPr txBox="1">
            <a:spLocks/>
          </p:cNvSpPr>
          <p:nvPr/>
        </p:nvSpPr>
        <p:spPr>
          <a:xfrm>
            <a:off x="3979920" y="367910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09</a:t>
            </a:r>
          </a:p>
        </p:txBody>
      </p:sp>
      <p:sp>
        <p:nvSpPr>
          <p:cNvPr id="23" name="Google Shape;222;p23">
            <a:extLst>
              <a:ext uri="{FF2B5EF4-FFF2-40B4-BE49-F238E27FC236}">
                <a16:creationId xmlns:a16="http://schemas.microsoft.com/office/drawing/2014/main" id="{2A1384E7-D318-9B7C-7592-38ABB7F1FCAA}"/>
              </a:ext>
            </a:extLst>
          </p:cNvPr>
          <p:cNvSpPr txBox="1">
            <a:spLocks/>
          </p:cNvSpPr>
          <p:nvPr/>
        </p:nvSpPr>
        <p:spPr>
          <a:xfrm>
            <a:off x="3979920" y="436523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10</a:t>
            </a:r>
          </a:p>
        </p:txBody>
      </p:sp>
      <p:sp>
        <p:nvSpPr>
          <p:cNvPr id="24" name="Google Shape;234;p23">
            <a:extLst>
              <a:ext uri="{FF2B5EF4-FFF2-40B4-BE49-F238E27FC236}">
                <a16:creationId xmlns:a16="http://schemas.microsoft.com/office/drawing/2014/main" id="{C56E9EA2-AA32-D862-E1A3-AF5EE0376706}"/>
              </a:ext>
            </a:extLst>
          </p:cNvPr>
          <p:cNvSpPr txBox="1">
            <a:spLocks/>
          </p:cNvSpPr>
          <p:nvPr/>
        </p:nvSpPr>
        <p:spPr>
          <a:xfrm>
            <a:off x="5304032" y="3978240"/>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fr-FR" b="1" dirty="0">
                <a:latin typeface="Söhne"/>
              </a:rPr>
              <a:t>Sécurité</a:t>
            </a:r>
            <a:endParaRPr lang="fr-FR" dirty="0"/>
          </a:p>
        </p:txBody>
      </p:sp>
      <p:sp>
        <p:nvSpPr>
          <p:cNvPr id="25" name="Google Shape;235;p23">
            <a:extLst>
              <a:ext uri="{FF2B5EF4-FFF2-40B4-BE49-F238E27FC236}">
                <a16:creationId xmlns:a16="http://schemas.microsoft.com/office/drawing/2014/main" id="{70063660-8D00-85A8-7AA3-53F11BD9E0FB}"/>
              </a:ext>
            </a:extLst>
          </p:cNvPr>
          <p:cNvSpPr txBox="1">
            <a:spLocks/>
          </p:cNvSpPr>
          <p:nvPr/>
        </p:nvSpPr>
        <p:spPr>
          <a:xfrm>
            <a:off x="5304032" y="4727709"/>
            <a:ext cx="2076000" cy="698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fr-FR" b="1" dirty="0">
                <a:latin typeface="Söhne"/>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INTRODUCTION</a:t>
            </a:r>
            <a:endParaRPr sz="3000" dirty="0"/>
          </a:p>
        </p:txBody>
      </p:sp>
      <p:sp>
        <p:nvSpPr>
          <p:cNvPr id="263" name="Google Shape;263;p24"/>
          <p:cNvSpPr txBox="1">
            <a:spLocks noGrp="1"/>
          </p:cNvSpPr>
          <p:nvPr>
            <p:ph type="subTitle" idx="1"/>
          </p:nvPr>
        </p:nvSpPr>
        <p:spPr>
          <a:xfrm>
            <a:off x="4893700" y="2746375"/>
            <a:ext cx="3722476"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b="0" i="0" dirty="0">
                <a:solidFill>
                  <a:schemeClr val="tx2"/>
                </a:solidFill>
                <a:effectLst/>
                <a:latin typeface="Söhne"/>
              </a:rPr>
              <a:t>Le marché du matériel informatique évolue rapidement, et notre objectif avec cette application est de simplifier l'expérience d'achat en ligne pour les utilisateurs. Face à la croissance du commerce électronique, nous avons entrepris de créer une plateforme qui répond spécifiquement aux besoins des amateurs de matériel informatique, offrant une interface intuitive et des fonctionnalités puissantes.</a:t>
            </a:r>
            <a:endParaRPr dirty="0">
              <a:solidFill>
                <a:schemeClr val="tx2"/>
              </a:solidFill>
            </a:endParaRPr>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618076" y="3212408"/>
            <a:ext cx="3271664"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SMART TECH HUB</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699" y="1737500"/>
            <a:ext cx="4079315"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PROBLEMATIQUE</a:t>
            </a:r>
            <a:endParaRPr dirty="0">
              <a:solidFill>
                <a:srgbClr val="FFFFFF"/>
              </a:solidFill>
            </a:endParaRPr>
          </a:p>
        </p:txBody>
      </p:sp>
      <p:sp>
        <p:nvSpPr>
          <p:cNvPr id="297" name="Google Shape;297;p26"/>
          <p:cNvSpPr txBox="1">
            <a:spLocks noGrp="1"/>
          </p:cNvSpPr>
          <p:nvPr>
            <p:ph type="subTitle" idx="1"/>
          </p:nvPr>
        </p:nvSpPr>
        <p:spPr>
          <a:xfrm>
            <a:off x="4979350" y="2507226"/>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chemeClr val="bg1"/>
                </a:solidFill>
                <a:effectLst/>
                <a:latin typeface="Söhne"/>
              </a:rPr>
              <a:t>Le secteur du matériel informatique présente des défis uniques dans le contexte du commerce en ligne, tels que la gestion de garantie, les retours de produits techniques, et la nécessité d'une assistance spécialisée. Notre défi était de concevoir une plateforme qui surmonte ces obstacles tout en offrant une expérience client exceptionnelle.</a:t>
            </a:r>
            <a:endParaRPr dirty="0">
              <a:solidFill>
                <a:schemeClr val="bg1"/>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145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800" b="1" i="0" dirty="0">
                <a:effectLst/>
                <a:latin typeface="Söhne"/>
              </a:rPr>
              <a:t>OBJECTIFS DU PROJET</a:t>
            </a:r>
            <a:endParaRPr lang="fr-FR" sz="2800" dirty="0"/>
          </a:p>
        </p:txBody>
      </p:sp>
      <p:sp>
        <p:nvSpPr>
          <p:cNvPr id="279" name="Google Shape;279;p25"/>
          <p:cNvSpPr txBox="1">
            <a:spLocks noGrp="1"/>
          </p:cNvSpPr>
          <p:nvPr>
            <p:ph type="ctrTitle"/>
          </p:nvPr>
        </p:nvSpPr>
        <p:spPr>
          <a:xfrm>
            <a:off x="-265228" y="2815952"/>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SECURE</a:t>
            </a:r>
            <a:endParaRPr/>
          </a:p>
        </p:txBody>
      </p:sp>
      <p:sp>
        <p:nvSpPr>
          <p:cNvPr id="280" name="Google Shape;280;p25"/>
          <p:cNvSpPr txBox="1">
            <a:spLocks noGrp="1"/>
          </p:cNvSpPr>
          <p:nvPr>
            <p:ph type="ctrTitle" idx="4"/>
          </p:nvPr>
        </p:nvSpPr>
        <p:spPr>
          <a:xfrm>
            <a:off x="7040165" y="277996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FAST AND RELIABLE</a:t>
            </a:r>
            <a:endParaRPr/>
          </a:p>
        </p:txBody>
      </p:sp>
      <p:sp>
        <p:nvSpPr>
          <p:cNvPr id="281" name="Google Shape;281;p25"/>
          <p:cNvSpPr txBox="1">
            <a:spLocks noGrp="1"/>
          </p:cNvSpPr>
          <p:nvPr>
            <p:ph type="ctrTitle" idx="5"/>
          </p:nvPr>
        </p:nvSpPr>
        <p:spPr>
          <a:xfrm>
            <a:off x="3429119" y="44989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ACCESSIBLE</a:t>
            </a:r>
            <a:endParaRPr/>
          </a:p>
        </p:txBody>
      </p:sp>
      <p:sp>
        <p:nvSpPr>
          <p:cNvPr id="282" name="Google Shape;282;p25"/>
          <p:cNvSpPr/>
          <p:nvPr/>
        </p:nvSpPr>
        <p:spPr>
          <a:xfrm>
            <a:off x="275286" y="1625008"/>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3969630" y="3308006"/>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7576749" y="1582464"/>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617141" y="1763252"/>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9" name="ZoneTexte 8">
            <a:extLst>
              <a:ext uri="{FF2B5EF4-FFF2-40B4-BE49-F238E27FC236}">
                <a16:creationId xmlns:a16="http://schemas.microsoft.com/office/drawing/2014/main" id="{2911F404-3B2B-CBED-9289-E556CBDBEE20}"/>
              </a:ext>
            </a:extLst>
          </p:cNvPr>
          <p:cNvSpPr txBox="1"/>
          <p:nvPr/>
        </p:nvSpPr>
        <p:spPr>
          <a:xfrm>
            <a:off x="2171916" y="1567278"/>
            <a:ext cx="4650059" cy="1384995"/>
          </a:xfrm>
          <a:prstGeom prst="rect">
            <a:avLst/>
          </a:prstGeom>
          <a:noFill/>
        </p:spPr>
        <p:txBody>
          <a:bodyPr wrap="square">
            <a:spAutoFit/>
          </a:bodyPr>
          <a:lstStyle/>
          <a:p>
            <a:r>
              <a:rPr lang="fr-FR" b="0" i="0" dirty="0">
                <a:solidFill>
                  <a:schemeClr val="bg1"/>
                </a:solidFill>
                <a:effectLst/>
                <a:latin typeface="Söhne"/>
              </a:rPr>
              <a:t>En lançant SMART TECH HUB , nous aspirions à faciliter l'achat de matériel informatique en ligne, en fournissant non seulement une vaste gamme de produits, mais aussi une expérience utilisateur fluide, sécurisée et personnalisée. Notre objectif est d'établir une nouvelle norme dans le commerce électronique pour les passionnés de technologie.</a:t>
            </a:r>
            <a:endParaRPr lang="fr-TN"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p:nvPr/>
        </p:nvSpPr>
        <p:spPr>
          <a:xfrm>
            <a:off x="1380829" y="425645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316852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42440" y="641037"/>
            <a:ext cx="3030982"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ARCHITECTURE</a:t>
            </a:r>
            <a:endParaRPr dirty="0">
              <a:solidFill>
                <a:srgbClr val="FFFFFF"/>
              </a:solidFill>
            </a:endParaRPr>
          </a:p>
        </p:txBody>
      </p:sp>
      <p:sp>
        <p:nvSpPr>
          <p:cNvPr id="404" name="Google Shape;404;p28"/>
          <p:cNvSpPr txBox="1">
            <a:spLocks noGrp="1"/>
          </p:cNvSpPr>
          <p:nvPr>
            <p:ph type="ctrTitle"/>
          </p:nvPr>
        </p:nvSpPr>
        <p:spPr>
          <a:xfrm>
            <a:off x="1389864" y="2038062"/>
            <a:ext cx="2076000" cy="201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800" b="1" i="0" dirty="0">
                <a:solidFill>
                  <a:srgbClr val="374151"/>
                </a:solidFill>
                <a:effectLst/>
                <a:latin typeface="Roboto Black" panose="02000000000000000000" pitchFamily="2" charset="0"/>
                <a:ea typeface="Roboto Black" panose="02000000000000000000" pitchFamily="2" charset="0"/>
                <a:cs typeface="Roboto Black" panose="02000000000000000000" pitchFamily="2" charset="0"/>
              </a:rPr>
              <a:t>frontend interactif développé avec React</a:t>
            </a:r>
            <a:endParaRPr sz="800" b="1" dirty="0">
              <a:solidFill>
                <a:schemeClr val="dk1"/>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405" name="Google Shape;405;p28"/>
          <p:cNvSpPr txBox="1">
            <a:spLocks noGrp="1"/>
          </p:cNvSpPr>
          <p:nvPr>
            <p:ph type="ctrTitle" idx="2"/>
          </p:nvPr>
        </p:nvSpPr>
        <p:spPr>
          <a:xfrm>
            <a:off x="1336226" y="4411268"/>
            <a:ext cx="2326499" cy="3077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b="1" i="0" dirty="0">
                <a:solidFill>
                  <a:srgbClr val="374151"/>
                </a:solidFill>
                <a:effectLst/>
                <a:latin typeface="Söhne"/>
              </a:rPr>
              <a:t>base de données MongoDB assurant une gestion fiable des données</a:t>
            </a:r>
            <a:endParaRPr b="1" dirty="0">
              <a:solidFill>
                <a:schemeClr val="dk1"/>
              </a:solidFill>
            </a:endParaRPr>
          </a:p>
        </p:txBody>
      </p:sp>
      <p:sp>
        <p:nvSpPr>
          <p:cNvPr id="406" name="Google Shape;406;p28"/>
          <p:cNvSpPr txBox="1">
            <a:spLocks noGrp="1"/>
          </p:cNvSpPr>
          <p:nvPr>
            <p:ph type="ctrTitle" idx="3"/>
          </p:nvPr>
        </p:nvSpPr>
        <p:spPr>
          <a:xfrm>
            <a:off x="1315145" y="3375717"/>
            <a:ext cx="2296669" cy="1082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900" b="1" i="0" dirty="0">
                <a:solidFill>
                  <a:srgbClr val="374151"/>
                </a:solidFill>
                <a:effectLst/>
                <a:latin typeface="Roboto Black" panose="02000000000000000000" pitchFamily="2" charset="0"/>
                <a:ea typeface="Roboto Black" panose="02000000000000000000" pitchFamily="2" charset="0"/>
                <a:cs typeface="Roboto Black" panose="02000000000000000000" pitchFamily="2" charset="0"/>
              </a:rPr>
              <a:t>backend efficace construit avec Node JS</a:t>
            </a:r>
            <a:endParaRPr sz="900" b="1" dirty="0">
              <a:solidFill>
                <a:schemeClr val="dk1"/>
              </a:solidFill>
              <a:latin typeface="Roboto Black" panose="02000000000000000000" pitchFamily="2" charset="0"/>
              <a:ea typeface="Roboto Black" panose="02000000000000000000" pitchFamily="2" charset="0"/>
              <a:cs typeface="Roboto Black" panose="02000000000000000000" pitchFamily="2"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descr="Une image contenant Graphique, cercle, art, symbole&#10;&#10;Description générée automatiquement">
            <a:extLst>
              <a:ext uri="{FF2B5EF4-FFF2-40B4-BE49-F238E27FC236}">
                <a16:creationId xmlns:a16="http://schemas.microsoft.com/office/drawing/2014/main" id="{EC47FA90-F579-63B3-E8E7-FBB16D061D9D}"/>
              </a:ext>
            </a:extLst>
          </p:cNvPr>
          <p:cNvPicPr>
            <a:picLocks noChangeAspect="1"/>
          </p:cNvPicPr>
          <p:nvPr/>
        </p:nvPicPr>
        <p:blipFill>
          <a:blip r:embed="rId3"/>
          <a:stretch>
            <a:fillRect/>
          </a:stretch>
        </p:blipFill>
        <p:spPr>
          <a:xfrm>
            <a:off x="654164" y="1804175"/>
            <a:ext cx="587376" cy="510528"/>
          </a:xfrm>
          <a:prstGeom prst="rect">
            <a:avLst/>
          </a:prstGeom>
        </p:spPr>
      </p:pic>
      <p:pic>
        <p:nvPicPr>
          <p:cNvPr id="5" name="Image 4" descr="Une image contenant capture d’écran, Graphique, conception&#10;&#10;Description générée automatiquement">
            <a:extLst>
              <a:ext uri="{FF2B5EF4-FFF2-40B4-BE49-F238E27FC236}">
                <a16:creationId xmlns:a16="http://schemas.microsoft.com/office/drawing/2014/main" id="{56F7E61F-0F75-23C0-D3D4-B099E69F8272}"/>
              </a:ext>
            </a:extLst>
          </p:cNvPr>
          <p:cNvPicPr>
            <a:picLocks noChangeAspect="1"/>
          </p:cNvPicPr>
          <p:nvPr/>
        </p:nvPicPr>
        <p:blipFill>
          <a:blip r:embed="rId4"/>
          <a:stretch>
            <a:fillRect/>
          </a:stretch>
        </p:blipFill>
        <p:spPr>
          <a:xfrm>
            <a:off x="331477" y="2612715"/>
            <a:ext cx="834579" cy="510528"/>
          </a:xfrm>
          <a:prstGeom prst="rect">
            <a:avLst/>
          </a:prstGeom>
        </p:spPr>
      </p:pic>
      <p:pic>
        <p:nvPicPr>
          <p:cNvPr id="7" name="Image 6" descr="Une image contenant Police, Graphique, logo, texte&#10;&#10;Description générée automatiquement">
            <a:extLst>
              <a:ext uri="{FF2B5EF4-FFF2-40B4-BE49-F238E27FC236}">
                <a16:creationId xmlns:a16="http://schemas.microsoft.com/office/drawing/2014/main" id="{1EBF5868-5830-F504-84C3-00F6F1FE72FB}"/>
              </a:ext>
            </a:extLst>
          </p:cNvPr>
          <p:cNvPicPr>
            <a:picLocks noChangeAspect="1"/>
          </p:cNvPicPr>
          <p:nvPr/>
        </p:nvPicPr>
        <p:blipFill>
          <a:blip r:embed="rId5"/>
          <a:stretch>
            <a:fillRect/>
          </a:stretch>
        </p:blipFill>
        <p:spPr>
          <a:xfrm>
            <a:off x="184787" y="3185161"/>
            <a:ext cx="1103084" cy="356816"/>
          </a:xfrm>
          <a:prstGeom prst="rect">
            <a:avLst/>
          </a:prstGeom>
        </p:spPr>
      </p:pic>
      <p:pic>
        <p:nvPicPr>
          <p:cNvPr id="9" name="Image 8" descr="Une image contenant Police, Graphique, graphisme, typographie&#10;&#10;Description générée automatiquement">
            <a:extLst>
              <a:ext uri="{FF2B5EF4-FFF2-40B4-BE49-F238E27FC236}">
                <a16:creationId xmlns:a16="http://schemas.microsoft.com/office/drawing/2014/main" id="{3D80E29E-B707-594B-5437-028BAEC4A76E}"/>
              </a:ext>
            </a:extLst>
          </p:cNvPr>
          <p:cNvPicPr>
            <a:picLocks noChangeAspect="1"/>
          </p:cNvPicPr>
          <p:nvPr/>
        </p:nvPicPr>
        <p:blipFill>
          <a:blip r:embed="rId6"/>
          <a:stretch>
            <a:fillRect/>
          </a:stretch>
        </p:blipFill>
        <p:spPr>
          <a:xfrm>
            <a:off x="386580" y="3462448"/>
            <a:ext cx="767816" cy="442039"/>
          </a:xfrm>
          <a:prstGeom prst="rect">
            <a:avLst/>
          </a:prstGeom>
        </p:spPr>
      </p:pic>
      <p:pic>
        <p:nvPicPr>
          <p:cNvPr id="11" name="Image 10" descr="Une image contenant Graphique, graphisme, conception, créativité&#10;&#10;Description générée automatiquement">
            <a:extLst>
              <a:ext uri="{FF2B5EF4-FFF2-40B4-BE49-F238E27FC236}">
                <a16:creationId xmlns:a16="http://schemas.microsoft.com/office/drawing/2014/main" id="{45FB8E77-33F4-ABA2-ECD9-D2D7123F2A10}"/>
              </a:ext>
            </a:extLst>
          </p:cNvPr>
          <p:cNvPicPr>
            <a:picLocks noChangeAspect="1"/>
          </p:cNvPicPr>
          <p:nvPr/>
        </p:nvPicPr>
        <p:blipFill>
          <a:blip r:embed="rId7"/>
          <a:stretch>
            <a:fillRect/>
          </a:stretch>
        </p:blipFill>
        <p:spPr>
          <a:xfrm>
            <a:off x="351559" y="3961878"/>
            <a:ext cx="877225" cy="877225"/>
          </a:xfrm>
          <a:prstGeom prst="rect">
            <a:avLst/>
          </a:prstGeom>
        </p:spPr>
      </p:pic>
      <p:sp>
        <p:nvSpPr>
          <p:cNvPr id="13" name="ZoneTexte 12">
            <a:extLst>
              <a:ext uri="{FF2B5EF4-FFF2-40B4-BE49-F238E27FC236}">
                <a16:creationId xmlns:a16="http://schemas.microsoft.com/office/drawing/2014/main" id="{20BC75AC-500F-93F1-A61B-C91C8A18B241}"/>
              </a:ext>
            </a:extLst>
          </p:cNvPr>
          <p:cNvSpPr txBox="1"/>
          <p:nvPr/>
        </p:nvSpPr>
        <p:spPr>
          <a:xfrm>
            <a:off x="3537636" y="895693"/>
            <a:ext cx="4572000" cy="307777"/>
          </a:xfrm>
          <a:prstGeom prst="rect">
            <a:avLst/>
          </a:prstGeom>
          <a:noFill/>
        </p:spPr>
        <p:txBody>
          <a:bodyPr wrap="square">
            <a:spAutoFit/>
          </a:bodyPr>
          <a:lstStyle/>
          <a:p>
            <a:r>
              <a:rPr lang="fr-FR" b="0" i="0" dirty="0">
                <a:solidFill>
                  <a:schemeClr val="bg1"/>
                </a:solidFill>
                <a:effectLst/>
                <a:latin typeface="Söhne"/>
              </a:rPr>
              <a:t>Notre application repose sur une architecture robuste</a:t>
            </a:r>
            <a:endParaRPr lang="fr-TN" dirty="0">
              <a:solidFill>
                <a:schemeClr val="bg1"/>
              </a:solidFill>
            </a:endParaRPr>
          </a:p>
        </p:txBody>
      </p:sp>
      <p:sp>
        <p:nvSpPr>
          <p:cNvPr id="15" name="ZoneTexte 14">
            <a:extLst>
              <a:ext uri="{FF2B5EF4-FFF2-40B4-BE49-F238E27FC236}">
                <a16:creationId xmlns:a16="http://schemas.microsoft.com/office/drawing/2014/main" id="{6FAEFCD5-1036-8A41-4402-F5136C62D9F8}"/>
              </a:ext>
            </a:extLst>
          </p:cNvPr>
          <p:cNvSpPr txBox="1"/>
          <p:nvPr/>
        </p:nvSpPr>
        <p:spPr>
          <a:xfrm>
            <a:off x="4269629" y="4395946"/>
            <a:ext cx="4620322" cy="523220"/>
          </a:xfrm>
          <a:prstGeom prst="rect">
            <a:avLst/>
          </a:prstGeom>
          <a:noFill/>
        </p:spPr>
        <p:txBody>
          <a:bodyPr wrap="square">
            <a:spAutoFit/>
          </a:bodyPr>
          <a:lstStyle/>
          <a:p>
            <a:r>
              <a:rPr lang="fr-FR" b="0" i="0" dirty="0">
                <a:solidFill>
                  <a:schemeClr val="bg1"/>
                </a:solidFill>
                <a:effectLst/>
                <a:latin typeface="Söhne"/>
              </a:rPr>
              <a:t>Cette architecture permet une navigation fluide et des temps de réponse rapides pour les utilisateurs</a:t>
            </a:r>
            <a:endParaRPr lang="fr-TN" dirty="0">
              <a:solidFill>
                <a:schemeClr val="bg1"/>
              </a:solidFill>
            </a:endParaRPr>
          </a:p>
        </p:txBody>
      </p:sp>
    </p:spTree>
    <p:extLst>
      <p:ext uri="{BB962C8B-B14F-4D97-AF65-F5344CB8AC3E}">
        <p14:creationId xmlns:p14="http://schemas.microsoft.com/office/powerpoint/2010/main" val="376847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31705" y="12416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FONCTIONNALITÉS PRINCIPALES</a:t>
            </a:r>
            <a:endParaRPr lang="fr-FR" dirty="0"/>
          </a:p>
        </p:txBody>
      </p:sp>
      <p:sp>
        <p:nvSpPr>
          <p:cNvPr id="564" name="Google Shape;564;p30"/>
          <p:cNvSpPr txBox="1">
            <a:spLocks noGrp="1"/>
          </p:cNvSpPr>
          <p:nvPr>
            <p:ph type="subTitle" idx="1"/>
          </p:nvPr>
        </p:nvSpPr>
        <p:spPr>
          <a:xfrm>
            <a:off x="3976950" y="259640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b="0" i="0" dirty="0">
                <a:solidFill>
                  <a:schemeClr val="bg1"/>
                </a:solidFill>
                <a:effectLst/>
                <a:latin typeface="Söhne"/>
              </a:rPr>
              <a:t>un panier d'achat intuitif</a:t>
            </a:r>
            <a:endParaRPr sz="900" dirty="0">
              <a:solidFill>
                <a:schemeClr val="bg1"/>
              </a:solidFill>
            </a:endParaRPr>
          </a:p>
        </p:txBody>
      </p:sp>
      <p:sp>
        <p:nvSpPr>
          <p:cNvPr id="565" name="Google Shape;565;p30"/>
          <p:cNvSpPr txBox="1">
            <a:spLocks noGrp="1"/>
          </p:cNvSpPr>
          <p:nvPr>
            <p:ph type="subTitle" idx="2"/>
          </p:nvPr>
        </p:nvSpPr>
        <p:spPr>
          <a:xfrm>
            <a:off x="7416000" y="2600406"/>
            <a:ext cx="1433970" cy="5158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b="0" i="0" dirty="0">
                <a:solidFill>
                  <a:schemeClr val="bg1"/>
                </a:solidFill>
                <a:effectLst/>
                <a:latin typeface="Söhne"/>
              </a:rPr>
              <a:t>un système de paiement en ligne sécurisé</a:t>
            </a:r>
            <a:endParaRPr sz="900" dirty="0">
              <a:solidFill>
                <a:schemeClr val="bg1"/>
              </a:solidFill>
            </a:endParaRPr>
          </a:p>
        </p:txBody>
      </p:sp>
      <p:sp>
        <p:nvSpPr>
          <p:cNvPr id="566" name="Google Shape;566;p30"/>
          <p:cNvSpPr txBox="1">
            <a:spLocks noGrp="1"/>
          </p:cNvSpPr>
          <p:nvPr>
            <p:ph type="subTitle" idx="3"/>
          </p:nvPr>
        </p:nvSpPr>
        <p:spPr>
          <a:xfrm>
            <a:off x="398755" y="2605573"/>
            <a:ext cx="1394100" cy="9064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0" i="0" dirty="0">
                <a:solidFill>
                  <a:schemeClr val="bg1"/>
                </a:solidFill>
                <a:effectLst/>
                <a:latin typeface="Söhne"/>
              </a:rPr>
              <a:t>catalogue en ligne offrant des descriptions détaillées des produits</a:t>
            </a:r>
            <a:endParaRPr dirty="0">
              <a:solidFill>
                <a:schemeClr val="bg1"/>
              </a:solidFill>
            </a:endParaRPr>
          </a:p>
        </p:txBody>
      </p:sp>
      <p:sp>
        <p:nvSpPr>
          <p:cNvPr id="570" name="Google Shape;570;p30"/>
          <p:cNvSpPr/>
          <p:nvPr/>
        </p:nvSpPr>
        <p:spPr>
          <a:xfrm>
            <a:off x="347903" y="2582750"/>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549747" y="1322426"/>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1044798" y="1706809"/>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700345" y="1454790"/>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609039" y="1434505"/>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161758" y="1344737"/>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959087" y="2605061"/>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656001" y="1729120"/>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311548" y="1477138"/>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220241" y="1456816"/>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7421605" y="261249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7618674" y="135216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8118519" y="173655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7775664" y="148456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0"/>
          <p:cNvSpPr/>
          <p:nvPr/>
        </p:nvSpPr>
        <p:spPr>
          <a:xfrm>
            <a:off x="7684358" y="146424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31705" y="67131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 name="ZoneTexte 2">
            <a:extLst>
              <a:ext uri="{FF2B5EF4-FFF2-40B4-BE49-F238E27FC236}">
                <a16:creationId xmlns:a16="http://schemas.microsoft.com/office/drawing/2014/main" id="{6A9CA024-A8E6-68EF-90A4-3C738337675A}"/>
              </a:ext>
            </a:extLst>
          </p:cNvPr>
          <p:cNvSpPr txBox="1"/>
          <p:nvPr/>
        </p:nvSpPr>
        <p:spPr>
          <a:xfrm>
            <a:off x="2382310" y="682420"/>
            <a:ext cx="4627545" cy="307777"/>
          </a:xfrm>
          <a:prstGeom prst="rect">
            <a:avLst/>
          </a:prstGeom>
          <a:noFill/>
        </p:spPr>
        <p:txBody>
          <a:bodyPr wrap="square">
            <a:spAutoFit/>
          </a:bodyPr>
          <a:lstStyle/>
          <a:p>
            <a:r>
              <a:rPr lang="fr-FR" b="0" i="0" dirty="0">
                <a:solidFill>
                  <a:schemeClr val="bg1"/>
                </a:solidFill>
                <a:effectLst/>
                <a:latin typeface="Söhne"/>
              </a:rPr>
              <a:t>Le cœur de </a:t>
            </a:r>
            <a:r>
              <a:rPr lang="fr-FR" dirty="0">
                <a:solidFill>
                  <a:schemeClr val="bg1"/>
                </a:solidFill>
                <a:latin typeface="Söhne"/>
              </a:rPr>
              <a:t>l	‘</a:t>
            </a:r>
            <a:r>
              <a:rPr lang="fr-FR" b="0" i="0" dirty="0">
                <a:solidFill>
                  <a:schemeClr val="bg1"/>
                </a:solidFill>
                <a:effectLst/>
                <a:latin typeface="Söhne"/>
              </a:rPr>
              <a:t>Application réside dans ses fonctionnalités clés</a:t>
            </a:r>
            <a:endParaRPr lang="fr-TN" dirty="0">
              <a:solidFill>
                <a:schemeClr val="bg1"/>
              </a:solidFill>
            </a:endParaRPr>
          </a:p>
        </p:txBody>
      </p:sp>
      <p:grpSp>
        <p:nvGrpSpPr>
          <p:cNvPr id="10" name="Google Shape;6017;p52">
            <a:extLst>
              <a:ext uri="{FF2B5EF4-FFF2-40B4-BE49-F238E27FC236}">
                <a16:creationId xmlns:a16="http://schemas.microsoft.com/office/drawing/2014/main" id="{FF3F49C0-1F73-5EDB-DB62-7A5F17A46735}"/>
              </a:ext>
            </a:extLst>
          </p:cNvPr>
          <p:cNvGrpSpPr/>
          <p:nvPr/>
        </p:nvGrpSpPr>
        <p:grpSpPr>
          <a:xfrm>
            <a:off x="7969441" y="1649737"/>
            <a:ext cx="332881" cy="332881"/>
            <a:chOff x="6239925" y="2032450"/>
            <a:chExt cx="472775" cy="472775"/>
          </a:xfrm>
        </p:grpSpPr>
        <p:sp>
          <p:nvSpPr>
            <p:cNvPr id="11" name="Google Shape;6018;p52">
              <a:extLst>
                <a:ext uri="{FF2B5EF4-FFF2-40B4-BE49-F238E27FC236}">
                  <a16:creationId xmlns:a16="http://schemas.microsoft.com/office/drawing/2014/main" id="{B602D84A-55CD-6525-11E2-BCA46E8C779C}"/>
                </a:ext>
              </a:extLst>
            </p:cNvPr>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6019;p52">
              <a:extLst>
                <a:ext uri="{FF2B5EF4-FFF2-40B4-BE49-F238E27FC236}">
                  <a16:creationId xmlns:a16="http://schemas.microsoft.com/office/drawing/2014/main" id="{023676A8-E8FA-7949-40E3-1DAF6AE11BAC}"/>
                </a:ext>
              </a:extLst>
            </p:cNvPr>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6834;p54">
            <a:extLst>
              <a:ext uri="{FF2B5EF4-FFF2-40B4-BE49-F238E27FC236}">
                <a16:creationId xmlns:a16="http://schemas.microsoft.com/office/drawing/2014/main" id="{D195E377-8205-6915-4697-3A09E74B5E7C}"/>
              </a:ext>
            </a:extLst>
          </p:cNvPr>
          <p:cNvGrpSpPr/>
          <p:nvPr/>
        </p:nvGrpSpPr>
        <p:grpSpPr>
          <a:xfrm>
            <a:off x="4504633" y="1634601"/>
            <a:ext cx="352857" cy="347301"/>
            <a:chOff x="2404875" y="3592725"/>
            <a:chExt cx="298525" cy="293825"/>
          </a:xfrm>
        </p:grpSpPr>
        <p:sp>
          <p:nvSpPr>
            <p:cNvPr id="14" name="Google Shape;6835;p54">
              <a:extLst>
                <a:ext uri="{FF2B5EF4-FFF2-40B4-BE49-F238E27FC236}">
                  <a16:creationId xmlns:a16="http://schemas.microsoft.com/office/drawing/2014/main" id="{45C0B3E0-3D8D-F52E-773B-F514EA463BD2}"/>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36;p54">
              <a:extLst>
                <a:ext uri="{FF2B5EF4-FFF2-40B4-BE49-F238E27FC236}">
                  <a16:creationId xmlns:a16="http://schemas.microsoft.com/office/drawing/2014/main" id="{DF2F12D2-B7AA-327B-9622-F49DFDF247CB}"/>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37;p54">
              <a:extLst>
                <a:ext uri="{FF2B5EF4-FFF2-40B4-BE49-F238E27FC236}">
                  <a16:creationId xmlns:a16="http://schemas.microsoft.com/office/drawing/2014/main" id="{B3CEA872-DC51-CB8C-EEAA-B1E8C61C26BC}"/>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738;p58">
            <a:extLst>
              <a:ext uri="{FF2B5EF4-FFF2-40B4-BE49-F238E27FC236}">
                <a16:creationId xmlns:a16="http://schemas.microsoft.com/office/drawing/2014/main" id="{2E93BDBC-6622-6CF2-143E-DF4971918ACA}"/>
              </a:ext>
            </a:extLst>
          </p:cNvPr>
          <p:cNvGrpSpPr/>
          <p:nvPr/>
        </p:nvGrpSpPr>
        <p:grpSpPr>
          <a:xfrm>
            <a:off x="900612" y="1573094"/>
            <a:ext cx="423043" cy="421927"/>
            <a:chOff x="-2670575" y="3956600"/>
            <a:chExt cx="293800" cy="293025"/>
          </a:xfrm>
        </p:grpSpPr>
        <p:sp>
          <p:nvSpPr>
            <p:cNvPr id="18" name="Google Shape;8739;p58">
              <a:extLst>
                <a:ext uri="{FF2B5EF4-FFF2-40B4-BE49-F238E27FC236}">
                  <a16:creationId xmlns:a16="http://schemas.microsoft.com/office/drawing/2014/main" id="{FE91B371-C926-F098-3DB7-8387AFFD44F4}"/>
                </a:ext>
              </a:extLst>
            </p:cNvPr>
            <p:cNvSpPr/>
            <p:nvPr/>
          </p:nvSpPr>
          <p:spPr>
            <a:xfrm>
              <a:off x="-2670575" y="3975525"/>
              <a:ext cx="116575" cy="34675"/>
            </a:xfrm>
            <a:custGeom>
              <a:avLst/>
              <a:gdLst/>
              <a:ahLst/>
              <a:cxnLst/>
              <a:rect l="l" t="t" r="r" b="b"/>
              <a:pathLst>
                <a:path w="4663" h="1387" extrusionOk="0">
                  <a:moveTo>
                    <a:pt x="1040" y="0"/>
                  </a:moveTo>
                  <a:cubicBezTo>
                    <a:pt x="473" y="0"/>
                    <a:pt x="0" y="473"/>
                    <a:pt x="0" y="1040"/>
                  </a:cubicBezTo>
                  <a:lnTo>
                    <a:pt x="0" y="1386"/>
                  </a:lnTo>
                  <a:lnTo>
                    <a:pt x="3781" y="1386"/>
                  </a:lnTo>
                  <a:cubicBezTo>
                    <a:pt x="4001" y="882"/>
                    <a:pt x="4316" y="410"/>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40;p58">
              <a:extLst>
                <a:ext uri="{FF2B5EF4-FFF2-40B4-BE49-F238E27FC236}">
                  <a16:creationId xmlns:a16="http://schemas.microsoft.com/office/drawing/2014/main" id="{6E25D499-332C-4C1D-DEB6-87B0F28923E2}"/>
                </a:ext>
              </a:extLst>
            </p:cNvPr>
            <p:cNvSpPr/>
            <p:nvPr/>
          </p:nvSpPr>
          <p:spPr>
            <a:xfrm>
              <a:off x="-2669800" y="4026700"/>
              <a:ext cx="170950" cy="136300"/>
            </a:xfrm>
            <a:custGeom>
              <a:avLst/>
              <a:gdLst/>
              <a:ahLst/>
              <a:cxnLst/>
              <a:rect l="l" t="t" r="r" b="b"/>
              <a:pathLst>
                <a:path w="6838" h="5452" extrusionOk="0">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41;p58">
              <a:extLst>
                <a:ext uri="{FF2B5EF4-FFF2-40B4-BE49-F238E27FC236}">
                  <a16:creationId xmlns:a16="http://schemas.microsoft.com/office/drawing/2014/main" id="{F1710914-76FC-FF4C-6FF9-971AF700E643}"/>
                </a:ext>
              </a:extLst>
            </p:cNvPr>
            <p:cNvSpPr/>
            <p:nvPr/>
          </p:nvSpPr>
          <p:spPr>
            <a:xfrm>
              <a:off x="-2669800" y="4179500"/>
              <a:ext cx="170950" cy="70125"/>
            </a:xfrm>
            <a:custGeom>
              <a:avLst/>
              <a:gdLst/>
              <a:ahLst/>
              <a:cxnLst/>
              <a:rect l="l" t="t" r="r" b="b"/>
              <a:pathLst>
                <a:path w="6838" h="2805" extrusionOk="0">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42;p58">
              <a:extLst>
                <a:ext uri="{FF2B5EF4-FFF2-40B4-BE49-F238E27FC236}">
                  <a16:creationId xmlns:a16="http://schemas.microsoft.com/office/drawing/2014/main" id="{962DC57D-A73B-A2EE-873F-202A6214DD9E}"/>
                </a:ext>
              </a:extLst>
            </p:cNvPr>
            <p:cNvSpPr/>
            <p:nvPr/>
          </p:nvSpPr>
          <p:spPr>
            <a:xfrm>
              <a:off x="-2566625" y="3956600"/>
              <a:ext cx="189850" cy="190650"/>
            </a:xfrm>
            <a:custGeom>
              <a:avLst/>
              <a:gdLst/>
              <a:ahLst/>
              <a:cxnLst/>
              <a:rect l="l" t="t" r="r" b="b"/>
              <a:pathLst>
                <a:path w="7594" h="7626" extrusionOk="0">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566;p30">
            <a:extLst>
              <a:ext uri="{FF2B5EF4-FFF2-40B4-BE49-F238E27FC236}">
                <a16:creationId xmlns:a16="http://schemas.microsoft.com/office/drawing/2014/main" id="{D6FD3D27-6F02-50A6-1380-B82A46852B8E}"/>
              </a:ext>
            </a:extLst>
          </p:cNvPr>
          <p:cNvSpPr txBox="1">
            <a:spLocks/>
          </p:cNvSpPr>
          <p:nvPr/>
        </p:nvSpPr>
        <p:spPr>
          <a:xfrm>
            <a:off x="2193562" y="2622708"/>
            <a:ext cx="1394100" cy="906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fr-FR" b="0" i="0" dirty="0">
                <a:solidFill>
                  <a:schemeClr val="bg1"/>
                </a:solidFill>
                <a:effectLst/>
                <a:latin typeface="Söhne"/>
              </a:rPr>
              <a:t>un suivi des commandes transparent</a:t>
            </a:r>
            <a:endParaRPr lang="fr-FR" dirty="0">
              <a:solidFill>
                <a:schemeClr val="bg1"/>
              </a:solidFill>
            </a:endParaRPr>
          </a:p>
        </p:txBody>
      </p:sp>
      <p:sp>
        <p:nvSpPr>
          <p:cNvPr id="43" name="Google Shape;570;p30">
            <a:extLst>
              <a:ext uri="{FF2B5EF4-FFF2-40B4-BE49-F238E27FC236}">
                <a16:creationId xmlns:a16="http://schemas.microsoft.com/office/drawing/2014/main" id="{2E1A96BD-2240-E74B-147F-A3AC0F88CC7E}"/>
              </a:ext>
            </a:extLst>
          </p:cNvPr>
          <p:cNvSpPr/>
          <p:nvPr/>
        </p:nvSpPr>
        <p:spPr>
          <a:xfrm>
            <a:off x="2142710" y="2599885"/>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1;p30">
            <a:extLst>
              <a:ext uri="{FF2B5EF4-FFF2-40B4-BE49-F238E27FC236}">
                <a16:creationId xmlns:a16="http://schemas.microsoft.com/office/drawing/2014/main" id="{51A37094-918B-FE7E-D100-437203D2F190}"/>
              </a:ext>
            </a:extLst>
          </p:cNvPr>
          <p:cNvSpPr/>
          <p:nvPr/>
        </p:nvSpPr>
        <p:spPr>
          <a:xfrm>
            <a:off x="2344554" y="1339561"/>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2;p30">
            <a:extLst>
              <a:ext uri="{FF2B5EF4-FFF2-40B4-BE49-F238E27FC236}">
                <a16:creationId xmlns:a16="http://schemas.microsoft.com/office/drawing/2014/main" id="{5BA54C69-660D-4B3E-3B36-4454B657B813}"/>
              </a:ext>
            </a:extLst>
          </p:cNvPr>
          <p:cNvSpPr/>
          <p:nvPr/>
        </p:nvSpPr>
        <p:spPr>
          <a:xfrm>
            <a:off x="2839605" y="1723944"/>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3;p30">
            <a:extLst>
              <a:ext uri="{FF2B5EF4-FFF2-40B4-BE49-F238E27FC236}">
                <a16:creationId xmlns:a16="http://schemas.microsoft.com/office/drawing/2014/main" id="{C5B4FE27-E86E-1EFE-3333-EC84F5CF4422}"/>
              </a:ext>
            </a:extLst>
          </p:cNvPr>
          <p:cNvSpPr/>
          <p:nvPr/>
        </p:nvSpPr>
        <p:spPr>
          <a:xfrm>
            <a:off x="2495152" y="1471925"/>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74;p30">
            <a:extLst>
              <a:ext uri="{FF2B5EF4-FFF2-40B4-BE49-F238E27FC236}">
                <a16:creationId xmlns:a16="http://schemas.microsoft.com/office/drawing/2014/main" id="{C4D30C51-CCEE-A622-C95C-EF35DEF4DDF6}"/>
              </a:ext>
            </a:extLst>
          </p:cNvPr>
          <p:cNvSpPr/>
          <p:nvPr/>
        </p:nvSpPr>
        <p:spPr>
          <a:xfrm>
            <a:off x="2403846" y="1451640"/>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6;p30">
            <a:extLst>
              <a:ext uri="{FF2B5EF4-FFF2-40B4-BE49-F238E27FC236}">
                <a16:creationId xmlns:a16="http://schemas.microsoft.com/office/drawing/2014/main" id="{723EB929-E852-45CB-D6C9-6397C1ADD2C1}"/>
              </a:ext>
            </a:extLst>
          </p:cNvPr>
          <p:cNvSpPr txBox="1">
            <a:spLocks/>
          </p:cNvSpPr>
          <p:nvPr/>
        </p:nvSpPr>
        <p:spPr>
          <a:xfrm>
            <a:off x="5575749" y="2596405"/>
            <a:ext cx="1629801" cy="906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fr-FR" b="0" i="0" dirty="0">
                <a:solidFill>
                  <a:schemeClr val="bg1"/>
                </a:solidFill>
                <a:effectLst/>
                <a:latin typeface="Söhne"/>
              </a:rPr>
              <a:t>plateforme d'avis permettant aux utilisateurs de partager leurs expériences</a:t>
            </a:r>
            <a:endParaRPr lang="fr-FR" dirty="0">
              <a:solidFill>
                <a:schemeClr val="bg1"/>
              </a:solidFill>
            </a:endParaRPr>
          </a:p>
        </p:txBody>
      </p:sp>
      <p:sp>
        <p:nvSpPr>
          <p:cNvPr id="54" name="Google Shape;570;p30">
            <a:extLst>
              <a:ext uri="{FF2B5EF4-FFF2-40B4-BE49-F238E27FC236}">
                <a16:creationId xmlns:a16="http://schemas.microsoft.com/office/drawing/2014/main" id="{1F1E0D10-858B-0720-9538-71E3E1A2A4BC}"/>
              </a:ext>
            </a:extLst>
          </p:cNvPr>
          <p:cNvSpPr/>
          <p:nvPr/>
        </p:nvSpPr>
        <p:spPr>
          <a:xfrm>
            <a:off x="5673714" y="2611971"/>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71;p30">
            <a:extLst>
              <a:ext uri="{FF2B5EF4-FFF2-40B4-BE49-F238E27FC236}">
                <a16:creationId xmlns:a16="http://schemas.microsoft.com/office/drawing/2014/main" id="{0EA5572C-22A9-94EE-DA55-EE07D7070150}"/>
              </a:ext>
            </a:extLst>
          </p:cNvPr>
          <p:cNvSpPr/>
          <p:nvPr/>
        </p:nvSpPr>
        <p:spPr>
          <a:xfrm>
            <a:off x="5875558" y="1351647"/>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72;p30">
            <a:extLst>
              <a:ext uri="{FF2B5EF4-FFF2-40B4-BE49-F238E27FC236}">
                <a16:creationId xmlns:a16="http://schemas.microsoft.com/office/drawing/2014/main" id="{645D22E5-0EF9-BCFC-7587-9A20D32A6834}"/>
              </a:ext>
            </a:extLst>
          </p:cNvPr>
          <p:cNvSpPr/>
          <p:nvPr/>
        </p:nvSpPr>
        <p:spPr>
          <a:xfrm>
            <a:off x="6370609" y="1736030"/>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3;p30">
            <a:extLst>
              <a:ext uri="{FF2B5EF4-FFF2-40B4-BE49-F238E27FC236}">
                <a16:creationId xmlns:a16="http://schemas.microsoft.com/office/drawing/2014/main" id="{44B9F430-A8B0-B7E2-0996-E5F7F23BC4D4}"/>
              </a:ext>
            </a:extLst>
          </p:cNvPr>
          <p:cNvSpPr/>
          <p:nvPr/>
        </p:nvSpPr>
        <p:spPr>
          <a:xfrm>
            <a:off x="6026156" y="1484011"/>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74;p30">
            <a:extLst>
              <a:ext uri="{FF2B5EF4-FFF2-40B4-BE49-F238E27FC236}">
                <a16:creationId xmlns:a16="http://schemas.microsoft.com/office/drawing/2014/main" id="{09DF325E-4ABA-916A-5519-7AC3A815322C}"/>
              </a:ext>
            </a:extLst>
          </p:cNvPr>
          <p:cNvSpPr/>
          <p:nvPr/>
        </p:nvSpPr>
        <p:spPr>
          <a:xfrm>
            <a:off x="5934850" y="1463726"/>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6683;p54">
            <a:extLst>
              <a:ext uri="{FF2B5EF4-FFF2-40B4-BE49-F238E27FC236}">
                <a16:creationId xmlns:a16="http://schemas.microsoft.com/office/drawing/2014/main" id="{5E27E359-D27B-95B6-8F62-4C10E89A4465}"/>
              </a:ext>
            </a:extLst>
          </p:cNvPr>
          <p:cNvGrpSpPr/>
          <p:nvPr/>
        </p:nvGrpSpPr>
        <p:grpSpPr>
          <a:xfrm>
            <a:off x="2670618" y="1612561"/>
            <a:ext cx="366364" cy="359075"/>
            <a:chOff x="-60988625" y="3740800"/>
            <a:chExt cx="316650" cy="310350"/>
          </a:xfrm>
        </p:grpSpPr>
        <p:sp>
          <p:nvSpPr>
            <p:cNvPr id="513" name="Google Shape;6684;p54">
              <a:extLst>
                <a:ext uri="{FF2B5EF4-FFF2-40B4-BE49-F238E27FC236}">
                  <a16:creationId xmlns:a16="http://schemas.microsoft.com/office/drawing/2014/main" id="{4294CE1E-3D07-2370-249B-0681D0DB0411}"/>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685;p54">
              <a:extLst>
                <a:ext uri="{FF2B5EF4-FFF2-40B4-BE49-F238E27FC236}">
                  <a16:creationId xmlns:a16="http://schemas.microsoft.com/office/drawing/2014/main" id="{F9F70825-BC3B-C3A0-1C7B-8EFB97BC1B60}"/>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686;p54">
              <a:extLst>
                <a:ext uri="{FF2B5EF4-FFF2-40B4-BE49-F238E27FC236}">
                  <a16:creationId xmlns:a16="http://schemas.microsoft.com/office/drawing/2014/main" id="{6BCA245D-F30E-9D6F-D3A1-BC67FF9555D3}"/>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6318;p53">
            <a:extLst>
              <a:ext uri="{FF2B5EF4-FFF2-40B4-BE49-F238E27FC236}">
                <a16:creationId xmlns:a16="http://schemas.microsoft.com/office/drawing/2014/main" id="{B0D307A1-AAC1-32A3-273C-11FE6B9EDA0E}"/>
              </a:ext>
            </a:extLst>
          </p:cNvPr>
          <p:cNvSpPr/>
          <p:nvPr/>
        </p:nvSpPr>
        <p:spPr>
          <a:xfrm>
            <a:off x="6207634" y="1631308"/>
            <a:ext cx="364453" cy="36941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8" name="Image 517" descr="Une image contenant texte, capture d’écran, Police, nombre&#10;&#10;Description générée automatiquement">
            <a:extLst>
              <a:ext uri="{FF2B5EF4-FFF2-40B4-BE49-F238E27FC236}">
                <a16:creationId xmlns:a16="http://schemas.microsoft.com/office/drawing/2014/main" id="{5270E2DF-C6C2-24E3-529E-6809B3BC901E}"/>
              </a:ext>
            </a:extLst>
          </p:cNvPr>
          <p:cNvPicPr>
            <a:picLocks noChangeAspect="1"/>
          </p:cNvPicPr>
          <p:nvPr/>
        </p:nvPicPr>
        <p:blipFill>
          <a:blip r:embed="rId3"/>
          <a:stretch>
            <a:fillRect/>
          </a:stretch>
        </p:blipFill>
        <p:spPr>
          <a:xfrm>
            <a:off x="3878980" y="3332192"/>
            <a:ext cx="1651191" cy="927859"/>
          </a:xfrm>
          <a:prstGeom prst="rect">
            <a:avLst/>
          </a:prstGeom>
        </p:spPr>
      </p:pic>
      <p:pic>
        <p:nvPicPr>
          <p:cNvPr id="520" name="Image 519" descr="Une image contenant texte, capture d’écran, logiciel, Page web&#10;&#10;Description générée automatiquement">
            <a:extLst>
              <a:ext uri="{FF2B5EF4-FFF2-40B4-BE49-F238E27FC236}">
                <a16:creationId xmlns:a16="http://schemas.microsoft.com/office/drawing/2014/main" id="{D851FB93-0D35-32BD-B180-926F935784E0}"/>
              </a:ext>
            </a:extLst>
          </p:cNvPr>
          <p:cNvPicPr>
            <a:picLocks noChangeAspect="1"/>
          </p:cNvPicPr>
          <p:nvPr/>
        </p:nvPicPr>
        <p:blipFill>
          <a:blip r:embed="rId4"/>
          <a:stretch>
            <a:fillRect/>
          </a:stretch>
        </p:blipFill>
        <p:spPr>
          <a:xfrm>
            <a:off x="7514153" y="3332192"/>
            <a:ext cx="1394100" cy="927859"/>
          </a:xfrm>
          <a:prstGeom prst="rect">
            <a:avLst/>
          </a:prstGeom>
        </p:spPr>
      </p:pic>
      <p:pic>
        <p:nvPicPr>
          <p:cNvPr id="522" name="Image 521" descr="Une image contenant texte, capture d’écran, Icône d’ordinateur, logiciel&#10;&#10;Description générée automatiquement">
            <a:extLst>
              <a:ext uri="{FF2B5EF4-FFF2-40B4-BE49-F238E27FC236}">
                <a16:creationId xmlns:a16="http://schemas.microsoft.com/office/drawing/2014/main" id="{7E60D102-F60D-D914-AC25-514FD8D4EDF9}"/>
              </a:ext>
            </a:extLst>
          </p:cNvPr>
          <p:cNvPicPr>
            <a:picLocks noChangeAspect="1"/>
          </p:cNvPicPr>
          <p:nvPr/>
        </p:nvPicPr>
        <p:blipFill>
          <a:blip r:embed="rId5"/>
          <a:stretch>
            <a:fillRect/>
          </a:stretch>
        </p:blipFill>
        <p:spPr>
          <a:xfrm>
            <a:off x="199207" y="3431633"/>
            <a:ext cx="1651191" cy="830755"/>
          </a:xfrm>
          <a:prstGeom prst="rect">
            <a:avLst/>
          </a:prstGeom>
        </p:spPr>
      </p:pic>
      <p:pic>
        <p:nvPicPr>
          <p:cNvPr id="524" name="Image 523" descr="Une image contenant texte, capture d’écran, logiciel, Système d’exploitation&#10;&#10;Description générée automatiquement">
            <a:extLst>
              <a:ext uri="{FF2B5EF4-FFF2-40B4-BE49-F238E27FC236}">
                <a16:creationId xmlns:a16="http://schemas.microsoft.com/office/drawing/2014/main" id="{25A83977-FD8F-2B99-6A9F-281D3E65A027}"/>
              </a:ext>
            </a:extLst>
          </p:cNvPr>
          <p:cNvPicPr>
            <a:picLocks noChangeAspect="1"/>
          </p:cNvPicPr>
          <p:nvPr/>
        </p:nvPicPr>
        <p:blipFill>
          <a:blip r:embed="rId6"/>
          <a:stretch>
            <a:fillRect/>
          </a:stretch>
        </p:blipFill>
        <p:spPr>
          <a:xfrm>
            <a:off x="5712863" y="3356604"/>
            <a:ext cx="1617772" cy="905784"/>
          </a:xfrm>
          <a:prstGeom prst="rect">
            <a:avLst/>
          </a:prstGeom>
        </p:spPr>
      </p:pic>
      <p:pic>
        <p:nvPicPr>
          <p:cNvPr id="526" name="Image 525" descr="Une image contenant texte, capture d’écran, nombre, Police&#10;&#10;Description générée automatiquement">
            <a:extLst>
              <a:ext uri="{FF2B5EF4-FFF2-40B4-BE49-F238E27FC236}">
                <a16:creationId xmlns:a16="http://schemas.microsoft.com/office/drawing/2014/main" id="{43918016-A65C-2AFD-081E-7B1523E595A3}"/>
              </a:ext>
            </a:extLst>
          </p:cNvPr>
          <p:cNvPicPr>
            <a:picLocks noChangeAspect="1"/>
          </p:cNvPicPr>
          <p:nvPr/>
        </p:nvPicPr>
        <p:blipFill>
          <a:blip r:embed="rId7"/>
          <a:stretch>
            <a:fillRect/>
          </a:stretch>
        </p:blipFill>
        <p:spPr>
          <a:xfrm>
            <a:off x="2076034" y="3356604"/>
            <a:ext cx="1607306" cy="905784"/>
          </a:xfrm>
          <a:prstGeom prst="rect">
            <a:avLst/>
          </a:prstGeom>
        </p:spPr>
      </p:pic>
    </p:spTree>
    <p:extLst>
      <p:ext uri="{BB962C8B-B14F-4D97-AF65-F5344CB8AC3E}">
        <p14:creationId xmlns:p14="http://schemas.microsoft.com/office/powerpoint/2010/main" val="68592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10929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TECHNOLOGIES UTILISÉES </a:t>
            </a:r>
            <a:endParaRPr lang="fr-FR" dirty="0"/>
          </a:p>
        </p:txBody>
      </p:sp>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2905736" y="2888729"/>
            <a:ext cx="235607" cy="294716"/>
            <a:chOff x="2905736" y="2888729"/>
            <a:chExt cx="235607"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txBox="1">
            <a:spLocks noGrp="1"/>
          </p:cNvSpPr>
          <p:nvPr>
            <p:ph type="ctrTitle" idx="4294967295"/>
          </p:nvPr>
        </p:nvSpPr>
        <p:spPr>
          <a:xfrm>
            <a:off x="2506826" y="1773133"/>
            <a:ext cx="1033425" cy="1309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FRONT-END</a:t>
            </a:r>
            <a:endParaRPr sz="1000" dirty="0">
              <a:solidFill>
                <a:srgbClr val="FFFFFF"/>
              </a:solidFill>
            </a:endParaRPr>
          </a:p>
        </p:txBody>
      </p:sp>
      <p:sp>
        <p:nvSpPr>
          <p:cNvPr id="1040" name="Google Shape;1040;p37"/>
          <p:cNvSpPr txBox="1">
            <a:spLocks noGrp="1"/>
          </p:cNvSpPr>
          <p:nvPr>
            <p:ph type="ctrTitle" idx="4294967295"/>
          </p:nvPr>
        </p:nvSpPr>
        <p:spPr>
          <a:xfrm>
            <a:off x="3717525" y="4046700"/>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OUTILS</a:t>
            </a:r>
            <a:endParaRPr sz="1000" dirty="0">
              <a:solidFill>
                <a:srgbClr val="FFFFFF"/>
              </a:solidFill>
            </a:endParaRPr>
          </a:p>
        </p:txBody>
      </p:sp>
      <p:sp>
        <p:nvSpPr>
          <p:cNvPr id="1041" name="Google Shape;1041;p37"/>
          <p:cNvSpPr txBox="1">
            <a:spLocks noGrp="1"/>
          </p:cNvSpPr>
          <p:nvPr>
            <p:ph type="ctrTitle" idx="4294967295"/>
          </p:nvPr>
        </p:nvSpPr>
        <p:spPr>
          <a:xfrm>
            <a:off x="4596459" y="1732506"/>
            <a:ext cx="1033424" cy="2479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BACK-END</a:t>
            </a:r>
            <a:br>
              <a:rPr lang="es" sz="1000" dirty="0"/>
            </a:br>
            <a:endParaRPr sz="1000" dirty="0">
              <a:solidFill>
                <a:srgbClr val="FFFFFF"/>
              </a:solidFill>
            </a:endParaRPr>
          </a:p>
        </p:txBody>
      </p:sp>
      <p:sp>
        <p:nvSpPr>
          <p:cNvPr id="1042" name="Google Shape;1042;p37"/>
          <p:cNvSpPr txBox="1">
            <a:spLocks noGrp="1"/>
          </p:cNvSpPr>
          <p:nvPr>
            <p:ph type="ctrTitle" idx="4294967295"/>
          </p:nvPr>
        </p:nvSpPr>
        <p:spPr>
          <a:xfrm>
            <a:off x="5259345" y="4018605"/>
            <a:ext cx="174634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INTEGRATION CONTINUE</a:t>
            </a:r>
            <a:endParaRPr sz="1000" dirty="0">
              <a:solidFill>
                <a:srgbClr val="FFFFFF"/>
              </a:solidFill>
            </a:endParaRPr>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3979968" y="2921659"/>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656441"/>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Image 2" descr="Une image contenant Police, Graphique, logo, conception&#10;&#10;Description générée automatiquement">
            <a:extLst>
              <a:ext uri="{FF2B5EF4-FFF2-40B4-BE49-F238E27FC236}">
                <a16:creationId xmlns:a16="http://schemas.microsoft.com/office/drawing/2014/main" id="{288A5A9E-38D9-5281-CCFD-766FD00C841C}"/>
              </a:ext>
            </a:extLst>
          </p:cNvPr>
          <p:cNvPicPr>
            <a:picLocks noChangeAspect="1"/>
          </p:cNvPicPr>
          <p:nvPr/>
        </p:nvPicPr>
        <p:blipFill>
          <a:blip r:embed="rId3"/>
          <a:stretch>
            <a:fillRect/>
          </a:stretch>
        </p:blipFill>
        <p:spPr>
          <a:xfrm>
            <a:off x="2664716" y="1272929"/>
            <a:ext cx="506576" cy="494185"/>
          </a:xfrm>
          <a:prstGeom prst="rect">
            <a:avLst/>
          </a:prstGeom>
        </p:spPr>
      </p:pic>
      <p:pic>
        <p:nvPicPr>
          <p:cNvPr id="5" name="Image 4" descr="Une image contenant Graphique, cercle, art, symbole&#10;&#10;Description générée automatiquement">
            <a:extLst>
              <a:ext uri="{FF2B5EF4-FFF2-40B4-BE49-F238E27FC236}">
                <a16:creationId xmlns:a16="http://schemas.microsoft.com/office/drawing/2014/main" id="{4D8A6FE1-857D-4C37-5E16-B463060E9EA4}"/>
              </a:ext>
            </a:extLst>
          </p:cNvPr>
          <p:cNvPicPr>
            <a:picLocks noChangeAspect="1"/>
          </p:cNvPicPr>
          <p:nvPr/>
        </p:nvPicPr>
        <p:blipFill>
          <a:blip r:embed="rId4"/>
          <a:stretch>
            <a:fillRect/>
          </a:stretch>
        </p:blipFill>
        <p:spPr>
          <a:xfrm>
            <a:off x="3232573" y="1292663"/>
            <a:ext cx="569259" cy="494184"/>
          </a:xfrm>
          <a:prstGeom prst="rect">
            <a:avLst/>
          </a:prstGeom>
        </p:spPr>
      </p:pic>
      <p:pic>
        <p:nvPicPr>
          <p:cNvPr id="7" name="Image 6" descr="Une image contenant capture d’écran, Graphique, conception&#10;&#10;Description générée automatiquement">
            <a:extLst>
              <a:ext uri="{FF2B5EF4-FFF2-40B4-BE49-F238E27FC236}">
                <a16:creationId xmlns:a16="http://schemas.microsoft.com/office/drawing/2014/main" id="{682047C9-266E-45DC-7326-92043607F8AF}"/>
              </a:ext>
            </a:extLst>
          </p:cNvPr>
          <p:cNvPicPr>
            <a:picLocks noChangeAspect="1"/>
          </p:cNvPicPr>
          <p:nvPr/>
        </p:nvPicPr>
        <p:blipFill>
          <a:blip r:embed="rId5"/>
          <a:stretch>
            <a:fillRect/>
          </a:stretch>
        </p:blipFill>
        <p:spPr>
          <a:xfrm>
            <a:off x="4291025" y="1238346"/>
            <a:ext cx="875008" cy="535259"/>
          </a:xfrm>
          <a:prstGeom prst="rect">
            <a:avLst/>
          </a:prstGeom>
        </p:spPr>
      </p:pic>
      <p:pic>
        <p:nvPicPr>
          <p:cNvPr id="9" name="Image 8" descr="Une image contenant Police, Graphique, graphisme, typographie&#10;&#10;Description générée automatiquement">
            <a:extLst>
              <a:ext uri="{FF2B5EF4-FFF2-40B4-BE49-F238E27FC236}">
                <a16:creationId xmlns:a16="http://schemas.microsoft.com/office/drawing/2014/main" id="{50E6D683-7318-E6DA-CCAC-2967F9F79F60}"/>
              </a:ext>
            </a:extLst>
          </p:cNvPr>
          <p:cNvPicPr>
            <a:picLocks noChangeAspect="1"/>
          </p:cNvPicPr>
          <p:nvPr/>
        </p:nvPicPr>
        <p:blipFill>
          <a:blip r:embed="rId6"/>
          <a:stretch>
            <a:fillRect/>
          </a:stretch>
        </p:blipFill>
        <p:spPr>
          <a:xfrm>
            <a:off x="4946903" y="921903"/>
            <a:ext cx="857003" cy="463245"/>
          </a:xfrm>
          <a:prstGeom prst="rect">
            <a:avLst/>
          </a:prstGeom>
        </p:spPr>
      </p:pic>
      <p:pic>
        <p:nvPicPr>
          <p:cNvPr id="11" name="Image 10" descr="Une image contenant Police, Graphique, logo, texte&#10;&#10;Description générée automatiquement">
            <a:extLst>
              <a:ext uri="{FF2B5EF4-FFF2-40B4-BE49-F238E27FC236}">
                <a16:creationId xmlns:a16="http://schemas.microsoft.com/office/drawing/2014/main" id="{BC9C82A0-D07E-095C-19B5-60367F77E261}"/>
              </a:ext>
            </a:extLst>
          </p:cNvPr>
          <p:cNvPicPr>
            <a:picLocks noChangeAspect="1"/>
          </p:cNvPicPr>
          <p:nvPr/>
        </p:nvPicPr>
        <p:blipFill>
          <a:blip r:embed="rId7"/>
          <a:stretch>
            <a:fillRect/>
          </a:stretch>
        </p:blipFill>
        <p:spPr>
          <a:xfrm>
            <a:off x="5375405" y="1330527"/>
            <a:ext cx="852530" cy="275769"/>
          </a:xfrm>
          <a:prstGeom prst="rect">
            <a:avLst/>
          </a:prstGeom>
        </p:spPr>
      </p:pic>
      <p:pic>
        <p:nvPicPr>
          <p:cNvPr id="13" name="Image 12" descr="Une image contenant Graphique, capture d’écran, symbole, ligne&#10;&#10;Description générée automatiquement">
            <a:extLst>
              <a:ext uri="{FF2B5EF4-FFF2-40B4-BE49-F238E27FC236}">
                <a16:creationId xmlns:a16="http://schemas.microsoft.com/office/drawing/2014/main" id="{E7D9488E-54A7-E948-69C3-B02B397C7BB7}"/>
              </a:ext>
            </a:extLst>
          </p:cNvPr>
          <p:cNvPicPr>
            <a:picLocks noChangeAspect="1"/>
          </p:cNvPicPr>
          <p:nvPr/>
        </p:nvPicPr>
        <p:blipFill>
          <a:blip r:embed="rId8"/>
          <a:stretch>
            <a:fillRect/>
          </a:stretch>
        </p:blipFill>
        <p:spPr>
          <a:xfrm>
            <a:off x="3544750" y="4351927"/>
            <a:ext cx="408901" cy="408901"/>
          </a:xfrm>
          <a:prstGeom prst="rect">
            <a:avLst/>
          </a:prstGeom>
        </p:spPr>
      </p:pic>
      <p:pic>
        <p:nvPicPr>
          <p:cNvPr id="15" name="Image 14">
            <a:extLst>
              <a:ext uri="{FF2B5EF4-FFF2-40B4-BE49-F238E27FC236}">
                <a16:creationId xmlns:a16="http://schemas.microsoft.com/office/drawing/2014/main" id="{3A0666C3-E0CD-A117-1DC2-FAB7E77DB8B9}"/>
              </a:ext>
            </a:extLst>
          </p:cNvPr>
          <p:cNvPicPr>
            <a:picLocks noChangeAspect="1"/>
          </p:cNvPicPr>
          <p:nvPr/>
        </p:nvPicPr>
        <p:blipFill>
          <a:blip r:embed="rId9"/>
          <a:stretch>
            <a:fillRect/>
          </a:stretch>
        </p:blipFill>
        <p:spPr>
          <a:xfrm>
            <a:off x="4097066" y="4366668"/>
            <a:ext cx="374721" cy="374721"/>
          </a:xfrm>
          <a:prstGeom prst="rect">
            <a:avLst/>
          </a:prstGeom>
        </p:spPr>
      </p:pic>
      <p:pic>
        <p:nvPicPr>
          <p:cNvPr id="17" name="Image 16" descr="Une image contenant chat, mammifère, silhouette&#10;&#10;Description générée automatiquement">
            <a:extLst>
              <a:ext uri="{FF2B5EF4-FFF2-40B4-BE49-F238E27FC236}">
                <a16:creationId xmlns:a16="http://schemas.microsoft.com/office/drawing/2014/main" id="{1C032FF0-F283-82BF-8E7C-9ADA1A034A94}"/>
              </a:ext>
            </a:extLst>
          </p:cNvPr>
          <p:cNvPicPr>
            <a:picLocks noChangeAspect="1"/>
          </p:cNvPicPr>
          <p:nvPr/>
        </p:nvPicPr>
        <p:blipFill>
          <a:blip r:embed="rId10"/>
          <a:stretch>
            <a:fillRect/>
          </a:stretch>
        </p:blipFill>
        <p:spPr>
          <a:xfrm>
            <a:off x="5891852" y="4351927"/>
            <a:ext cx="481325" cy="481325"/>
          </a:xfrm>
          <a:prstGeom prst="rect">
            <a:avLst/>
          </a:prstGeom>
        </p:spPr>
      </p:pic>
      <p:pic>
        <p:nvPicPr>
          <p:cNvPr id="4" name="Image 3">
            <a:extLst>
              <a:ext uri="{FF2B5EF4-FFF2-40B4-BE49-F238E27FC236}">
                <a16:creationId xmlns:a16="http://schemas.microsoft.com/office/drawing/2014/main" id="{69A366DE-5AB6-5E07-AA2E-7D6A9D41E590}"/>
              </a:ext>
            </a:extLst>
          </p:cNvPr>
          <p:cNvPicPr>
            <a:picLocks noChangeAspect="1"/>
          </p:cNvPicPr>
          <p:nvPr/>
        </p:nvPicPr>
        <p:blipFill>
          <a:blip r:embed="rId11"/>
          <a:stretch>
            <a:fillRect/>
          </a:stretch>
        </p:blipFill>
        <p:spPr>
          <a:xfrm>
            <a:off x="5940770" y="735710"/>
            <a:ext cx="450424" cy="450424"/>
          </a:xfrm>
          <a:prstGeom prst="rect">
            <a:avLst/>
          </a:prstGeom>
        </p:spPr>
      </p:pic>
      <p:pic>
        <p:nvPicPr>
          <p:cNvPr id="8" name="Image 7">
            <a:extLst>
              <a:ext uri="{FF2B5EF4-FFF2-40B4-BE49-F238E27FC236}">
                <a16:creationId xmlns:a16="http://schemas.microsoft.com/office/drawing/2014/main" id="{18846318-E28B-9B5E-44C6-F72FEA1761FA}"/>
              </a:ext>
            </a:extLst>
          </p:cNvPr>
          <p:cNvPicPr>
            <a:picLocks noChangeAspect="1"/>
          </p:cNvPicPr>
          <p:nvPr/>
        </p:nvPicPr>
        <p:blipFill>
          <a:blip r:embed="rId12"/>
          <a:stretch>
            <a:fillRect/>
          </a:stretch>
        </p:blipFill>
        <p:spPr>
          <a:xfrm>
            <a:off x="1541221" y="1080068"/>
            <a:ext cx="500918" cy="500918"/>
          </a:xfrm>
          <a:prstGeom prst="rect">
            <a:avLst/>
          </a:prstGeom>
        </p:spPr>
      </p:pic>
      <p:pic>
        <p:nvPicPr>
          <p:cNvPr id="12" name="Image 11">
            <a:extLst>
              <a:ext uri="{FF2B5EF4-FFF2-40B4-BE49-F238E27FC236}">
                <a16:creationId xmlns:a16="http://schemas.microsoft.com/office/drawing/2014/main" id="{5A235B65-51AA-1386-61A0-89AF5E5E31B3}"/>
              </a:ext>
            </a:extLst>
          </p:cNvPr>
          <p:cNvPicPr>
            <a:picLocks noChangeAspect="1"/>
          </p:cNvPicPr>
          <p:nvPr/>
        </p:nvPicPr>
        <p:blipFill>
          <a:blip r:embed="rId13"/>
          <a:stretch>
            <a:fillRect/>
          </a:stretch>
        </p:blipFill>
        <p:spPr>
          <a:xfrm>
            <a:off x="1515809" y="1650773"/>
            <a:ext cx="506577" cy="506577"/>
          </a:xfrm>
          <a:prstGeom prst="rect">
            <a:avLst/>
          </a:prstGeom>
        </p:spPr>
      </p:pic>
      <p:pic>
        <p:nvPicPr>
          <p:cNvPr id="16" name="Image 15">
            <a:extLst>
              <a:ext uri="{FF2B5EF4-FFF2-40B4-BE49-F238E27FC236}">
                <a16:creationId xmlns:a16="http://schemas.microsoft.com/office/drawing/2014/main" id="{88E9ADA3-D3E3-08A3-C340-774512A9E454}"/>
              </a:ext>
            </a:extLst>
          </p:cNvPr>
          <p:cNvPicPr>
            <a:picLocks noChangeAspect="1"/>
          </p:cNvPicPr>
          <p:nvPr/>
        </p:nvPicPr>
        <p:blipFill>
          <a:blip r:embed="rId14"/>
          <a:stretch>
            <a:fillRect/>
          </a:stretch>
        </p:blipFill>
        <p:spPr>
          <a:xfrm>
            <a:off x="2018705" y="1272929"/>
            <a:ext cx="601408" cy="479623"/>
          </a:xfrm>
          <a:prstGeom prst="rect">
            <a:avLst/>
          </a:prstGeom>
        </p:spPr>
      </p:pic>
    </p:spTree>
    <p:extLst>
      <p:ext uri="{BB962C8B-B14F-4D97-AF65-F5344CB8AC3E}">
        <p14:creationId xmlns:p14="http://schemas.microsoft.com/office/powerpoint/2010/main" val="210791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34392" y="87119"/>
            <a:ext cx="3871159"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400" b="1" i="0" dirty="0">
                <a:effectLst/>
                <a:latin typeface="Söhne"/>
              </a:rPr>
              <a:t>INTERFACE UTILISATEUR (UI) </a:t>
            </a:r>
            <a:endParaRPr lang="fr-FR" sz="2400" dirty="0"/>
          </a:p>
        </p:txBody>
      </p:sp>
      <p:sp>
        <p:nvSpPr>
          <p:cNvPr id="263" name="Google Shape;263;p24"/>
          <p:cNvSpPr txBox="1">
            <a:spLocks noGrp="1"/>
          </p:cNvSpPr>
          <p:nvPr>
            <p:ph type="subTitle" idx="1"/>
          </p:nvPr>
        </p:nvSpPr>
        <p:spPr>
          <a:xfrm>
            <a:off x="123600" y="1225201"/>
            <a:ext cx="3722476" cy="9855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b="0" i="0" dirty="0">
                <a:solidFill>
                  <a:schemeClr val="bg1"/>
                </a:solidFill>
                <a:effectLst/>
                <a:latin typeface="Söhne"/>
              </a:rPr>
              <a:t>La conception visuelle de notre interface utilisateur a été soigneusement pensée pour allier esthétisme et fonctionnalité. Des pages d'accueil engageantes aux pages de catalogue et de panier d'achat, nous avons travaillé à créer une expérience visuelle attrayante et facile à utiliser.</a:t>
            </a:r>
            <a:endParaRPr dirty="0">
              <a:solidFill>
                <a:schemeClr val="bg1"/>
              </a:solidFill>
            </a:endParaRPr>
          </a:p>
        </p:txBody>
      </p:sp>
      <p:cxnSp>
        <p:nvCxnSpPr>
          <p:cNvPr id="264" name="Google Shape;264;p24"/>
          <p:cNvCxnSpPr/>
          <p:nvPr/>
        </p:nvCxnSpPr>
        <p:spPr>
          <a:xfrm>
            <a:off x="123600" y="618601"/>
            <a:ext cx="4448400" cy="0"/>
          </a:xfrm>
          <a:prstGeom prst="straightConnector1">
            <a:avLst/>
          </a:prstGeom>
          <a:noFill/>
          <a:ln w="9525" cap="flat" cmpd="sng">
            <a:solidFill>
              <a:schemeClr val="accent1"/>
            </a:solidFill>
            <a:prstDash val="solid"/>
            <a:round/>
            <a:headEnd type="none" w="med" len="med"/>
            <a:tailEnd type="none" w="med" len="med"/>
          </a:ln>
        </p:spPr>
      </p:cxnSp>
      <p:sp>
        <p:nvSpPr>
          <p:cNvPr id="270" name="Google Shape;270;p24"/>
          <p:cNvSpPr txBox="1">
            <a:spLocks noGrp="1"/>
          </p:cNvSpPr>
          <p:nvPr>
            <p:ph type="ctrTitle"/>
          </p:nvPr>
        </p:nvSpPr>
        <p:spPr>
          <a:xfrm>
            <a:off x="123600" y="693719"/>
            <a:ext cx="3271664"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SMART TECH HUB</a:t>
            </a:r>
            <a:endParaRPr dirty="0">
              <a:solidFill>
                <a:srgbClr val="48FFD5"/>
              </a:solidFill>
              <a:latin typeface="Impact"/>
              <a:ea typeface="Impact"/>
              <a:cs typeface="Impact"/>
              <a:sym typeface="Impact"/>
            </a:endParaRPr>
          </a:p>
        </p:txBody>
      </p:sp>
      <p:pic>
        <p:nvPicPr>
          <p:cNvPr id="3" name="Image 2" descr="Une image contenant texte, capture d’écran, Police, nombre&#10;&#10;Description générée automatiquement">
            <a:extLst>
              <a:ext uri="{FF2B5EF4-FFF2-40B4-BE49-F238E27FC236}">
                <a16:creationId xmlns:a16="http://schemas.microsoft.com/office/drawing/2014/main" id="{35BE0308-A623-1CED-FFBD-119704624F49}"/>
              </a:ext>
            </a:extLst>
          </p:cNvPr>
          <p:cNvPicPr>
            <a:picLocks noChangeAspect="1"/>
          </p:cNvPicPr>
          <p:nvPr/>
        </p:nvPicPr>
        <p:blipFill>
          <a:blip r:embed="rId3"/>
          <a:stretch>
            <a:fillRect/>
          </a:stretch>
        </p:blipFill>
        <p:spPr>
          <a:xfrm>
            <a:off x="183073" y="2506648"/>
            <a:ext cx="2886442" cy="1411651"/>
          </a:xfrm>
          <a:prstGeom prst="rect">
            <a:avLst/>
          </a:prstGeom>
        </p:spPr>
      </p:pic>
      <p:pic>
        <p:nvPicPr>
          <p:cNvPr id="5" name="Image 4" descr="Une image contenant texte, capture d’écran, nombre, Police&#10;&#10;Description générée automatiquement">
            <a:extLst>
              <a:ext uri="{FF2B5EF4-FFF2-40B4-BE49-F238E27FC236}">
                <a16:creationId xmlns:a16="http://schemas.microsoft.com/office/drawing/2014/main" id="{FFE3604D-994F-7FC8-B2FC-B32172054591}"/>
              </a:ext>
            </a:extLst>
          </p:cNvPr>
          <p:cNvPicPr>
            <a:picLocks noChangeAspect="1"/>
          </p:cNvPicPr>
          <p:nvPr/>
        </p:nvPicPr>
        <p:blipFill>
          <a:blip r:embed="rId4"/>
          <a:stretch>
            <a:fillRect/>
          </a:stretch>
        </p:blipFill>
        <p:spPr>
          <a:xfrm>
            <a:off x="3272598" y="3599853"/>
            <a:ext cx="3038013" cy="1381411"/>
          </a:xfrm>
          <a:prstGeom prst="rect">
            <a:avLst/>
          </a:prstGeom>
        </p:spPr>
      </p:pic>
      <p:pic>
        <p:nvPicPr>
          <p:cNvPr id="9" name="Image 8" descr="Une image contenant texte, capture d’écran, logiciel, Page web&#10;&#10;Description générée automatiquement">
            <a:extLst>
              <a:ext uri="{FF2B5EF4-FFF2-40B4-BE49-F238E27FC236}">
                <a16:creationId xmlns:a16="http://schemas.microsoft.com/office/drawing/2014/main" id="{1C49C360-7591-F6A8-B3B6-0D02EE9CFE54}"/>
              </a:ext>
            </a:extLst>
          </p:cNvPr>
          <p:cNvPicPr>
            <a:picLocks noChangeAspect="1"/>
          </p:cNvPicPr>
          <p:nvPr/>
        </p:nvPicPr>
        <p:blipFill>
          <a:blip r:embed="rId5"/>
          <a:stretch>
            <a:fillRect/>
          </a:stretch>
        </p:blipFill>
        <p:spPr>
          <a:xfrm>
            <a:off x="5748738" y="262104"/>
            <a:ext cx="2627096" cy="1469830"/>
          </a:xfrm>
          <a:prstGeom prst="rect">
            <a:avLst/>
          </a:prstGeom>
        </p:spPr>
      </p:pic>
      <p:pic>
        <p:nvPicPr>
          <p:cNvPr id="11" name="Image 10" descr="Une image contenant texte, capture d’écran, Icône d’ordinateur, logiciel&#10;&#10;Description générée automatiquement">
            <a:extLst>
              <a:ext uri="{FF2B5EF4-FFF2-40B4-BE49-F238E27FC236}">
                <a16:creationId xmlns:a16="http://schemas.microsoft.com/office/drawing/2014/main" id="{087619D1-301C-5DE0-734D-D0B49E0C2701}"/>
              </a:ext>
            </a:extLst>
          </p:cNvPr>
          <p:cNvPicPr>
            <a:picLocks noChangeAspect="1"/>
          </p:cNvPicPr>
          <p:nvPr/>
        </p:nvPicPr>
        <p:blipFill>
          <a:blip r:embed="rId6"/>
          <a:stretch>
            <a:fillRect/>
          </a:stretch>
        </p:blipFill>
        <p:spPr>
          <a:xfrm>
            <a:off x="3272599" y="2082805"/>
            <a:ext cx="3038013" cy="1381411"/>
          </a:xfrm>
          <a:prstGeom prst="rect">
            <a:avLst/>
          </a:prstGeom>
        </p:spPr>
      </p:pic>
      <p:pic>
        <p:nvPicPr>
          <p:cNvPr id="13" name="Image 12" descr="Une image contenant texte, capture d’écran, Visage humain, logiciel&#10;&#10;Description générée automatiquement">
            <a:extLst>
              <a:ext uri="{FF2B5EF4-FFF2-40B4-BE49-F238E27FC236}">
                <a16:creationId xmlns:a16="http://schemas.microsoft.com/office/drawing/2014/main" id="{AC53B212-77C4-C608-932F-28C2E333EC22}"/>
              </a:ext>
            </a:extLst>
          </p:cNvPr>
          <p:cNvPicPr>
            <a:picLocks noChangeAspect="1"/>
          </p:cNvPicPr>
          <p:nvPr/>
        </p:nvPicPr>
        <p:blipFill>
          <a:blip r:embed="rId7"/>
          <a:stretch>
            <a:fillRect/>
          </a:stretch>
        </p:blipFill>
        <p:spPr>
          <a:xfrm>
            <a:off x="6513694" y="2506648"/>
            <a:ext cx="2495315" cy="1381411"/>
          </a:xfrm>
          <a:prstGeom prst="rect">
            <a:avLst/>
          </a:prstGeom>
        </p:spPr>
      </p:pic>
    </p:spTree>
    <p:extLst>
      <p:ext uri="{BB962C8B-B14F-4D97-AF65-F5344CB8AC3E}">
        <p14:creationId xmlns:p14="http://schemas.microsoft.com/office/powerpoint/2010/main" val="63376838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587</Words>
  <Application>Microsoft Office PowerPoint</Application>
  <PresentationFormat>Affichage à l'écran (16:9)</PresentationFormat>
  <Paragraphs>68</Paragraphs>
  <Slides>13</Slides>
  <Notes>13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Söhne</vt:lpstr>
      <vt:lpstr>Roboto Thin</vt:lpstr>
      <vt:lpstr>Impact</vt:lpstr>
      <vt:lpstr>Didact Gothic</vt:lpstr>
      <vt:lpstr>Roboto Black</vt:lpstr>
      <vt:lpstr>Arial</vt:lpstr>
      <vt:lpstr>Roboto Light</vt:lpstr>
      <vt:lpstr>Roboto Mono Thin</vt:lpstr>
      <vt:lpstr>WEB PROPOSAL</vt:lpstr>
      <vt:lpstr>Présentation PowerPoint</vt:lpstr>
      <vt:lpstr>TABLE OF CONTENTS</vt:lpstr>
      <vt:lpstr>INTRODUCTION</vt:lpstr>
      <vt:lpstr>PROBLEMATIQUE</vt:lpstr>
      <vt:lpstr>OBJECTIFS DU PROJET</vt:lpstr>
      <vt:lpstr>ARCHITECTURE</vt:lpstr>
      <vt:lpstr>FONCTIONNALITÉS PRINCIPALES</vt:lpstr>
      <vt:lpstr>TECHNOLOGIES UTILISÉES </vt:lpstr>
      <vt:lpstr>INTERFACE UTILISATEUR (UI) </vt:lpstr>
      <vt:lpstr>EXPÉRIENCE UTILISATEUR (UX) </vt:lpstr>
      <vt:lpstr>SECURITÉ</vt:lpstr>
      <vt:lpstr>Présentation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TECH HUB</dc:title>
  <cp:lastModifiedBy>Aziz Aloui</cp:lastModifiedBy>
  <cp:revision>4</cp:revision>
  <dcterms:modified xsi:type="dcterms:W3CDTF">2024-01-22T07:53:04Z</dcterms:modified>
</cp:coreProperties>
</file>