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c155570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c155570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155570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155570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155570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155570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155570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155570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1555704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1555704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155570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c155570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155570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155570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c155570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c155570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244603" y="0"/>
            <a:ext cx="689447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Game controller</a:t>
            </a:r>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57801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ru" sz="1600">
                <a:solidFill>
                  <a:schemeClr val="dk1"/>
                </a:solidFill>
                <a:latin typeface="Calibri"/>
                <a:ea typeface="Calibri"/>
                <a:cs typeface="Calibri"/>
                <a:sym typeface="Calibri"/>
              </a:rPr>
              <a:t>Game controller состоит из 2 частей: он хранит состояние игры, состояние каждой клетки хранится в 2 битном регистре, который обвязан by gates, которые получают состояние игры (чей ход, закончилась ли игра и reset), а также 2 инпута (1 от человека, 1 от компьютера), и изменяют состояние клетки, если это возможно.</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При изменении состояния подают на выход сигнал switch_move, который делает reset процессора, и он заново вычисляет свой ход. Также все выходы этих регистров связаны в game_bus, доступ к которой имеют I/O устройства.</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Clr>
                <a:schemeClr val="dk1"/>
              </a:buClr>
              <a:buSzPts val="1100"/>
              <a:buFont typeface="Arial"/>
              <a:buNone/>
            </a:pPr>
            <a:r>
              <a:t/>
            </a:r>
            <a:endParaRPr sz="1600">
              <a:solidFill>
                <a:schemeClr val="dk1"/>
              </a:solidFill>
              <a:latin typeface="Calibri"/>
              <a:ea typeface="Calibri"/>
              <a:cs typeface="Calibri"/>
              <a:sym typeface="Calibri"/>
            </a:endParaRPr>
          </a:p>
        </p:txBody>
      </p:sp>
      <p:pic>
        <p:nvPicPr>
          <p:cNvPr id="61" name="Google Shape;61;p14"/>
          <p:cNvPicPr preferRelativeResize="0"/>
          <p:nvPr/>
        </p:nvPicPr>
        <p:blipFill>
          <a:blip r:embed="rId3">
            <a:alphaModFix/>
          </a:blip>
          <a:stretch>
            <a:fillRect/>
          </a:stretch>
        </p:blipFill>
        <p:spPr>
          <a:xfrm>
            <a:off x="6091800" y="595425"/>
            <a:ext cx="3021950" cy="347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57575"/>
            <a:ext cx="5562900" cy="42114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Clr>
                <a:schemeClr val="dk1"/>
              </a:buClr>
              <a:buSzPts val="1100"/>
              <a:buFont typeface="Arial"/>
              <a:buNone/>
            </a:pPr>
            <a:r>
              <a:rPr lang="ru" sz="1600">
                <a:solidFill>
                  <a:schemeClr val="dk1"/>
                </a:solidFill>
                <a:latin typeface="Calibri"/>
                <a:ea typeface="Calibri"/>
                <a:cs typeface="Calibri"/>
                <a:sym typeface="Calibri"/>
              </a:rPr>
              <a:t>При изменении состояния подают на выход сигнал switch_move, который делает reset процессора, и он заново вычисляет свой ход. Также все выходы этих регистров связаны в game_bus, доступ к которой имеют I/O устройства.</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Вторая часть game_controller - устройство распознавания конца игры.</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1000"/>
              </a:spcAft>
              <a:buClr>
                <a:schemeClr val="dk1"/>
              </a:buClr>
              <a:buSzPts val="1100"/>
              <a:buFont typeface="Arial"/>
              <a:buNone/>
            </a:pPr>
            <a:r>
              <a:rPr lang="ru" sz="1600">
                <a:solidFill>
                  <a:schemeClr val="dk1"/>
                </a:solidFill>
                <a:latin typeface="Calibri"/>
                <a:ea typeface="Calibri"/>
                <a:cs typeface="Calibri"/>
                <a:sym typeface="Calibri"/>
              </a:rPr>
              <a:t>Набор gates определяет состояниы игры, эти значения имеют выход во внешний мир, их видит scoreboard, а также регистры, описанные выше.</a:t>
            </a:r>
            <a:endParaRPr sz="1600">
              <a:solidFill>
                <a:schemeClr val="dk1"/>
              </a:solidFill>
              <a:latin typeface="Calibri"/>
              <a:ea typeface="Calibri"/>
              <a:cs typeface="Calibri"/>
              <a:sym typeface="Calibri"/>
            </a:endParaRPr>
          </a:p>
        </p:txBody>
      </p:sp>
      <p:pic>
        <p:nvPicPr>
          <p:cNvPr id="67" name="Google Shape;67;p15"/>
          <p:cNvPicPr preferRelativeResize="0"/>
          <p:nvPr/>
        </p:nvPicPr>
        <p:blipFill>
          <a:blip r:embed="rId3">
            <a:alphaModFix/>
          </a:blip>
          <a:stretch>
            <a:fillRect/>
          </a:stretch>
        </p:blipFill>
        <p:spPr>
          <a:xfrm>
            <a:off x="6046525" y="610975"/>
            <a:ext cx="3033625" cy="392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Gamepad</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1000"/>
              </a:spcAft>
              <a:buNone/>
            </a:pPr>
            <a:r>
              <a:rPr lang="ru" sz="1600">
                <a:solidFill>
                  <a:schemeClr val="dk1"/>
                </a:solidFill>
                <a:latin typeface="Calibri"/>
                <a:ea typeface="Calibri"/>
                <a:cs typeface="Calibri"/>
                <a:sym typeface="Calibri"/>
              </a:rPr>
              <a:t>Геймпад представляет собой 9 экранов и 9 кнопок, сигналы с которых уходят в game_controller и там обрабатываются, за поведение каждого из экранов отвечает display_controller, каждый такой чип получает 2битное значение состояния клетки из game_controller и выводит закодированную картинеу на экран.</a:t>
            </a:r>
            <a:endParaRPr sz="1600">
              <a:solidFill>
                <a:schemeClr val="dk1"/>
              </a:solidFill>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4572000" y="1206697"/>
            <a:ext cx="4572001" cy="32248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52175" y="65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Scoreboard</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893200"/>
            <a:ext cx="42603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1000"/>
              </a:spcAft>
              <a:buNone/>
            </a:pPr>
            <a:r>
              <a:rPr lang="ru" sz="1600">
                <a:solidFill>
                  <a:schemeClr val="dk1"/>
                </a:solidFill>
                <a:latin typeface="Calibri"/>
                <a:ea typeface="Calibri"/>
                <a:cs typeface="Calibri"/>
                <a:sym typeface="Calibri"/>
              </a:rPr>
              <a:t>Так как game_controller выводит наружу состояние победы или ничьей, а также чей сейчас ход, то к нему подключена бегущая строка 32x6, внутри которой закодированы слова “YOU WIN”, “YOU LOSE” и “DRAW”. Внутри находится 32 регистра, которые обеспечивают движение строки</a:t>
            </a:r>
            <a:endParaRPr sz="1600">
              <a:solidFill>
                <a:schemeClr val="dk1"/>
              </a:solidFill>
              <a:latin typeface="Calibri"/>
              <a:ea typeface="Calibri"/>
              <a:cs typeface="Calibri"/>
              <a:sym typeface="Calibri"/>
            </a:endParaRPr>
          </a:p>
        </p:txBody>
      </p:sp>
      <p:pic>
        <p:nvPicPr>
          <p:cNvPr id="81" name="Google Shape;81;p17"/>
          <p:cNvPicPr preferRelativeResize="0"/>
          <p:nvPr/>
        </p:nvPicPr>
        <p:blipFill>
          <a:blip r:embed="rId3">
            <a:alphaModFix/>
          </a:blip>
          <a:stretch>
            <a:fillRect/>
          </a:stretch>
        </p:blipFill>
        <p:spPr>
          <a:xfrm>
            <a:off x="3358750" y="136100"/>
            <a:ext cx="5690324" cy="1612800"/>
          </a:xfrm>
          <a:prstGeom prst="rect">
            <a:avLst/>
          </a:prstGeom>
          <a:noFill/>
          <a:ln>
            <a:noFill/>
          </a:ln>
        </p:spPr>
      </p:pic>
      <p:pic>
        <p:nvPicPr>
          <p:cNvPr id="82" name="Google Shape;82;p17"/>
          <p:cNvPicPr preferRelativeResize="0"/>
          <p:nvPr/>
        </p:nvPicPr>
        <p:blipFill>
          <a:blip r:embed="rId4">
            <a:alphaModFix/>
          </a:blip>
          <a:stretch>
            <a:fillRect/>
          </a:stretch>
        </p:blipFill>
        <p:spPr>
          <a:xfrm>
            <a:off x="4444275" y="1748900"/>
            <a:ext cx="4983875" cy="3014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I/O chips (firmware interface)</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ru" sz="1600">
                <a:solidFill>
                  <a:schemeClr val="dk1"/>
                </a:solidFill>
                <a:latin typeface="Calibri"/>
                <a:ea typeface="Calibri"/>
                <a:cs typeface="Calibri"/>
                <a:sym typeface="Calibri"/>
              </a:rPr>
              <a:t>I/O доступен из кода прошивки в строке 0xE, для получения состояния поля необходимо обращать к первым 9 байтам (0xE0 - 0xE8), считывая значения оттуда, INPUT chip будет доставать из game_bus нужное значение. </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Каждый такой чип устроен просто. INPUT chip вычленяет из game_bus нужные 2 бита, и выводит их как 8 битное число с нулями в конце.</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pic>
        <p:nvPicPr>
          <p:cNvPr id="89" name="Google Shape;89;p18"/>
          <p:cNvPicPr preferRelativeResize="0"/>
          <p:nvPr/>
        </p:nvPicPr>
        <p:blipFill>
          <a:blip r:embed="rId3">
            <a:alphaModFix/>
          </a:blip>
          <a:stretch>
            <a:fillRect/>
          </a:stretch>
        </p:blipFill>
        <p:spPr>
          <a:xfrm>
            <a:off x="4686100" y="445025"/>
            <a:ext cx="4267201" cy="2468283"/>
          </a:xfrm>
          <a:prstGeom prst="rect">
            <a:avLst/>
          </a:prstGeom>
          <a:noFill/>
          <a:ln>
            <a:noFill/>
          </a:ln>
        </p:spPr>
      </p:pic>
      <p:pic>
        <p:nvPicPr>
          <p:cNvPr id="90" name="Google Shape;90;p18"/>
          <p:cNvPicPr preferRelativeResize="0"/>
          <p:nvPr/>
        </p:nvPicPr>
        <p:blipFill>
          <a:blip r:embed="rId4">
            <a:alphaModFix/>
          </a:blip>
          <a:stretch>
            <a:fillRect/>
          </a:stretch>
        </p:blipFill>
        <p:spPr>
          <a:xfrm>
            <a:off x="4686100" y="2936725"/>
            <a:ext cx="4260300" cy="2179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Software</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ru" sz="1600">
                <a:solidFill>
                  <a:schemeClr val="dk1"/>
                </a:solidFill>
                <a:latin typeface="Calibri"/>
                <a:ea typeface="Calibri"/>
                <a:cs typeface="Calibri"/>
                <a:sym typeface="Calibri"/>
              </a:rPr>
              <a:t>Схема спроектирована так, что прошивку компьютера можно менять как угодно, и даже во время игры переключаться между разными. А создать собственную не трудно из-за очень просто I/O интерфейса.</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Задача, которую решает программа - в какую клетку сделать ход.</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1000"/>
              </a:spcAft>
              <a:buNone/>
            </a:pPr>
            <a:r>
              <a:rPr lang="ru" sz="1600">
                <a:solidFill>
                  <a:schemeClr val="dk1"/>
                </a:solidFill>
                <a:latin typeface="Calibri"/>
                <a:ea typeface="Calibri"/>
                <a:cs typeface="Calibri"/>
                <a:sym typeface="Calibri"/>
              </a:rPr>
              <a:t>После каждого хода игрока в CdM-8 поступает сигнал reset. И программа вычисляет очередной свой ход. Паттерн для написания кода выглядит вот так:</a:t>
            </a:r>
            <a:endParaRPr sz="1600">
              <a:solidFill>
                <a:schemeClr val="dk1"/>
              </a:solidFill>
              <a:latin typeface="Calibri"/>
              <a:ea typeface="Calibri"/>
              <a:cs typeface="Calibri"/>
              <a:sym typeface="Calibri"/>
            </a:endParaRPr>
          </a:p>
        </p:txBody>
      </p:sp>
      <p:pic>
        <p:nvPicPr>
          <p:cNvPr id="97" name="Google Shape;97;p19"/>
          <p:cNvPicPr preferRelativeResize="0"/>
          <p:nvPr/>
        </p:nvPicPr>
        <p:blipFill>
          <a:blip r:embed="rId3">
            <a:alphaModFix/>
          </a:blip>
          <a:stretch>
            <a:fillRect/>
          </a:stretch>
        </p:blipFill>
        <p:spPr>
          <a:xfrm>
            <a:off x="4997025" y="80613"/>
            <a:ext cx="3835276" cy="498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80625"/>
            <a:ext cx="4260300" cy="48873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Нами создано 2 прошивки.</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Первая - самая простая и банальная:</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0"/>
              </a:spcAft>
              <a:buNone/>
            </a:pPr>
            <a:r>
              <a:rPr lang="ru" sz="1600">
                <a:solidFill>
                  <a:schemeClr val="dk1"/>
                </a:solidFill>
                <a:latin typeface="Calibri"/>
                <a:ea typeface="Calibri"/>
                <a:cs typeface="Calibri"/>
                <a:sym typeface="Calibri"/>
              </a:rPr>
              <a:t>Данный код находит первую свободную ячейку с конца поля, и выводит индекс первой попавшейся свободной. Обыграть такой алгоритм невероятно легко.</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pic>
        <p:nvPicPr>
          <p:cNvPr id="103" name="Google Shape;103;p20"/>
          <p:cNvPicPr preferRelativeResize="0"/>
          <p:nvPr/>
        </p:nvPicPr>
        <p:blipFill>
          <a:blip r:embed="rId3">
            <a:alphaModFix/>
          </a:blip>
          <a:stretch>
            <a:fillRect/>
          </a:stretch>
        </p:blipFill>
        <p:spPr>
          <a:xfrm>
            <a:off x="5414025" y="80625"/>
            <a:ext cx="3268577" cy="48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191575" y="80625"/>
            <a:ext cx="3958800" cy="48873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ru" sz="1600">
                <a:solidFill>
                  <a:schemeClr val="dk1"/>
                </a:solidFill>
                <a:latin typeface="Calibri"/>
                <a:ea typeface="Calibri"/>
                <a:cs typeface="Calibri"/>
                <a:sym typeface="Calibri"/>
              </a:rPr>
              <a:t>Поэтому доработаем его, напишем routine “check”, которой на “вход” будет поступать 3 индекса в регистрах r1, r2, r3 (линия, которую надо проверить на предмет того, что соперник может выиграть поставив туда третий крестик следующим ходом). Эта routine загружает состояния необходимых клеток, и, если необходимо сделать ход, то выводит нужный индекс, иначе достигает команды </a:t>
            </a:r>
            <a:r>
              <a:rPr b="1" i="1" lang="ru" sz="1600">
                <a:solidFill>
                  <a:srgbClr val="0000FF"/>
                </a:solidFill>
                <a:latin typeface="Calibri"/>
                <a:ea typeface="Calibri"/>
                <a:cs typeface="Calibri"/>
                <a:sym typeface="Calibri"/>
              </a:rPr>
              <a:t>rts </a:t>
            </a:r>
            <a:r>
              <a:rPr lang="ru" sz="1600">
                <a:solidFill>
                  <a:schemeClr val="dk1"/>
                </a:solidFill>
                <a:latin typeface="Calibri"/>
                <a:ea typeface="Calibri"/>
                <a:cs typeface="Calibri"/>
                <a:sym typeface="Calibri"/>
              </a:rPr>
              <a:t>и возвращается в исходную точку. Таким образом можно проверять каждую линию (которых 8) за 4 команды:</a:t>
            </a:r>
            <a:endParaRPr sz="1600">
              <a:solidFill>
                <a:schemeClr val="dk1"/>
              </a:solidFill>
              <a:latin typeface="Calibri"/>
              <a:ea typeface="Calibri"/>
              <a:cs typeface="Calibri"/>
              <a:sym typeface="Calibri"/>
            </a:endParaRPr>
          </a:p>
          <a:p>
            <a:pPr indent="457200" lvl="0" marL="0" rtl="0" algn="l">
              <a:lnSpc>
                <a:spcPct val="115000"/>
              </a:lnSpc>
              <a:spcBef>
                <a:spcPts val="1000"/>
              </a:spcBef>
              <a:spcAft>
                <a:spcPts val="1000"/>
              </a:spcAft>
              <a:buNone/>
            </a:pPr>
            <a:r>
              <a:t/>
            </a:r>
            <a:endParaRPr sz="1600">
              <a:solidFill>
                <a:schemeClr val="dk1"/>
              </a:solidFill>
              <a:latin typeface="Calibri"/>
              <a:ea typeface="Calibri"/>
              <a:cs typeface="Calibri"/>
              <a:sym typeface="Calibri"/>
            </a:endParaRPr>
          </a:p>
        </p:txBody>
      </p:sp>
      <p:pic>
        <p:nvPicPr>
          <p:cNvPr id="109" name="Google Shape;109;p21"/>
          <p:cNvPicPr preferRelativeResize="0"/>
          <p:nvPr/>
        </p:nvPicPr>
        <p:blipFill>
          <a:blip r:embed="rId3">
            <a:alphaModFix/>
          </a:blip>
          <a:stretch>
            <a:fillRect/>
          </a:stretch>
        </p:blipFill>
        <p:spPr>
          <a:xfrm>
            <a:off x="1940325" y="3853150"/>
            <a:ext cx="1469500" cy="1114775"/>
          </a:xfrm>
          <a:prstGeom prst="rect">
            <a:avLst/>
          </a:prstGeom>
          <a:noFill/>
          <a:ln>
            <a:noFill/>
          </a:ln>
        </p:spPr>
      </p:pic>
      <p:pic>
        <p:nvPicPr>
          <p:cNvPr id="110" name="Google Shape;110;p21"/>
          <p:cNvPicPr preferRelativeResize="0"/>
          <p:nvPr/>
        </p:nvPicPr>
        <p:blipFill>
          <a:blip r:embed="rId4">
            <a:alphaModFix/>
          </a:blip>
          <a:stretch>
            <a:fillRect/>
          </a:stretch>
        </p:blipFill>
        <p:spPr>
          <a:xfrm>
            <a:off x="4150375" y="80625"/>
            <a:ext cx="2261300" cy="3829050"/>
          </a:xfrm>
          <a:prstGeom prst="rect">
            <a:avLst/>
          </a:prstGeom>
          <a:noFill/>
          <a:ln>
            <a:noFill/>
          </a:ln>
        </p:spPr>
      </p:pic>
      <p:pic>
        <p:nvPicPr>
          <p:cNvPr id="111" name="Google Shape;111;p21"/>
          <p:cNvPicPr preferRelativeResize="0"/>
          <p:nvPr/>
        </p:nvPicPr>
        <p:blipFill>
          <a:blip r:embed="rId5">
            <a:alphaModFix/>
          </a:blip>
          <a:stretch>
            <a:fillRect/>
          </a:stretch>
        </p:blipFill>
        <p:spPr>
          <a:xfrm>
            <a:off x="5465100" y="1535575"/>
            <a:ext cx="3678899" cy="3665650"/>
          </a:xfrm>
          <a:prstGeom prst="rect">
            <a:avLst/>
          </a:prstGeom>
          <a:noFill/>
          <a:ln>
            <a:noFill/>
          </a:ln>
        </p:spPr>
      </p:pic>
      <p:sp>
        <p:nvSpPr>
          <p:cNvPr id="112" name="Google Shape;112;p21"/>
          <p:cNvSpPr txBox="1"/>
          <p:nvPr/>
        </p:nvSpPr>
        <p:spPr>
          <a:xfrm>
            <a:off x="5804550" y="0"/>
            <a:ext cx="3000000" cy="151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latin typeface="Calibri"/>
                <a:ea typeface="Calibri"/>
                <a:cs typeface="Calibri"/>
                <a:sym typeface="Calibri"/>
              </a:rPr>
              <a:t>Е</a:t>
            </a:r>
            <a:r>
              <a:rPr lang="ru">
                <a:solidFill>
                  <a:schemeClr val="dk1"/>
                </a:solidFill>
                <a:latin typeface="Calibri"/>
                <a:ea typeface="Calibri"/>
                <a:cs typeface="Calibri"/>
                <a:sym typeface="Calibri"/>
              </a:rPr>
              <a:t>е вполне реально доработать до беспроигрышного алгоритма, и при этом уместиться в 256 байт памяти!</a:t>
            </a:r>
            <a:endParaRPr>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ru">
                <a:solidFill>
                  <a:schemeClr val="dk1"/>
                </a:solidFill>
                <a:latin typeface="Calibri"/>
                <a:ea typeface="Calibri"/>
                <a:cs typeface="Calibri"/>
                <a:sym typeface="Calibri"/>
              </a:rPr>
              <a:t>Оптимальная частота работы схемы - 1KHz для любой программы.</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