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4"/>
  </p:sldMasterIdLst>
  <p:notesMasterIdLst>
    <p:notesMasterId r:id="rId40"/>
  </p:notesMasterIdLst>
  <p:handoutMasterIdLst>
    <p:handoutMasterId r:id="rId41"/>
  </p:handoutMasterIdLst>
  <p:sldIdLst>
    <p:sldId id="299" r:id="rId5"/>
    <p:sldId id="284" r:id="rId6"/>
    <p:sldId id="258" r:id="rId7"/>
    <p:sldId id="259" r:id="rId8"/>
    <p:sldId id="300" r:id="rId9"/>
    <p:sldId id="301" r:id="rId10"/>
    <p:sldId id="302" r:id="rId11"/>
    <p:sldId id="266" r:id="rId12"/>
    <p:sldId id="303" r:id="rId13"/>
    <p:sldId id="267" r:id="rId14"/>
    <p:sldId id="304" r:id="rId15"/>
    <p:sldId id="262" r:id="rId16"/>
    <p:sldId id="276" r:id="rId17"/>
    <p:sldId id="305" r:id="rId18"/>
    <p:sldId id="306" r:id="rId19"/>
    <p:sldId id="280" r:id="rId20"/>
    <p:sldId id="307" r:id="rId21"/>
    <p:sldId id="308" r:id="rId22"/>
    <p:sldId id="285" r:id="rId23"/>
    <p:sldId id="278" r:id="rId24"/>
    <p:sldId id="282" r:id="rId25"/>
    <p:sldId id="286" r:id="rId26"/>
    <p:sldId id="309" r:id="rId27"/>
    <p:sldId id="287" r:id="rId28"/>
    <p:sldId id="290" r:id="rId29"/>
    <p:sldId id="288" r:id="rId30"/>
    <p:sldId id="289" r:id="rId31"/>
    <p:sldId id="273" r:id="rId32"/>
    <p:sldId id="313" r:id="rId33"/>
    <p:sldId id="310" r:id="rId34"/>
    <p:sldId id="312" r:id="rId35"/>
    <p:sldId id="314" r:id="rId36"/>
    <p:sldId id="315" r:id="rId37"/>
    <p:sldId id="316" r:id="rId38"/>
    <p:sldId id="29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2E4"/>
    <a:srgbClr val="A679AF"/>
    <a:srgbClr val="EF99A4"/>
    <a:srgbClr val="F8CE85"/>
    <a:srgbClr val="E66677"/>
    <a:srgbClr val="9E71AC"/>
    <a:srgbClr val="E47E8D"/>
    <a:srgbClr val="A580B7"/>
    <a:srgbClr val="E30613"/>
    <a:srgbClr val="9AA6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23C956-7C5E-6F88-6A23-F0C5D20CA502}" v="57" dt="2023-10-20T12:30:10.323"/>
    <p1510:client id="{2BA8D993-61CB-F50A-FBA3-24FA8357EB81}" v="2604" dt="2023-10-24T16:40:59.461"/>
    <p1510:client id="{365EABC3-EEEA-95F9-6A02-2CCDDBB018CB}" v="708" dt="2023-10-26T12:11:56.247"/>
    <p1510:client id="{498CE815-C52A-EDCE-DE62-4F15840BBCCD}" v="1" dt="2023-10-26T10:56:43.679"/>
    <p1510:client id="{A7F4A19F-760D-0245-B688-2703FF7B35D7}" v="2" dt="2023-03-07T03:33:25.418"/>
    <p1510:client id="{DFB0BC97-541D-D698-1E47-7F55522F2303}" v="3487" dt="2023-10-23T13:22:13.985"/>
    <p1510:client id="{E0C1C094-288E-E946-B51C-557BD01B872F}" v="1" dt="2023-03-07T03:38:42.04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819C3C-60EF-D645-B113-6C64D2AC55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FC56F-4512-FE49-853F-428A120189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12B98-4418-EB49-9D2B-6A764D1D6634}" type="datetimeFigureOut">
              <a:rPr lang="x-none" smtClean="0"/>
              <a:t>2/2/2024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56D0D-14B8-3C47-8E92-3DDC688C3C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D9EE7-5F36-1549-ACE8-4398724F07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ADD10-E74F-D447-97F2-9675FBF7479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05822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E1E7-346C-4A4E-8167-247A92DBB887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E675E-B2DC-5A4F-8404-003BB838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1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3977B55-F8B1-41BC-A489-3527789532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1698" y="1234018"/>
            <a:ext cx="3847884" cy="36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9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id="{90884D46-34E9-A517-2FFA-8FF0B47F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9C6DF-ED05-613A-BD1B-7A791682FC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3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hot air balloons&#10;&#10;Description automatically generated with medium confidence">
            <a:extLst>
              <a:ext uri="{FF2B5EF4-FFF2-40B4-BE49-F238E27FC236}">
                <a16:creationId xmlns:a16="http://schemas.microsoft.com/office/drawing/2014/main" id="{373BFDA9-214F-997D-1391-B3501413D5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A130C4-029D-F680-B116-FEDAC0A435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37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road, way, highway&#10;&#10;Description automatically generated">
            <a:extLst>
              <a:ext uri="{FF2B5EF4-FFF2-40B4-BE49-F238E27FC236}">
                <a16:creationId xmlns:a16="http://schemas.microsoft.com/office/drawing/2014/main" id="{45D12779-DBA6-25EE-EC29-76A57B4054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66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person&#10;&#10;Description automatically generated">
            <a:extLst>
              <a:ext uri="{FF2B5EF4-FFF2-40B4-BE49-F238E27FC236}">
                <a16:creationId xmlns:a16="http://schemas.microsoft.com/office/drawing/2014/main" id="{400463C8-ADA2-29A8-A18E-11D121A091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67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outdoor, satellite, dark&#10;&#10;Description automatically generated">
            <a:extLst>
              <a:ext uri="{FF2B5EF4-FFF2-40B4-BE49-F238E27FC236}">
                <a16:creationId xmlns:a16="http://schemas.microsoft.com/office/drawing/2014/main" id="{E68A93F0-5FD9-FAF4-2C10-8546C1A607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13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B78D49-8CBF-4B86-AA1D-095691E3BCF8}"/>
              </a:ext>
            </a:extLst>
          </p:cNvPr>
          <p:cNvSpPr/>
          <p:nvPr userDrawn="1"/>
        </p:nvSpPr>
        <p:spPr>
          <a:xfrm>
            <a:off x="0" y="-2"/>
            <a:ext cx="4777273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7F5D4-E626-B842-94CE-B0076554C454}"/>
              </a:ext>
            </a:extLst>
          </p:cNvPr>
          <p:cNvSpPr txBox="1"/>
          <p:nvPr userDrawn="1"/>
        </p:nvSpPr>
        <p:spPr>
          <a:xfrm>
            <a:off x="1166580" y="2958558"/>
            <a:ext cx="2395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4400">
                <a:ln>
                  <a:noFill/>
                </a:ln>
                <a:gradFill flip="none" rotWithShape="1">
                  <a:gsLst>
                    <a:gs pos="0">
                      <a:schemeClr val="accent2"/>
                    </a:gs>
                    <a:gs pos="70000">
                      <a:schemeClr val="accent1"/>
                    </a:gs>
                  </a:gsLst>
                  <a:lin ang="0" scaled="1"/>
                  <a:tileRect/>
                </a:gradFill>
              </a:rPr>
              <a:t>Agenda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11D91-A166-7740-A26D-3538809C3A84}"/>
              </a:ext>
            </a:extLst>
          </p:cNvPr>
          <p:cNvSpPr/>
          <p:nvPr userDrawn="1"/>
        </p:nvSpPr>
        <p:spPr>
          <a:xfrm>
            <a:off x="828520" y="1931437"/>
            <a:ext cx="3072078" cy="2995126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746F9-AC43-4A18-8BBA-9BF702C817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09284" y="1506893"/>
            <a:ext cx="5216136" cy="3844212"/>
          </a:xfrm>
        </p:spPr>
        <p:txBody>
          <a:bodyPr anchor="ctr"/>
          <a:lstStyle>
            <a:lvl1pPr marL="342900" indent="-342900">
              <a:buFont typeface="+mj-lt"/>
              <a:buAutoNum type="arabicPeriod"/>
              <a:defRPr b="1"/>
            </a:lvl1pPr>
            <a:lvl2pPr marL="8001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/>
              <a:t>Section 1</a:t>
            </a:r>
          </a:p>
          <a:p>
            <a:pPr lvl="1"/>
            <a:r>
              <a:rPr lang="en-US"/>
              <a:t>Section 1.1</a:t>
            </a:r>
          </a:p>
          <a:p>
            <a:pPr lvl="1"/>
            <a:r>
              <a:rPr lang="en-US"/>
              <a:t>Section 1.2</a:t>
            </a:r>
          </a:p>
          <a:p>
            <a:pPr lvl="0"/>
            <a:r>
              <a:rPr lang="en-US"/>
              <a:t>Section 2</a:t>
            </a:r>
          </a:p>
          <a:p>
            <a:pPr lvl="0"/>
            <a:r>
              <a:rPr lang="en-US"/>
              <a:t>Section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F7DEC-028C-4F6E-9443-5DECF80AC70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32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948855-1089-416A-8AC7-0EBCB10F90B9}"/>
              </a:ext>
            </a:extLst>
          </p:cNvPr>
          <p:cNvSpPr/>
          <p:nvPr userDrawn="1"/>
        </p:nvSpPr>
        <p:spPr>
          <a:xfrm>
            <a:off x="0" y="-2"/>
            <a:ext cx="9892145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1037723" y="1706186"/>
            <a:ext cx="7830052" cy="3084889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CAE11-CA8E-4E60-8769-319FA0DA68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0443" y="2177969"/>
            <a:ext cx="6939657" cy="210828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pPr lvl="0"/>
            <a:r>
              <a:rPr lang="en-US"/>
              <a:t>Section Header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22579B-2657-44E3-B284-C57D176FE5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10715" y="221874"/>
            <a:ext cx="1649412" cy="1484312"/>
          </a:xfrm>
        </p:spPr>
        <p:txBody>
          <a:bodyPr anchor="b">
            <a:normAutofit/>
          </a:bodyPr>
          <a:lstStyle>
            <a:lvl1pPr marL="0" indent="0" algn="r">
              <a:buNone/>
              <a:defRPr sz="6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BD603B-A376-4510-BAB6-474443CE991C}"/>
              </a:ext>
            </a:extLst>
          </p:cNvPr>
          <p:cNvSpPr/>
          <p:nvPr userDrawn="1"/>
        </p:nvSpPr>
        <p:spPr>
          <a:xfrm>
            <a:off x="9089058" y="5147638"/>
            <a:ext cx="359741" cy="359741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9FA97-C73A-4B23-A0D9-2D0366362D15}"/>
              </a:ext>
            </a:extLst>
          </p:cNvPr>
          <p:cNvSpPr/>
          <p:nvPr userDrawn="1"/>
        </p:nvSpPr>
        <p:spPr>
          <a:xfrm>
            <a:off x="8867775" y="5368998"/>
            <a:ext cx="351564" cy="3597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0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9829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6983408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DB645-A5D5-4BE5-ACAD-B90EEA6C4F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69829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A87D9-F461-4214-89A2-5CC4233B821C}"/>
              </a:ext>
            </a:extLst>
          </p:cNvPr>
          <p:cNvCxnSpPr/>
          <p:nvPr userDrawn="1"/>
        </p:nvCxnSpPr>
        <p:spPr>
          <a:xfrm>
            <a:off x="10202779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89F53-1788-4DED-9E50-73537512643B}"/>
              </a:ext>
            </a:extLst>
          </p:cNvPr>
          <p:cNvSpPr/>
          <p:nvPr userDrawn="1"/>
        </p:nvSpPr>
        <p:spPr>
          <a:xfrm>
            <a:off x="9360571" y="4785824"/>
            <a:ext cx="1383630" cy="1383630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B1D7B-0C32-4926-BA37-75EEF2940DDD}"/>
              </a:ext>
            </a:extLst>
          </p:cNvPr>
          <p:cNvSpPr/>
          <p:nvPr userDrawn="1"/>
        </p:nvSpPr>
        <p:spPr>
          <a:xfrm>
            <a:off x="9180097" y="4656221"/>
            <a:ext cx="1383630" cy="13836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B2A7-DFC8-4809-9584-8CD368862473}"/>
              </a:ext>
            </a:extLst>
          </p:cNvPr>
          <p:cNvSpPr/>
          <p:nvPr userDrawn="1"/>
        </p:nvSpPr>
        <p:spPr>
          <a:xfrm>
            <a:off x="11122186" y="1626113"/>
            <a:ext cx="517358" cy="517358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EA421C-6BDF-4636-BF53-9B729F0C10A7}"/>
              </a:ext>
            </a:extLst>
          </p:cNvPr>
          <p:cNvSpPr/>
          <p:nvPr userDrawn="1"/>
        </p:nvSpPr>
        <p:spPr>
          <a:xfrm>
            <a:off x="10941712" y="1776508"/>
            <a:ext cx="505599" cy="5173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9AC2A3-9F1A-4A37-8128-D2327580C5AE}"/>
              </a:ext>
            </a:extLst>
          </p:cNvPr>
          <p:cNvSpPr/>
          <p:nvPr userDrawn="1"/>
        </p:nvSpPr>
        <p:spPr>
          <a:xfrm>
            <a:off x="8885196" y="2994326"/>
            <a:ext cx="434674" cy="43467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8D9E1B-D1E5-4D9A-AE23-53A4E498A323}"/>
              </a:ext>
            </a:extLst>
          </p:cNvPr>
          <p:cNvSpPr/>
          <p:nvPr userDrawn="1"/>
        </p:nvSpPr>
        <p:spPr>
          <a:xfrm>
            <a:off x="8704723" y="3144721"/>
            <a:ext cx="424794" cy="43467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85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12987"/>
            <a:ext cx="10293016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465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1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054007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5" y="1212987"/>
            <a:ext cx="6054008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2309445-5A61-46DA-B640-9F38792F028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47908"/>
            <a:ext cx="12211665" cy="5604646"/>
          </a:xfrm>
          <a:prstGeom prst="bentConnector3">
            <a:avLst>
              <a:gd name="adj1" fmla="val 78341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9E366E7-2A3D-4DEF-8060-807B632BE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1255" y="1565138"/>
            <a:ext cx="4032340" cy="392367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E8406-5730-499B-AB8A-9174051D8886}"/>
              </a:ext>
            </a:extLst>
          </p:cNvPr>
          <p:cNvSpPr/>
          <p:nvPr userDrawn="1"/>
        </p:nvSpPr>
        <p:spPr>
          <a:xfrm>
            <a:off x="11395007" y="5849295"/>
            <a:ext cx="452864" cy="45286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83AAA-EC9C-4D48-86F2-577AD349442B}"/>
              </a:ext>
            </a:extLst>
          </p:cNvPr>
          <p:cNvSpPr/>
          <p:nvPr userDrawn="1"/>
        </p:nvSpPr>
        <p:spPr>
          <a:xfrm>
            <a:off x="11214534" y="5999690"/>
            <a:ext cx="442571" cy="45286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08F9A5-EC95-4A0A-B012-3129F612FCBE}"/>
              </a:ext>
            </a:extLst>
          </p:cNvPr>
          <p:cNvSpPr/>
          <p:nvPr userDrawn="1"/>
        </p:nvSpPr>
        <p:spPr>
          <a:xfrm>
            <a:off x="9037747" y="405446"/>
            <a:ext cx="322563" cy="322563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5B17D1-EB3B-4981-95CC-095770362D06}"/>
              </a:ext>
            </a:extLst>
          </p:cNvPr>
          <p:cNvSpPr/>
          <p:nvPr userDrawn="1"/>
        </p:nvSpPr>
        <p:spPr>
          <a:xfrm>
            <a:off x="8857273" y="555841"/>
            <a:ext cx="315231" cy="3225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hydrozoan, night sky&#10;&#10;Description automatically generated">
            <a:extLst>
              <a:ext uri="{FF2B5EF4-FFF2-40B4-BE49-F238E27FC236}">
                <a16:creationId xmlns:a16="http://schemas.microsoft.com/office/drawing/2014/main" id="{C657C537-27A4-4BB6-A25B-14DFC62305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221441">
            <a:off x="5699333" y="1686762"/>
            <a:ext cx="6403389" cy="35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60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side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571108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0B770C-B286-4CAD-8380-66B68FEF38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35850" y="-1"/>
            <a:ext cx="4756150" cy="671909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DFE92DE-CFA0-8310-19D4-F3F7530DE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5711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D3F2639-BACD-ADBC-1684-14D977AAA0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290733"/>
            <a:ext cx="5711080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259526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10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6">
            <a:extLst>
              <a:ext uri="{FF2B5EF4-FFF2-40B4-BE49-F238E27FC236}">
                <a16:creationId xmlns:a16="http://schemas.microsoft.com/office/drawing/2014/main" id="{BEB70A2B-E770-453C-87CB-27AEC7782C7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23819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4" name="Text Placeholder 36">
            <a:extLst>
              <a:ext uri="{FF2B5EF4-FFF2-40B4-BE49-F238E27FC236}">
                <a16:creationId xmlns:a16="http://schemas.microsoft.com/office/drawing/2014/main" id="{D4AAC140-90B2-4DB0-9768-B81A8825E7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28628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721333" y="1815548"/>
            <a:ext cx="2960105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8434876" y="1815548"/>
            <a:ext cx="2971756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815548"/>
            <a:ext cx="2961403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31F37-22BC-42FF-B83D-8940FBE587D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3463" y="2462197"/>
            <a:ext cx="2962275" cy="298942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2861BB9-9D7C-4D75-84D6-E40305AC5B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32336" y="2460687"/>
            <a:ext cx="2962275" cy="305634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CF6C1B5-CF89-4E3C-885F-696504799B4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434876" y="2461009"/>
            <a:ext cx="2962275" cy="30420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402FA20-1BB6-44D2-91E5-1C1D4BD3C3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C0D5BC-1D94-4A11-AEC5-748544C41F8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94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2147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8F7C335-D964-4B8E-8A14-95F40E7C21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940330E-EAF3-4146-ABB5-ADFFAB4A77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828" y="2021478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D28F15-B203-4F94-B8D7-F047120322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40828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C36AEA-9A9B-5E2A-5D60-A03A8418739E}"/>
              </a:ext>
            </a:extLst>
          </p:cNvPr>
          <p:cNvCxnSpPr/>
          <p:nvPr userDrawn="1"/>
        </p:nvCxnSpPr>
        <p:spPr>
          <a:xfrm>
            <a:off x="6047653" y="1399721"/>
            <a:ext cx="0" cy="459357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331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16413" y="3907922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AEA52B7F-ED93-394B-8192-7FE0914A70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3437" y="3897983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365498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6216413" y="1365498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397029" y="1509607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509607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C96B441-B518-C944-AEAD-6FFD8ED98E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34128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9197E8-EEE0-644D-8341-BC9FACF0AB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11936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C3CD257-08F3-41B0-A2B0-900EDCB933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4DD68E-5C43-438C-99B5-C84D4AB40B4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46">
            <a:extLst>
              <a:ext uri="{FF2B5EF4-FFF2-40B4-BE49-F238E27FC236}">
                <a16:creationId xmlns:a16="http://schemas.microsoft.com/office/drawing/2014/main" id="{36DDA426-4DC8-404D-BEA4-07348F321C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97029" y="4068814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/>
              <a:t>Sub-Heading Here</a:t>
            </a:r>
            <a:endParaRPr lang="en-US"/>
          </a:p>
        </p:txBody>
      </p:sp>
      <p:sp>
        <p:nvSpPr>
          <p:cNvPr id="23" name="Text Placeholder 46">
            <a:extLst>
              <a:ext uri="{FF2B5EF4-FFF2-40B4-BE49-F238E27FC236}">
                <a16:creationId xmlns:a16="http://schemas.microsoft.com/office/drawing/2014/main" id="{FF423B08-2B12-49E0-8760-C373E47FAE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4128" y="4068814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9C7BD12-0F3D-4D50-AC91-B35CCB166F1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34128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E0ADA7C-AE86-4BAB-A9D7-4F6CBC7F83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11936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24782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7998" y="1272345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272345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717" y="1272346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657AA7-9D1D-DF42-8A30-F2C7E74A1A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34128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B978492D-3924-3044-AB2D-480EE03AC5D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47998" y="3959610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26" name="Text Placeholder 36">
            <a:extLst>
              <a:ext uri="{FF2B5EF4-FFF2-40B4-BE49-F238E27FC236}">
                <a16:creationId xmlns:a16="http://schemas.microsoft.com/office/drawing/2014/main" id="{9E133F7F-4A15-F047-BFAB-D68E211FF10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40717" y="3959611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/>
              <a:t> </a:t>
            </a:r>
            <a:endParaRPr lang="en-US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DA74CB81-4C04-EB40-BE0D-7E4F2FB3D32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3437" y="3969549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BD285D1-7686-41BC-9222-77E4B43A3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37" name="Text Placeholder 46">
            <a:extLst>
              <a:ext uri="{FF2B5EF4-FFF2-40B4-BE49-F238E27FC236}">
                <a16:creationId xmlns:a16="http://schemas.microsoft.com/office/drawing/2014/main" id="{B17385F3-4D65-4CDA-A364-6287583F36E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28135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9989727-EE6B-46A9-A53F-D644D548891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728135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Text Placeholder 46">
            <a:extLst>
              <a:ext uri="{FF2B5EF4-FFF2-40B4-BE49-F238E27FC236}">
                <a16:creationId xmlns:a16="http://schemas.microsoft.com/office/drawing/2014/main" id="{AFB47463-9066-47BD-BDBE-772BCB8BB5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469954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30A84D6-527E-41B8-96C4-2DB753FB164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69954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F67565-0EFD-454B-BE49-B0842BC414E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46">
            <a:extLst>
              <a:ext uri="{FF2B5EF4-FFF2-40B4-BE49-F238E27FC236}">
                <a16:creationId xmlns:a16="http://schemas.microsoft.com/office/drawing/2014/main" id="{CFED18CC-72B9-4A99-8790-79D20AF8842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34128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D09078A4-451C-4B5C-BB9A-CAB10ED940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034128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6" name="Text Placeholder 46">
            <a:extLst>
              <a:ext uri="{FF2B5EF4-FFF2-40B4-BE49-F238E27FC236}">
                <a16:creationId xmlns:a16="http://schemas.microsoft.com/office/drawing/2014/main" id="{A004FD1B-2DBE-437D-BC16-4E08C4D0978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28135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D2E8949-0519-4BA9-BF17-03E5DBC8B19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28135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49B4BCB8-3B7E-4660-A5E8-D3EE9BE5E26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469954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7711C39-E38B-4972-81E0-54173059086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469954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15438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6">
            <a:extLst>
              <a:ext uri="{FF2B5EF4-FFF2-40B4-BE49-F238E27FC236}">
                <a16:creationId xmlns:a16="http://schemas.microsoft.com/office/drawing/2014/main" id="{75B7619A-FCCE-FE42-0622-3A7A896DF643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419895" y="1360444"/>
            <a:ext cx="9167461" cy="4732906"/>
          </a:xfrm>
          <a:prstGeom prst="bentConnector3">
            <a:avLst>
              <a:gd name="adj1" fmla="val 83585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98FD59E2-FDA0-059F-FD98-A16A99C1E4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782" y="1331089"/>
            <a:ext cx="6433661" cy="4994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222" y="1632287"/>
            <a:ext cx="5314572" cy="3002082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F782A0-C239-4308-B681-8EC1238F3C72}"/>
              </a:ext>
            </a:extLst>
          </p:cNvPr>
          <p:cNvSpPr/>
          <p:nvPr userDrawn="1"/>
        </p:nvSpPr>
        <p:spPr>
          <a:xfrm>
            <a:off x="618443" y="324318"/>
            <a:ext cx="239066" cy="229474"/>
          </a:xfrm>
          <a:prstGeom prst="rect">
            <a:avLst/>
          </a:prstGeom>
          <a:solidFill>
            <a:srgbClr val="9E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D03491-3357-41E9-8EB3-599F77DA0C28}"/>
              </a:ext>
            </a:extLst>
          </p:cNvPr>
          <p:cNvSpPr/>
          <p:nvPr userDrawn="1"/>
        </p:nvSpPr>
        <p:spPr>
          <a:xfrm>
            <a:off x="5717935" y="5845673"/>
            <a:ext cx="352591" cy="352591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ACBA49-31D5-4E9F-B935-871099BD9C26}"/>
              </a:ext>
            </a:extLst>
          </p:cNvPr>
          <p:cNvSpPr/>
          <p:nvPr userDrawn="1"/>
        </p:nvSpPr>
        <p:spPr>
          <a:xfrm>
            <a:off x="5498862" y="6021425"/>
            <a:ext cx="425311" cy="425311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B7635-5DB8-46B9-8978-A02FE9042FD2}"/>
              </a:ext>
            </a:extLst>
          </p:cNvPr>
          <p:cNvSpPr/>
          <p:nvPr userDrawn="1"/>
        </p:nvSpPr>
        <p:spPr>
          <a:xfrm>
            <a:off x="735940" y="192755"/>
            <a:ext cx="239066" cy="2294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847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nector: Elbow 3">
            <a:extLst>
              <a:ext uri="{FF2B5EF4-FFF2-40B4-BE49-F238E27FC236}">
                <a16:creationId xmlns:a16="http://schemas.microsoft.com/office/drawing/2014/main" id="{52309445-5A61-46DA-B640-9F38792F028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47908"/>
            <a:ext cx="12211665" cy="5604646"/>
          </a:xfrm>
          <a:prstGeom prst="bentConnector3">
            <a:avLst>
              <a:gd name="adj1" fmla="val 78341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5EE8406-5730-499B-AB8A-9174051D8886}"/>
              </a:ext>
            </a:extLst>
          </p:cNvPr>
          <p:cNvSpPr/>
          <p:nvPr userDrawn="1"/>
        </p:nvSpPr>
        <p:spPr>
          <a:xfrm>
            <a:off x="11395007" y="5849295"/>
            <a:ext cx="452864" cy="45286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583AAA-EC9C-4D48-86F2-577AD349442B}"/>
              </a:ext>
            </a:extLst>
          </p:cNvPr>
          <p:cNvSpPr/>
          <p:nvPr userDrawn="1"/>
        </p:nvSpPr>
        <p:spPr>
          <a:xfrm>
            <a:off x="11214534" y="5999690"/>
            <a:ext cx="442571" cy="45286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08F9A5-EC95-4A0A-B012-3129F612FCBE}"/>
              </a:ext>
            </a:extLst>
          </p:cNvPr>
          <p:cNvSpPr/>
          <p:nvPr userDrawn="1"/>
        </p:nvSpPr>
        <p:spPr>
          <a:xfrm>
            <a:off x="9037747" y="405446"/>
            <a:ext cx="322563" cy="322563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5B17D1-EB3B-4981-95CC-095770362D06}"/>
              </a:ext>
            </a:extLst>
          </p:cNvPr>
          <p:cNvSpPr/>
          <p:nvPr userDrawn="1"/>
        </p:nvSpPr>
        <p:spPr>
          <a:xfrm>
            <a:off x="8857273" y="555841"/>
            <a:ext cx="315231" cy="3225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Placeholder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3" r="15733"/>
          <a:stretch>
            <a:fillRect/>
          </a:stretch>
        </p:blipFill>
        <p:spPr>
          <a:xfrm>
            <a:off x="7321255" y="1565138"/>
            <a:ext cx="4032340" cy="392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568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927702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847C6C-02A3-4641-84FF-BA5B254153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0" y="1290733"/>
            <a:ext cx="7194550" cy="4878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41A9E76-83E3-AC05-D3EC-5C738B09E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25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B8260B-AFE2-23AF-A6F2-3BF0C6A34E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25241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2761444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614229" y="1367064"/>
            <a:ext cx="3497580" cy="2293285"/>
          </a:xfrm>
          <a:solidFill>
            <a:schemeClr val="bg1">
              <a:lumMod val="10000"/>
              <a:lumOff val="90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Image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E27A7B-6135-BE48-A986-3289A9283E1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14229" y="3875082"/>
            <a:ext cx="3497263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Image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E15140-4003-B84F-868E-00E8CB3DE5A9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298705" y="1367499"/>
            <a:ext cx="3497262" cy="2287307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Image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EAF4222-49F8-EF42-B83C-0F28F19B2FAE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298705" y="3875082"/>
            <a:ext cx="3497262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EEAED-2824-D8BC-F55C-2D9D8F27DF46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313128D-08B9-9FF5-1E48-ABC088BE91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97262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FDBF4FE-D0B0-495A-401A-B4A83D5D3A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970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52613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C1CBB31-9C1B-470D-9176-886CF036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3141" y="1590079"/>
            <a:ext cx="4332708" cy="43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38200" y="3023484"/>
            <a:ext cx="3286539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Chart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B0104C9-FE11-6E4F-8E72-CBD2EF15E96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44071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Chart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A4ECAA9-7C4B-7B41-B55A-617B41891A61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441136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Chart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16F6F4A-002C-4495-ABB7-7D97702069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78650"/>
            <a:ext cx="6889270" cy="147658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0EAB7D-90A2-CA5B-FF16-766BB7517E4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047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32878B-8AD7-40F0-9EB1-91D8AC156127}"/>
              </a:ext>
            </a:extLst>
          </p:cNvPr>
          <p:cNvSpPr/>
          <p:nvPr userDrawn="1"/>
        </p:nvSpPr>
        <p:spPr>
          <a:xfrm>
            <a:off x="208870" y="1402473"/>
            <a:ext cx="3396342" cy="531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69E029C-C517-194A-A746-3CCDB6FE49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8870" y="307769"/>
            <a:ext cx="3396342" cy="8253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x-none"/>
              <a:t>Case study – Client’s logo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0B09B9EC-7F16-E44F-9475-BF30B033B9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33837" y="2586891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/>
              <a:t>Enter </a:t>
            </a:r>
            <a:r>
              <a:rPr lang="en-US"/>
              <a:t>The Solution</a:t>
            </a:r>
            <a:endParaRPr lang="x-none"/>
          </a:p>
        </p:txBody>
      </p:sp>
      <p:sp>
        <p:nvSpPr>
          <p:cNvPr id="64" name="Text Placeholder 61">
            <a:extLst>
              <a:ext uri="{FF2B5EF4-FFF2-40B4-BE49-F238E27FC236}">
                <a16:creationId xmlns:a16="http://schemas.microsoft.com/office/drawing/2014/main" id="{05C582CB-A4E6-4247-802E-C4F9F7F33C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33837" y="471170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r>
              <a:rPr lang="vi-VN"/>
              <a:t>Enter The Challenge</a:t>
            </a:r>
            <a:endParaRPr lang="en-GB"/>
          </a:p>
        </p:txBody>
      </p:sp>
      <p:sp>
        <p:nvSpPr>
          <p:cNvPr id="23" name="Text Placeholder 61">
            <a:extLst>
              <a:ext uri="{FF2B5EF4-FFF2-40B4-BE49-F238E27FC236}">
                <a16:creationId xmlns:a16="http://schemas.microsoft.com/office/drawing/2014/main" id="{FF459DCD-35BD-DE4E-AD9F-44DE54A6DB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33837" y="4693179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/>
              <a:t>Enter </a:t>
            </a:r>
            <a:r>
              <a:rPr lang="en-US"/>
              <a:t>Results and Benefits</a:t>
            </a:r>
            <a:endParaRPr lang="x-none"/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A19040EA-1AA9-1242-B00A-18854D1C80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1308" y="5001626"/>
            <a:ext cx="2529841" cy="15116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About the client: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Duis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at convallis.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Donec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felis</a:t>
            </a:r>
            <a:r>
              <a:rPr lang="en-US"/>
              <a:t> id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Morbi sed </a:t>
            </a:r>
            <a:r>
              <a:rPr lang="en-US" err="1"/>
              <a:t>urna</a:t>
            </a:r>
            <a:r>
              <a:rPr lang="en-US"/>
              <a:t> ac </a:t>
            </a:r>
            <a:r>
              <a:rPr lang="en-US" err="1"/>
              <a:t>felis</a:t>
            </a:r>
            <a:r>
              <a:rPr lang="en-US"/>
              <a:t> </a:t>
            </a:r>
            <a:r>
              <a:rPr lang="en-US" err="1"/>
              <a:t>finibus</a:t>
            </a:r>
            <a:r>
              <a:rPr lang="en-US"/>
              <a:t> </a:t>
            </a:r>
            <a:r>
              <a:rPr lang="en-US" err="1"/>
              <a:t>dapibus</a:t>
            </a:r>
            <a:r>
              <a:rPr lang="en-US"/>
              <a:t> non qui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,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nec</a:t>
            </a:r>
            <a:r>
              <a:rPr lang="en-US"/>
              <a:t> fermentum gravida,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90D8E9-DBF4-7A4D-A1A2-897F76C9A8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033837" y="935456"/>
            <a:ext cx="5110162" cy="1472077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618D9AFD-3C76-0748-96E8-42AF7D29C8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33837" y="3041744"/>
            <a:ext cx="5110162" cy="1469296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668A9571-AED8-B043-8828-541F225CA53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033837" y="5141885"/>
            <a:ext cx="5110162" cy="1371389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EF6D30-54BC-CD47-8C4A-2284C0A51E76}"/>
              </a:ext>
            </a:extLst>
          </p:cNvPr>
          <p:cNvCxnSpPr/>
          <p:nvPr userDrawn="1"/>
        </p:nvCxnSpPr>
        <p:spPr>
          <a:xfrm>
            <a:off x="681308" y="4792225"/>
            <a:ext cx="2529841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5811B9CA-30C4-6547-8720-D0465917692C}"/>
              </a:ext>
            </a:extLst>
          </p:cNvPr>
          <p:cNvSpPr/>
          <p:nvPr userDrawn="1"/>
        </p:nvSpPr>
        <p:spPr>
          <a:xfrm>
            <a:off x="9572624" y="462644"/>
            <a:ext cx="2371725" cy="3652156"/>
          </a:xfrm>
          <a:custGeom>
            <a:avLst/>
            <a:gdLst>
              <a:gd name="connsiteX0" fmla="*/ 0 w 2371725"/>
              <a:gd name="connsiteY0" fmla="*/ 0 h 3588721"/>
              <a:gd name="connsiteX1" fmla="*/ 1383506 w 2371725"/>
              <a:gd name="connsiteY1" fmla="*/ 0 h 3588721"/>
              <a:gd name="connsiteX2" fmla="*/ 1383506 w 2371725"/>
              <a:gd name="connsiteY2" fmla="*/ 0 h 3588721"/>
              <a:gd name="connsiteX3" fmla="*/ 1976438 w 2371725"/>
              <a:gd name="connsiteY3" fmla="*/ 0 h 3588721"/>
              <a:gd name="connsiteX4" fmla="*/ 2371725 w 2371725"/>
              <a:gd name="connsiteY4" fmla="*/ 0 h 3588721"/>
              <a:gd name="connsiteX5" fmla="*/ 2371725 w 2371725"/>
              <a:gd name="connsiteY5" fmla="*/ 2093421 h 3588721"/>
              <a:gd name="connsiteX6" fmla="*/ 2371725 w 2371725"/>
              <a:gd name="connsiteY6" fmla="*/ 2093421 h 3588721"/>
              <a:gd name="connsiteX7" fmla="*/ 2371725 w 2371725"/>
              <a:gd name="connsiteY7" fmla="*/ 2990601 h 3588721"/>
              <a:gd name="connsiteX8" fmla="*/ 2371725 w 2371725"/>
              <a:gd name="connsiteY8" fmla="*/ 3588721 h 3588721"/>
              <a:gd name="connsiteX9" fmla="*/ 1976438 w 2371725"/>
              <a:gd name="connsiteY9" fmla="*/ 3588721 h 3588721"/>
              <a:gd name="connsiteX10" fmla="*/ 2154807 w 2371725"/>
              <a:gd name="connsiteY10" fmla="*/ 3994282 h 3588721"/>
              <a:gd name="connsiteX11" fmla="*/ 1383506 w 2371725"/>
              <a:gd name="connsiteY11" fmla="*/ 3588721 h 3588721"/>
              <a:gd name="connsiteX12" fmla="*/ 0 w 2371725"/>
              <a:gd name="connsiteY12" fmla="*/ 3588721 h 3588721"/>
              <a:gd name="connsiteX13" fmla="*/ 0 w 2371725"/>
              <a:gd name="connsiteY13" fmla="*/ 2990601 h 3588721"/>
              <a:gd name="connsiteX14" fmla="*/ 0 w 2371725"/>
              <a:gd name="connsiteY14" fmla="*/ 2093421 h 3588721"/>
              <a:gd name="connsiteX15" fmla="*/ 0 w 2371725"/>
              <a:gd name="connsiteY15" fmla="*/ 2093421 h 3588721"/>
              <a:gd name="connsiteX16" fmla="*/ 0 w 2371725"/>
              <a:gd name="connsiteY16" fmla="*/ 0 h 3588721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37305 w 2371725"/>
              <a:gd name="connsiteY9" fmla="*/ 3605655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20372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899973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1725" h="3994282">
                <a:moveTo>
                  <a:pt x="0" y="0"/>
                </a:moveTo>
                <a:lnTo>
                  <a:pt x="1383506" y="0"/>
                </a:lnTo>
                <a:lnTo>
                  <a:pt x="1383506" y="0"/>
                </a:lnTo>
                <a:lnTo>
                  <a:pt x="1976438" y="0"/>
                </a:lnTo>
                <a:lnTo>
                  <a:pt x="2371725" y="0"/>
                </a:lnTo>
                <a:lnTo>
                  <a:pt x="2371725" y="2093421"/>
                </a:lnTo>
                <a:lnTo>
                  <a:pt x="2371725" y="2093421"/>
                </a:lnTo>
                <a:lnTo>
                  <a:pt x="2371725" y="2990601"/>
                </a:lnTo>
                <a:lnTo>
                  <a:pt x="2371725" y="3588721"/>
                </a:lnTo>
                <a:lnTo>
                  <a:pt x="2154239" y="3588721"/>
                </a:lnTo>
                <a:cubicBezTo>
                  <a:pt x="2154428" y="3723908"/>
                  <a:pt x="2154618" y="3859095"/>
                  <a:pt x="2154807" y="3994282"/>
                </a:cubicBezTo>
                <a:lnTo>
                  <a:pt x="1899973" y="3588721"/>
                </a:lnTo>
                <a:lnTo>
                  <a:pt x="0" y="3588721"/>
                </a:lnTo>
                <a:lnTo>
                  <a:pt x="0" y="2990601"/>
                </a:lnTo>
                <a:lnTo>
                  <a:pt x="0" y="2093421"/>
                </a:lnTo>
                <a:lnTo>
                  <a:pt x="0" y="2093421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1" name="Text Placeholder 59">
            <a:extLst>
              <a:ext uri="{FF2B5EF4-FFF2-40B4-BE49-F238E27FC236}">
                <a16:creationId xmlns:a16="http://schemas.microsoft.com/office/drawing/2014/main" id="{EE22B3E7-6F28-D544-88EE-8804BCE97C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50722" y="749791"/>
            <a:ext cx="1833278" cy="2647746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Enter client’s testimonial here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sagittis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,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nec</a:t>
            </a:r>
            <a:r>
              <a:rPr lang="en-US"/>
              <a:t> fermentum gravida, diam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ultrices</a:t>
            </a:r>
            <a:r>
              <a:rPr lang="en-US"/>
              <a:t> nisi, vitae </a:t>
            </a:r>
            <a:r>
              <a:rPr lang="en-US" err="1"/>
              <a:t>consequat</a:t>
            </a:r>
            <a:r>
              <a:rPr lang="en-US"/>
              <a:t> mi est. </a:t>
            </a:r>
          </a:p>
        </p:txBody>
      </p:sp>
      <p:sp>
        <p:nvSpPr>
          <p:cNvPr id="42" name="Text Placeholder 59">
            <a:extLst>
              <a:ext uri="{FF2B5EF4-FFF2-40B4-BE49-F238E27FC236}">
                <a16:creationId xmlns:a16="http://schemas.microsoft.com/office/drawing/2014/main" id="{2D5FFE6F-F14D-7840-A5B5-8FA896F760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72624" y="4833613"/>
            <a:ext cx="2371725" cy="336023"/>
          </a:xfrm>
        </p:spPr>
        <p:txBody>
          <a:bodyPr anchor="b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1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Client’s full name</a:t>
            </a:r>
          </a:p>
        </p:txBody>
      </p:sp>
      <p:sp>
        <p:nvSpPr>
          <p:cNvPr id="43" name="Text Placeholder 59">
            <a:extLst>
              <a:ext uri="{FF2B5EF4-FFF2-40B4-BE49-F238E27FC236}">
                <a16:creationId xmlns:a16="http://schemas.microsoft.com/office/drawing/2014/main" id="{10FAECC0-E45B-3847-B081-EE29C0CDC5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2624" y="5169636"/>
            <a:ext cx="2371725" cy="336023"/>
          </a:xfrm>
        </p:spPr>
        <p:txBody>
          <a:bodyPr anchor="ctr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0" i="1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Title, Company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9034734-F15F-1149-BB16-E26741D6F2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3943" y="1754080"/>
            <a:ext cx="2645368" cy="31958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/>
              <a:t>Enter  company</a:t>
            </a:r>
          </a:p>
        </p:txBody>
      </p:sp>
      <p:sp>
        <p:nvSpPr>
          <p:cNvPr id="46" name="Text Placeholder 34">
            <a:extLst>
              <a:ext uri="{FF2B5EF4-FFF2-40B4-BE49-F238E27FC236}">
                <a16:creationId xmlns:a16="http://schemas.microsoft.com/office/drawing/2014/main" id="{163E6A40-8864-394A-A6E7-A1780BEA9C8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3943" y="2471927"/>
            <a:ext cx="2645368" cy="307565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/>
              <a:t>Enter sector</a:t>
            </a:r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E4428335-40CE-FB45-87B6-D447658CCBD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9496" y="3222983"/>
            <a:ext cx="2629815" cy="30193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/>
              <a:t>Enter sector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B4A9F3-FB24-D143-8C18-C94C789CB4A8}"/>
              </a:ext>
            </a:extLst>
          </p:cNvPr>
          <p:cNvSpPr txBox="1"/>
          <p:nvPr userDrawn="1"/>
        </p:nvSpPr>
        <p:spPr>
          <a:xfrm>
            <a:off x="653943" y="150090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100" b="0">
                <a:solidFill>
                  <a:schemeClr val="accent2"/>
                </a:solidFill>
              </a:rPr>
              <a:t>Client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03A48E-0C36-0C4A-8955-576B8486C987}"/>
              </a:ext>
            </a:extLst>
          </p:cNvPr>
          <p:cNvSpPr txBox="1"/>
          <p:nvPr userDrawn="1"/>
        </p:nvSpPr>
        <p:spPr>
          <a:xfrm>
            <a:off x="653943" y="22249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100" b="0">
                <a:solidFill>
                  <a:schemeClr val="accent2"/>
                </a:solidFill>
              </a:rPr>
              <a:t>Sector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9EF10-242C-6944-8DDD-C02F7A37C818}"/>
              </a:ext>
            </a:extLst>
          </p:cNvPr>
          <p:cNvSpPr txBox="1"/>
          <p:nvPr userDrawn="1"/>
        </p:nvSpPr>
        <p:spPr>
          <a:xfrm>
            <a:off x="640248" y="2964023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100" b="0">
                <a:solidFill>
                  <a:schemeClr val="accent2"/>
                </a:solidFill>
              </a:rPr>
              <a:t>Type of service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40E8C8-0372-0C42-8B48-475BAA0E4BEC}"/>
              </a:ext>
            </a:extLst>
          </p:cNvPr>
          <p:cNvSpPr txBox="1"/>
          <p:nvPr userDrawn="1"/>
        </p:nvSpPr>
        <p:spPr>
          <a:xfrm>
            <a:off x="653943" y="3681551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100" b="0">
                <a:solidFill>
                  <a:schemeClr val="accent2"/>
                </a:solidFill>
              </a:rPr>
              <a:t>Technology</a:t>
            </a:r>
          </a:p>
        </p:txBody>
      </p:sp>
      <p:sp>
        <p:nvSpPr>
          <p:cNvPr id="52" name="Text Placeholder 34">
            <a:extLst>
              <a:ext uri="{FF2B5EF4-FFF2-40B4-BE49-F238E27FC236}">
                <a16:creationId xmlns:a16="http://schemas.microsoft.com/office/drawing/2014/main" id="{05EC25B9-0F5A-C540-8C78-34444458DAA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9496" y="3904760"/>
            <a:ext cx="2629815" cy="618451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/>
              <a:t>Enter sector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F17DEC-DADA-FEB5-5581-1C8150FA4AD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3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w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E4E2945-AD11-034A-9C7A-51C2300F8B98}"/>
              </a:ext>
            </a:extLst>
          </p:cNvPr>
          <p:cNvSpPr/>
          <p:nvPr userDrawn="1"/>
        </p:nvSpPr>
        <p:spPr>
          <a:xfrm>
            <a:off x="8255000" y="0"/>
            <a:ext cx="3937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22BEA4-8BB1-1642-B564-66033C868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7615" y="405446"/>
            <a:ext cx="5783568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/>
              <a:t>Main heading</a:t>
            </a:r>
            <a:endParaRPr lang="en-US"/>
          </a:p>
        </p:txBody>
      </p:sp>
      <p:sp>
        <p:nvSpPr>
          <p:cNvPr id="7" name="Picture Placeholder 33">
            <a:extLst>
              <a:ext uri="{FF2B5EF4-FFF2-40B4-BE49-F238E27FC236}">
                <a16:creationId xmlns:a16="http://schemas.microsoft.com/office/drawing/2014/main" id="{37F75AF6-AA50-C34F-9CE7-AE9F881E56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2744" y="393167"/>
            <a:ext cx="1120107" cy="935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x-none"/>
              <a:t>Logo</a:t>
            </a:r>
          </a:p>
          <a:p>
            <a:r>
              <a:rPr lang="x-none"/>
              <a:t>here</a:t>
            </a:r>
          </a:p>
        </p:txBody>
      </p:sp>
      <p:sp>
        <p:nvSpPr>
          <p:cNvPr id="9" name="Text Placeholder 59">
            <a:extLst>
              <a:ext uri="{FF2B5EF4-FFF2-40B4-BE49-F238E27FC236}">
                <a16:creationId xmlns:a16="http://schemas.microsoft.com/office/drawing/2014/main" id="{A0956A23-A1E1-E548-AF28-715116828F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2638" y="3741738"/>
            <a:ext cx="7110411" cy="90872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1">
            <a:extLst>
              <a:ext uri="{FF2B5EF4-FFF2-40B4-BE49-F238E27FC236}">
                <a16:creationId xmlns:a16="http://schemas.microsoft.com/office/drawing/2014/main" id="{BCF37FE9-AE3D-6649-AB58-811A3A9C47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638" y="33210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en-GB"/>
              <a:t>Enter </a:t>
            </a:r>
            <a:r>
              <a:rPr lang="en-US"/>
              <a:t>Client’s Challenge</a:t>
            </a:r>
            <a:endParaRPr lang="x-none"/>
          </a:p>
        </p:txBody>
      </p:sp>
      <p:sp>
        <p:nvSpPr>
          <p:cNvPr id="11" name="Text Placeholder 59">
            <a:extLst>
              <a:ext uri="{FF2B5EF4-FFF2-40B4-BE49-F238E27FC236}">
                <a16:creationId xmlns:a16="http://schemas.microsoft.com/office/drawing/2014/main" id="{3193DB20-9159-DC40-9A97-9D15C497D1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2638" y="2221051"/>
            <a:ext cx="7110411" cy="8562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1">
            <a:extLst>
              <a:ext uri="{FF2B5EF4-FFF2-40B4-BE49-F238E27FC236}">
                <a16:creationId xmlns:a16="http://schemas.microsoft.com/office/drawing/2014/main" id="{9E586DCF-0E41-714A-96AB-5F61965B21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638" y="1800363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r>
              <a:rPr lang="en-GB"/>
              <a:t>Enter What the client does</a:t>
            </a:r>
            <a:r>
              <a:rPr lang="x-none"/>
              <a:t>?</a:t>
            </a:r>
            <a:endParaRPr lang="en-GB"/>
          </a:p>
        </p:txBody>
      </p:sp>
      <p:sp>
        <p:nvSpPr>
          <p:cNvPr id="13" name="Text Placeholder 59">
            <a:extLst>
              <a:ext uri="{FF2B5EF4-FFF2-40B4-BE49-F238E27FC236}">
                <a16:creationId xmlns:a16="http://schemas.microsoft.com/office/drawing/2014/main" id="{7FA03790-0323-9748-B70E-50C524B5D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2638" y="5272364"/>
            <a:ext cx="7110411" cy="109855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58D1DF2-D126-BF49-B38B-2B3B27C4A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16963" y="1517464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Input client name here</a:t>
            </a:r>
            <a:endParaRPr lang="x-none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4588786-9DD0-AF42-A1BD-C768957AC9E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16963" y="2571012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Input project name here</a:t>
            </a:r>
            <a:endParaRPr lang="x-none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C70C7AC-327A-9B4C-B8A3-D6FADD08274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6963" y="3584803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(</a:t>
            </a:r>
            <a:r>
              <a:rPr lang="en-US" err="1"/>
              <a:t>Numeber</a:t>
            </a:r>
            <a:r>
              <a:rPr lang="en-US"/>
              <a:t>) FTEs</a:t>
            </a:r>
            <a:endParaRPr lang="x-none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9E46635-30AD-734F-AFD6-3D7ADBB0832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16963" y="4638351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Input service line here</a:t>
            </a:r>
            <a:endParaRPr lang="x-none"/>
          </a:p>
        </p:txBody>
      </p:sp>
      <p:sp>
        <p:nvSpPr>
          <p:cNvPr id="24" name="Text Placeholder 61">
            <a:extLst>
              <a:ext uri="{FF2B5EF4-FFF2-40B4-BE49-F238E27FC236}">
                <a16:creationId xmlns:a16="http://schemas.microsoft.com/office/drawing/2014/main" id="{5419A82F-1021-4149-8163-AA80E4F673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2638" y="48323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marL="0" indent="0">
              <a:buNone/>
            </a:pPr>
            <a:r>
              <a:rPr lang="en-GB"/>
              <a:t>Enter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x-none" sz="1800" b="1">
                <a:latin typeface="Arial" panose="020B0604020202020204" pitchFamily="34" charset="0"/>
                <a:cs typeface="Arial" panose="020B0604020202020204" pitchFamily="34" charset="0"/>
              </a:rPr>
              <a:t>hat is NashTech hoping to do?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3179C-B18B-6A44-BD8D-37604862C9C9}"/>
              </a:ext>
            </a:extLst>
          </p:cNvPr>
          <p:cNvSpPr txBox="1"/>
          <p:nvPr userDrawn="1"/>
        </p:nvSpPr>
        <p:spPr>
          <a:xfrm>
            <a:off x="8716963" y="1238669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900" b="1">
                <a:solidFill>
                  <a:schemeClr val="accent2"/>
                </a:solidFill>
              </a:rPr>
              <a:t>Client</a:t>
            </a:r>
            <a:endParaRPr lang="x-none" sz="1000" b="1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AE244-599F-C74D-A1C6-2CB0C002D4FE}"/>
              </a:ext>
            </a:extLst>
          </p:cNvPr>
          <p:cNvSpPr txBox="1"/>
          <p:nvPr userDrawn="1"/>
        </p:nvSpPr>
        <p:spPr>
          <a:xfrm>
            <a:off x="8716963" y="2315115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900" b="1">
                <a:solidFill>
                  <a:schemeClr val="accent2"/>
                </a:solidFill>
              </a:rPr>
              <a:t>Project</a:t>
            </a:r>
            <a:r>
              <a:rPr lang="x-none" sz="1000" b="1">
                <a:solidFill>
                  <a:schemeClr val="accent2"/>
                </a:solidFill>
              </a:rPr>
              <a:t>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7863F1-9EE3-AF49-96CE-6EB669EB0E0A}"/>
              </a:ext>
            </a:extLst>
          </p:cNvPr>
          <p:cNvSpPr txBox="1"/>
          <p:nvPr userDrawn="1"/>
        </p:nvSpPr>
        <p:spPr>
          <a:xfrm>
            <a:off x="8716963" y="3310538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900" b="1">
                <a:solidFill>
                  <a:schemeClr val="accent2"/>
                </a:solidFill>
              </a:rPr>
              <a:t>Team size</a:t>
            </a:r>
            <a:endParaRPr lang="x-none" sz="1000" b="1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DEEE2E-EED2-7C4F-A247-8D70B3557167}"/>
              </a:ext>
            </a:extLst>
          </p:cNvPr>
          <p:cNvSpPr txBox="1"/>
          <p:nvPr userDrawn="1"/>
        </p:nvSpPr>
        <p:spPr>
          <a:xfrm>
            <a:off x="8716963" y="4398559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900" b="1">
                <a:solidFill>
                  <a:schemeClr val="accent2"/>
                </a:solidFill>
              </a:rPr>
              <a:t>Our service lines</a:t>
            </a:r>
            <a:endParaRPr lang="x-none" sz="1000" b="1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F13D-0091-4527-8DCC-374A2D6011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7014" y="967008"/>
            <a:ext cx="5783823" cy="397822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Sub heading</a:t>
            </a:r>
            <a:endParaRPr lang="x-none"/>
          </a:p>
          <a:p>
            <a:pPr lvl="0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2D99CC-BD3D-187B-DA10-860AC23DC09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646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i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44503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/>
              <a:t>Enter service name</a:t>
            </a:r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08814" y="4196442"/>
            <a:ext cx="6983185" cy="23534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Did you know banner</a:t>
            </a:r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0058399" y="3543299"/>
            <a:ext cx="1761067" cy="50618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Logo</a:t>
            </a:r>
            <a:endParaRPr lang="en-US"/>
          </a:p>
        </p:txBody>
      </p:sp>
      <p:sp>
        <p:nvSpPr>
          <p:cNvPr id="21" name="SmartArt Placeholder 20"/>
          <p:cNvSpPr>
            <a:spLocks noGrp="1"/>
          </p:cNvSpPr>
          <p:nvPr>
            <p:ph type="dgm" sz="quarter" idx="14"/>
          </p:nvPr>
        </p:nvSpPr>
        <p:spPr>
          <a:xfrm>
            <a:off x="838200" y="1132945"/>
            <a:ext cx="3972424" cy="5416942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SmartArt graphic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877FB-B6C2-D64F-A480-F7F8CF248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08814" y="1133475"/>
            <a:ext cx="6610124" cy="229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2CA5CA-EB05-4770-BC73-E70080EED8E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DE7061-DF75-41BD-9335-B155332A87F6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2915653" y="1431758"/>
            <a:ext cx="6360694" cy="2731378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03234B2E-29A6-4F6C-A269-8F53FD13E0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1850" y="5744231"/>
            <a:ext cx="958337" cy="9583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B513AD-3ACF-D7E3-88B0-2DF7A904462A}"/>
              </a:ext>
            </a:extLst>
          </p:cNvPr>
          <p:cNvSpPr txBox="1"/>
          <p:nvPr userDrawn="1"/>
        </p:nvSpPr>
        <p:spPr>
          <a:xfrm>
            <a:off x="3764983" y="2243449"/>
            <a:ext cx="46461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6600" b="1" kern="12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Thank </a:t>
            </a:r>
            <a:r>
              <a:rPr lang="x-none"/>
              <a:t> </a:t>
            </a:r>
            <a:r>
              <a:rPr lang="x-none" sz="6600" b="1" kern="12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08598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white rectangle with a black border&#10;&#10;Description automatically generated with low confidence">
            <a:extLst>
              <a:ext uri="{FF2B5EF4-FFF2-40B4-BE49-F238E27FC236}">
                <a16:creationId xmlns:a16="http://schemas.microsoft.com/office/drawing/2014/main" id="{9A43DF26-AE60-4A2D-F0FE-E04E6690F2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C0AABC4C-67E8-7975-1BD0-4E09F494E71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7023" y="1236481"/>
            <a:ext cx="4563027" cy="43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1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63AA3CD-D22F-1A23-6AF4-B8FCE6F5D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7447650-4BB5-2C41-D054-601CD43DC88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1960" y="919760"/>
            <a:ext cx="4923608" cy="47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8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42AFE13-D19C-D3A9-1996-53D6EAB45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Logo&#10;&#10;Description automatically generated with medium confidence">
            <a:extLst>
              <a:ext uri="{FF2B5EF4-FFF2-40B4-BE49-F238E27FC236}">
                <a16:creationId xmlns:a16="http://schemas.microsoft.com/office/drawing/2014/main" id="{F0F528D8-FE9E-76B9-B03F-5529E2469C3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5088" y="836510"/>
            <a:ext cx="4881689" cy="46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3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A41F29A-14D2-C8F9-EF25-189AFE390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4A349-80FE-F9B6-D2B6-9FC608EDCCC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188491">
            <a:off x="7720768" y="598885"/>
            <a:ext cx="5052400" cy="49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A0C13E9-B7EB-9D2C-C912-CE87399B00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close up of a flower&#10;&#10;Description automatically generated with medium confidence">
            <a:extLst>
              <a:ext uri="{FF2B5EF4-FFF2-40B4-BE49-F238E27FC236}">
                <a16:creationId xmlns:a16="http://schemas.microsoft.com/office/drawing/2014/main" id="{73BDBB88-B84A-1626-9E55-4533CE14FF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8081" y="913870"/>
            <a:ext cx="4812063" cy="46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9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417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720" y="1866779"/>
            <a:ext cx="5222323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3720" y="5202717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188379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6F293-4B96-42AA-B29B-7465FFEC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6CACD-5AC6-47AA-A748-89267071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A5D5C-38B2-4994-8636-BFA0A3BC7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9C6D-93ED-444B-B9E4-30DF32A36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2DD4F-1A5D-4BA9-BC3D-E9D6C2D1B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3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7" r:id="rId2"/>
    <p:sldLayoutId id="2147483738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23" r:id="rId15"/>
    <p:sldLayoutId id="2147483724" r:id="rId16"/>
    <p:sldLayoutId id="2147483717" r:id="rId17"/>
    <p:sldLayoutId id="2147483726" r:id="rId18"/>
    <p:sldLayoutId id="2147483746" r:id="rId19"/>
    <p:sldLayoutId id="2147483727" r:id="rId20"/>
    <p:sldLayoutId id="2147483743" r:id="rId21"/>
    <p:sldLayoutId id="2147483733" r:id="rId22"/>
    <p:sldLayoutId id="2147483731" r:id="rId23"/>
    <p:sldLayoutId id="2147483734" r:id="rId24"/>
    <p:sldLayoutId id="2147483741" r:id="rId25"/>
    <p:sldLayoutId id="2147483744" r:id="rId26"/>
    <p:sldLayoutId id="2147483745" r:id="rId27"/>
    <p:sldLayoutId id="2147483730" r:id="rId28"/>
    <p:sldLayoutId id="2147483703" r:id="rId29"/>
    <p:sldLayoutId id="2147483742" r:id="rId30"/>
    <p:sldLayoutId id="2147483728" r:id="rId31"/>
    <p:sldLayoutId id="2147483729" r:id="rId32"/>
    <p:sldLayoutId id="2147483692" r:id="rId33"/>
    <p:sldLayoutId id="2147483740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70000"/>
        <a:buFont typeface="Wingdings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lo_rating_system" TargetMode="Externa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C975-5228-4D9F-89C3-B4CA163E8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097" y="1866779"/>
            <a:ext cx="5423606" cy="2960338"/>
          </a:xfrm>
        </p:spPr>
        <p:txBody>
          <a:bodyPr/>
          <a:lstStyle/>
          <a:p>
            <a:r>
              <a:rPr lang="en-US" b="0"/>
              <a:t>How to fine-tune a Large Language Model</a:t>
            </a:r>
            <a:endParaRPr lang="en-US" b="0">
              <a:cs typeface="Arial"/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2346" y="5237221"/>
            <a:ext cx="4182646" cy="364385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chemeClr val="tx1"/>
                </a:solidFill>
                <a:cs typeface="Arial"/>
              </a:rPr>
              <a:t>Durgesh Gupta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38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2720679-AB4A-4CFF-978C-EF89140DD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446"/>
            <a:ext cx="7788047" cy="538696"/>
          </a:xfrm>
        </p:spPr>
        <p:txBody>
          <a:bodyPr/>
          <a:lstStyle/>
          <a:p>
            <a:r>
              <a:rPr lang="en-US">
                <a:cs typeface="Arial"/>
              </a:rPr>
              <a:t>Training Model to learn text-generation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1FBB662-7727-4B33-9743-54F7C036D5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066348"/>
            <a:ext cx="8521519" cy="53288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800">
                <a:cs typeface="Arial"/>
              </a:rPr>
              <a:t>Training LLMs from scratch is known as pre-training.</a:t>
            </a:r>
          </a:p>
          <a:p>
            <a:pPr algn="just"/>
            <a:r>
              <a:rPr lang="en-US" sz="1800">
                <a:cs typeface="Arial"/>
              </a:rPr>
              <a:t>It is a technique in which a large language model is trained on a vast amount of unlabeled text.</a:t>
            </a:r>
          </a:p>
          <a:p>
            <a:pPr algn="just"/>
            <a:r>
              <a:rPr lang="en-US" sz="1800">
                <a:cs typeface="Arial"/>
              </a:rPr>
              <a:t>Utilizing the concept of Self-Supervised Learning, model masks a word and tries to predict the next word with the help of the preceding words.</a:t>
            </a:r>
          </a:p>
          <a:p>
            <a:pPr algn="just"/>
            <a:r>
              <a:rPr lang="en-US" sz="1800">
                <a:ea typeface="+mn-lt"/>
                <a:cs typeface="+mn-lt"/>
              </a:rPr>
              <a:t>Pre-training, it is a technique in which the model learns to predict the next word in the text.</a:t>
            </a:r>
            <a:endParaRPr lang="en-US" sz="1800">
              <a:cs typeface="Arial"/>
            </a:endParaRPr>
          </a:p>
          <a:p>
            <a:pPr algn="just"/>
            <a:r>
              <a:rPr lang="en-US" sz="1800">
                <a:cs typeface="Arial"/>
              </a:rPr>
              <a:t>Example: I am a data scientist.</a:t>
            </a:r>
          </a:p>
          <a:p>
            <a:pPr lvl="1" algn="just"/>
            <a:r>
              <a:rPr lang="en-US" sz="1800">
                <a:cs typeface="Arial"/>
              </a:rPr>
              <a:t>The model can create its own labeled data from this sentence like:</a:t>
            </a:r>
          </a:p>
          <a:p>
            <a:pPr lvl="1"/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C7D8918-87F3-20C3-0A6D-B64DD4D18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452958"/>
              </p:ext>
            </p:extLst>
          </p:nvPr>
        </p:nvGraphicFramePr>
        <p:xfrm>
          <a:off x="832470" y="4119693"/>
          <a:ext cx="7166740" cy="2636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370">
                  <a:extLst>
                    <a:ext uri="{9D8B030D-6E8A-4147-A177-3AD203B41FA5}">
                      <a16:colId xmlns:a16="http://schemas.microsoft.com/office/drawing/2014/main" val="3098646088"/>
                    </a:ext>
                  </a:extLst>
                </a:gridCol>
                <a:gridCol w="3583370">
                  <a:extLst>
                    <a:ext uri="{9D8B030D-6E8A-4147-A177-3AD203B41FA5}">
                      <a16:colId xmlns:a16="http://schemas.microsoft.com/office/drawing/2014/main" val="2203994768"/>
                    </a:ext>
                  </a:extLst>
                </a:gridCol>
              </a:tblGrid>
              <a:tr h="527367">
                <a:tc>
                  <a:txBody>
                    <a:bodyPr/>
                    <a:lstStyle/>
                    <a:p>
                      <a:r>
                        <a:rPr lang="en-GB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459574"/>
                  </a:ext>
                </a:extLst>
              </a:tr>
              <a:tr h="527367">
                <a:tc>
                  <a:txBody>
                    <a:bodyPr/>
                    <a:lstStyle/>
                    <a:p>
                      <a:r>
                        <a:rPr lang="en-GB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455413"/>
                  </a:ext>
                </a:extLst>
              </a:tr>
              <a:tr h="527367">
                <a:tc>
                  <a:txBody>
                    <a:bodyPr/>
                    <a:lstStyle/>
                    <a:p>
                      <a:r>
                        <a:rPr lang="en-GB"/>
                        <a:t>I am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213201"/>
                  </a:ext>
                </a:extLst>
              </a:tr>
              <a:tr h="527367">
                <a:tc>
                  <a:txBody>
                    <a:bodyPr/>
                    <a:lstStyle/>
                    <a:p>
                      <a:r>
                        <a:rPr lang="en-GB"/>
                        <a:t>I am 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196950"/>
                  </a:ext>
                </a:extLst>
              </a:tr>
              <a:tr h="527367">
                <a:tc>
                  <a:txBody>
                    <a:bodyPr/>
                    <a:lstStyle/>
                    <a:p>
                      <a:r>
                        <a:rPr lang="en-GB"/>
                        <a:t>I am a data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scientist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61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1FBB662-7727-4B33-9743-54F7C036D5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Arial"/>
              </a:rPr>
              <a:t>Limitation of Pre-trained Base Model</a:t>
            </a:r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688FAC3-289D-44D2-97FE-2AE4A0EE0C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>
                <a:cs typeface="Arial"/>
              </a:rPr>
              <a:t>04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6B58-E11F-49DC-ACA2-203F33EA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Limitation of Pre-trained Model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995B8-0D23-48AA-BD6D-B64F2188B3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0293" y="1433236"/>
            <a:ext cx="7168981" cy="39704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>
                <a:cs typeface="Arial"/>
              </a:rPr>
              <a:t>Contextual Understanding: Difficult differentiating context.</a:t>
            </a:r>
          </a:p>
          <a:p>
            <a:pPr algn="just">
              <a:lnSpc>
                <a:spcPct val="150000"/>
              </a:lnSpc>
            </a:pPr>
            <a:r>
              <a:rPr lang="en-US" sz="1800">
                <a:cs typeface="Arial"/>
              </a:rPr>
              <a:t>Generating Misinformation: May generate incorrect or misleading information.</a:t>
            </a:r>
          </a:p>
          <a:p>
            <a:pPr algn="just">
              <a:lnSpc>
                <a:spcPct val="150000"/>
              </a:lnSpc>
            </a:pPr>
            <a:r>
              <a:rPr lang="en-US" sz="1800">
                <a:cs typeface="Arial"/>
              </a:rPr>
              <a:t>Lack of Creativity: Creativity based on mimicking patterns.</a:t>
            </a:r>
          </a:p>
          <a:p>
            <a:pPr algn="just">
              <a:lnSpc>
                <a:spcPct val="150000"/>
              </a:lnSpc>
            </a:pPr>
            <a:r>
              <a:rPr lang="en" sz="1800">
                <a:ea typeface="+mn-lt"/>
                <a:cs typeface="+mn-lt"/>
              </a:rPr>
              <a:t>Hallucination: Generates text that is erroneous, nonsensical, or detached from reality. </a:t>
            </a:r>
            <a:endParaRPr lang="en-US" sz="1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650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072338-30C6-4998-8F55-4176530562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Arial"/>
              </a:rPr>
              <a:t>Benefits of fine-tuning your own LLM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F221B-20C9-43F9-B095-0BD2ED9C19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>
                <a:cs typeface="Arial"/>
              </a:rPr>
              <a:t>05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67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6B58-E11F-49DC-ACA2-203F33EA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446"/>
            <a:ext cx="7406248" cy="538696"/>
          </a:xfrm>
        </p:spPr>
        <p:txBody>
          <a:bodyPr/>
          <a:lstStyle/>
          <a:p>
            <a:r>
              <a:rPr lang="en-US">
                <a:cs typeface="Arial"/>
              </a:rPr>
              <a:t>Benefit of fine-tuning your own LLM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995B8-0D23-48AA-BD6D-B64F2188B3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63903"/>
            <a:ext cx="8535629" cy="53429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800">
                <a:cs typeface="Arial"/>
              </a:rPr>
              <a:t>Performance</a:t>
            </a:r>
            <a:endParaRPr lang="en-US">
              <a:cs typeface="Arial"/>
            </a:endParaRPr>
          </a:p>
          <a:p>
            <a:pPr lvl="1" algn="just"/>
            <a:r>
              <a:rPr lang="en-US" sz="1800">
                <a:cs typeface="Arial"/>
              </a:rPr>
              <a:t>Less Hallucination</a:t>
            </a:r>
          </a:p>
          <a:p>
            <a:pPr lvl="1" algn="just"/>
            <a:r>
              <a:rPr lang="en-US" sz="1800">
                <a:cs typeface="Arial"/>
              </a:rPr>
              <a:t>Increase Consistency</a:t>
            </a:r>
          </a:p>
          <a:p>
            <a:pPr lvl="1" algn="just"/>
            <a:r>
              <a:rPr lang="en-US" sz="1800">
                <a:cs typeface="Arial"/>
              </a:rPr>
              <a:t>Reduce unwanted information</a:t>
            </a:r>
          </a:p>
          <a:p>
            <a:pPr algn="just">
              <a:buFont typeface="Wingdings" panose="020B0604020202020204" pitchFamily="34" charset="0"/>
            </a:pPr>
            <a:r>
              <a:rPr lang="en-US" sz="1800">
                <a:cs typeface="Arial"/>
              </a:rPr>
              <a:t>Privacy</a:t>
            </a:r>
          </a:p>
          <a:p>
            <a:pPr lvl="1" algn="just"/>
            <a:r>
              <a:rPr lang="en-US" sz="1800">
                <a:cs typeface="Arial"/>
              </a:rPr>
              <a:t>On Prem</a:t>
            </a:r>
          </a:p>
          <a:p>
            <a:pPr lvl="1" algn="just"/>
            <a:r>
              <a:rPr lang="en-US" sz="1800">
                <a:cs typeface="Arial"/>
              </a:rPr>
              <a:t>Prevent Leakage</a:t>
            </a:r>
          </a:p>
          <a:p>
            <a:pPr lvl="1" algn="just"/>
            <a:r>
              <a:rPr lang="en-US" sz="1800">
                <a:cs typeface="Arial"/>
              </a:rPr>
              <a:t>No breaches</a:t>
            </a:r>
          </a:p>
          <a:p>
            <a:pPr lvl="1" algn="just"/>
            <a:endParaRPr lang="en-US" sz="1800">
              <a:cs typeface="Arial"/>
            </a:endParaRPr>
          </a:p>
          <a:p>
            <a:pPr algn="just">
              <a:buFont typeface="Wingdings" panose="020B0604020202020204" pitchFamily="34" charset="0"/>
            </a:pPr>
            <a:r>
              <a:rPr lang="en-US" sz="1800">
                <a:cs typeface="Arial"/>
              </a:rPr>
              <a:t>Reliability</a:t>
            </a:r>
          </a:p>
          <a:p>
            <a:pPr lvl="1" algn="just"/>
            <a:r>
              <a:rPr lang="en-US" sz="1800">
                <a:cs typeface="Arial"/>
              </a:rPr>
              <a:t>Control Uptime</a:t>
            </a:r>
          </a:p>
          <a:p>
            <a:pPr lvl="1" algn="just"/>
            <a:r>
              <a:rPr lang="en-US" sz="1800">
                <a:cs typeface="Arial"/>
              </a:rPr>
              <a:t>Lower Latency</a:t>
            </a:r>
          </a:p>
          <a:p>
            <a:pPr lvl="1" algn="just"/>
            <a:r>
              <a:rPr lang="en-US" sz="1800">
                <a:cs typeface="Arial"/>
              </a:rPr>
              <a:t>Increased Transparency</a:t>
            </a:r>
          </a:p>
          <a:p>
            <a:pPr lvl="1" algn="just"/>
            <a:r>
              <a:rPr lang="en-US" sz="1800">
                <a:cs typeface="Arial"/>
              </a:rPr>
              <a:t>Greater Control</a:t>
            </a:r>
          </a:p>
          <a:p>
            <a:pPr lvl="1"/>
            <a:endParaRPr lang="en-US" sz="16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5566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6B58-E11F-49DC-ACA2-203F33EA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634" y="146654"/>
            <a:ext cx="6982915" cy="538696"/>
          </a:xfrm>
        </p:spPr>
        <p:txBody>
          <a:bodyPr/>
          <a:lstStyle/>
          <a:p>
            <a:r>
              <a:rPr lang="en-US">
                <a:cs typeface="Arial"/>
              </a:rPr>
              <a:t>Impact of fine-tuning on the model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995B8-0D23-48AA-BD6D-B64F2188B3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5236" y="4429585"/>
            <a:ext cx="7759787" cy="22718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Clr>
                <a:srgbClr val="D6001C"/>
              </a:buClr>
            </a:pPr>
            <a:r>
              <a:rPr lang="en-US" sz="1800">
                <a:cs typeface="Arial"/>
              </a:rPr>
              <a:t>Behavior Change</a:t>
            </a:r>
          </a:p>
          <a:p>
            <a:pPr lvl="1" algn="just"/>
            <a:r>
              <a:rPr lang="en-US" sz="1800">
                <a:cs typeface="Arial"/>
              </a:rPr>
              <a:t>Learning to respond more consistently</a:t>
            </a:r>
          </a:p>
          <a:p>
            <a:pPr lvl="1" algn="just"/>
            <a:r>
              <a:rPr lang="en-US" sz="1800">
                <a:cs typeface="Arial"/>
              </a:rPr>
              <a:t>Learning to focus, e.g., moderation</a:t>
            </a:r>
          </a:p>
          <a:p>
            <a:pPr lvl="1" algn="just"/>
            <a:r>
              <a:rPr lang="en-US" sz="1800">
                <a:cs typeface="Arial"/>
              </a:rPr>
              <a:t>Teasing out capability, e.g., better at conversation</a:t>
            </a:r>
          </a:p>
          <a:p>
            <a:pPr algn="just">
              <a:buClr>
                <a:srgbClr val="D6001C"/>
              </a:buClr>
              <a:buFont typeface="Wingdings" panose="020B0604020202020204" pitchFamily="34" charset="0"/>
              <a:buChar char="§"/>
            </a:pPr>
            <a:r>
              <a:rPr lang="en-US" sz="1800">
                <a:cs typeface="Arial"/>
              </a:rPr>
              <a:t>Gain Knowledge</a:t>
            </a:r>
          </a:p>
          <a:p>
            <a:pPr lvl="1" algn="just"/>
            <a:r>
              <a:rPr lang="en-US" sz="1800">
                <a:cs typeface="Arial"/>
              </a:rPr>
              <a:t>Increasing knowledge of new specific concepts.</a:t>
            </a:r>
          </a:p>
          <a:p>
            <a:pPr lvl="1" algn="just"/>
            <a:r>
              <a:rPr lang="en-US" sz="1800">
                <a:cs typeface="Arial"/>
              </a:rPr>
              <a:t>Correcting old incorrect information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92B33A-CF36-0080-EF00-D1D565A5E1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3" t="2545" r="4883" b="364"/>
          <a:stretch/>
        </p:blipFill>
        <p:spPr>
          <a:xfrm>
            <a:off x="429988" y="796707"/>
            <a:ext cx="5720595" cy="350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61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FA8C7A-C176-400F-9015-D4B0727141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Arial"/>
              </a:rPr>
              <a:t>Instruction Fine-tuning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D892-8167-41D2-AEB6-D25043E2B8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>
                <a:cs typeface="Arial"/>
              </a:rPr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00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6B58-E11F-49DC-ACA2-203F33EA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446"/>
            <a:ext cx="7406248" cy="538696"/>
          </a:xfrm>
        </p:spPr>
        <p:txBody>
          <a:bodyPr/>
          <a:lstStyle/>
          <a:p>
            <a:r>
              <a:rPr lang="en-US">
                <a:cs typeface="Arial"/>
              </a:rPr>
              <a:t>What is instruction fine-tuning?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995B8-0D23-48AA-BD6D-B64F2188B3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134507"/>
            <a:ext cx="7917403" cy="53429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" sz="1800">
                <a:ea typeface="+mn-lt"/>
                <a:cs typeface="+mn-lt"/>
              </a:rPr>
              <a:t>Instruction fine-tuning is a specialized technique to tailor large language models to perform specific tasks based on explicit instructions.</a:t>
            </a:r>
            <a:endParaRPr lang="en-US">
              <a:cs typeface="Arial"/>
            </a:endParaRPr>
          </a:p>
          <a:p>
            <a:pPr algn="just">
              <a:lnSpc>
                <a:spcPct val="150000"/>
              </a:lnSpc>
            </a:pPr>
            <a:r>
              <a:rPr lang="en" sz="1800">
                <a:ea typeface="+mn-lt"/>
                <a:cs typeface="+mn-lt"/>
              </a:rPr>
              <a:t>It refers to the process of further training LLMs on a dataset consisting of instruction, output pairs in a supervised fashion, which bridges the gap between the next-word prediction objective of LLMs and the users' objective of having LLMs adhere to human instructions.</a:t>
            </a:r>
          </a:p>
          <a:p>
            <a:pPr algn="just">
              <a:lnSpc>
                <a:spcPct val="150000"/>
              </a:lnSpc>
            </a:pPr>
            <a:r>
              <a:rPr lang="en" sz="1800">
                <a:cs typeface="Arial"/>
              </a:rPr>
              <a:t>Teaches model to behave more like a chat bot.</a:t>
            </a:r>
          </a:p>
          <a:p>
            <a:pPr algn="just">
              <a:lnSpc>
                <a:spcPct val="150000"/>
              </a:lnSpc>
            </a:pPr>
            <a:r>
              <a:rPr lang="en" sz="1800">
                <a:cs typeface="Arial"/>
              </a:rPr>
              <a:t>Better user interface for model interaction</a:t>
            </a:r>
          </a:p>
          <a:p>
            <a:pPr lvl="1" algn="just">
              <a:lnSpc>
                <a:spcPct val="150000"/>
              </a:lnSpc>
            </a:pPr>
            <a:r>
              <a:rPr lang="en" sz="1800">
                <a:cs typeface="Arial"/>
              </a:rPr>
              <a:t>Increased AI adoption, from the thousands of researchers to million of people</a:t>
            </a:r>
          </a:p>
          <a:p>
            <a:pPr algn="just">
              <a:lnSpc>
                <a:spcPct val="150000"/>
              </a:lnSpc>
              <a:buClr>
                <a:srgbClr val="D6001C"/>
              </a:buClr>
              <a:buFont typeface="Wingdings" panose="020B0604020202020204" pitchFamily="34" charset="0"/>
              <a:buChar char="§"/>
            </a:pPr>
            <a:r>
              <a:rPr lang="en" sz="1800">
                <a:cs typeface="Arial"/>
              </a:rPr>
              <a:t>Can access model pre-existing knowledge.</a:t>
            </a:r>
          </a:p>
          <a:p>
            <a:pPr algn="just">
              <a:buClr>
                <a:srgbClr val="D6001C"/>
              </a:buClr>
              <a:buFont typeface="Wingdings" panose="020B0604020202020204" pitchFamily="34" charset="0"/>
              <a:buChar char="§"/>
            </a:pPr>
            <a:endParaRPr lang="en" sz="1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5055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6B58-E11F-49DC-ACA2-203F33EA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446"/>
            <a:ext cx="7406248" cy="538696"/>
          </a:xfrm>
        </p:spPr>
        <p:txBody>
          <a:bodyPr/>
          <a:lstStyle/>
          <a:p>
            <a:r>
              <a:rPr lang="en-US">
                <a:cs typeface="Arial"/>
              </a:rPr>
              <a:t> Instruction following datasets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995B8-0D23-48AA-BD6D-B64F2188B3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63903"/>
            <a:ext cx="8535629" cy="53429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" sz="1800">
                <a:cs typeface="Arial"/>
              </a:rPr>
              <a:t>Some existing data is ready as-in online:</a:t>
            </a:r>
          </a:p>
          <a:p>
            <a:pPr lvl="1" algn="just"/>
            <a:endParaRPr lang="en" sz="1800">
              <a:cs typeface="Arial"/>
            </a:endParaRPr>
          </a:p>
          <a:p>
            <a:pPr lvl="1" algn="just"/>
            <a:r>
              <a:rPr lang="en" sz="1800">
                <a:cs typeface="Arial"/>
              </a:rPr>
              <a:t>FAQ's</a:t>
            </a:r>
          </a:p>
          <a:p>
            <a:pPr lvl="1" algn="just"/>
            <a:r>
              <a:rPr lang="en" sz="1800">
                <a:cs typeface="Arial"/>
              </a:rPr>
              <a:t>Customer Support Conversation</a:t>
            </a:r>
          </a:p>
          <a:p>
            <a:pPr lvl="1" algn="just"/>
            <a:r>
              <a:rPr lang="en" sz="1800">
                <a:cs typeface="Arial"/>
              </a:rPr>
              <a:t>Slack Messages</a:t>
            </a:r>
          </a:p>
        </p:txBody>
      </p:sp>
      <p:pic>
        <p:nvPicPr>
          <p:cNvPr id="4" name="Picture 3" descr="A blue circle with white outline of a chat bubble&#10;&#10;Description automatically generated">
            <a:extLst>
              <a:ext uri="{FF2B5EF4-FFF2-40B4-BE49-F238E27FC236}">
                <a16:creationId xmlns:a16="http://schemas.microsoft.com/office/drawing/2014/main" id="{AAC8EC96-2FF6-5880-B0E1-E96F7B23E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14" y="3039181"/>
            <a:ext cx="2952750" cy="2952750"/>
          </a:xfrm>
          <a:prstGeom prst="rect">
            <a:avLst/>
          </a:prstGeom>
        </p:spPr>
      </p:pic>
      <p:pic>
        <p:nvPicPr>
          <p:cNvPr id="6" name="Picture 5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3C7D58FA-0CA4-0D5D-F76C-E9661603DA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41" r="16917" b="2193"/>
          <a:stretch/>
        </p:blipFill>
        <p:spPr>
          <a:xfrm>
            <a:off x="5449643" y="2147711"/>
            <a:ext cx="2926732" cy="355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32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DA034-1A4B-4536-8AF7-7E06BB27DA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Arial"/>
              </a:rPr>
              <a:t>Data Preparation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9CF45-E98C-024C-EDAC-39CF3D47D4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>
                <a:cs typeface="Arial"/>
              </a:rPr>
              <a:t>07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39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E34B8C-4619-40CA-B5C0-792B779E6AB2}"/>
              </a:ext>
            </a:extLst>
          </p:cNvPr>
          <p:cNvSpPr/>
          <p:nvPr/>
        </p:nvSpPr>
        <p:spPr>
          <a:xfrm>
            <a:off x="855451" y="1039028"/>
            <a:ext cx="69619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2"/>
                </a:solidFill>
              </a:rPr>
              <a:t>Lack of etiquette and manners is a huge turn off.</a:t>
            </a:r>
            <a:r>
              <a:rPr lang="en-US" sz="1400">
                <a:solidFill>
                  <a:schemeClr val="tx1">
                    <a:lumMod val="65000"/>
                  </a:schemeClr>
                </a:solidFill>
              </a:rPr>
              <a:t>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D32848-B93C-4026-A513-8A4F0744B685}"/>
              </a:ext>
            </a:extLst>
          </p:cNvPr>
          <p:cNvSpPr txBox="1">
            <a:spLocks/>
          </p:cNvSpPr>
          <p:nvPr/>
        </p:nvSpPr>
        <p:spPr>
          <a:xfrm>
            <a:off x="838199" y="457202"/>
            <a:ext cx="10293015" cy="538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/>
              <a:t>KnolX Etiquettes</a:t>
            </a:r>
            <a:endParaRPr lang="en-US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95558704-037F-4FEA-AEEC-B05917B8050E}"/>
              </a:ext>
            </a:extLst>
          </p:cNvPr>
          <p:cNvSpPr txBox="1">
            <a:spLocks/>
          </p:cNvSpPr>
          <p:nvPr/>
        </p:nvSpPr>
        <p:spPr>
          <a:xfrm>
            <a:off x="849099" y="1565138"/>
            <a:ext cx="1747456" cy="341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0000"/>
              <a:buFont typeface="Wingdings" pitchFamily="2" charset="2"/>
              <a:buChar char="§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/>
              <a:t>Punctuality</a:t>
            </a:r>
            <a:endParaRPr lang="en-US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E34B8C-4619-40CA-B5C0-792B779E6AB2}"/>
              </a:ext>
            </a:extLst>
          </p:cNvPr>
          <p:cNvSpPr/>
          <p:nvPr/>
        </p:nvSpPr>
        <p:spPr>
          <a:xfrm>
            <a:off x="1068238" y="1834246"/>
            <a:ext cx="5970918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  <a:spcAft>
                <a:spcPts val="500"/>
              </a:spcAft>
            </a:pPr>
            <a:r>
              <a:rPr lang="en-US" sz="1400">
                <a:solidFill>
                  <a:schemeClr val="bg2"/>
                </a:solidFill>
              </a:rPr>
              <a:t>Join the session 5 minutes prior to the session start time. We start on time and conclude on time!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95558704-037F-4FEA-AEEC-B05917B8050E}"/>
              </a:ext>
            </a:extLst>
          </p:cNvPr>
          <p:cNvSpPr txBox="1">
            <a:spLocks/>
          </p:cNvSpPr>
          <p:nvPr/>
        </p:nvSpPr>
        <p:spPr>
          <a:xfrm>
            <a:off x="849099" y="2689423"/>
            <a:ext cx="1747456" cy="341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0000"/>
              <a:buFont typeface="Wingdings" pitchFamily="2" charset="2"/>
              <a:buChar char="§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/>
              <a:t>Feedback</a:t>
            </a:r>
            <a:endParaRPr lang="en-US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E34B8C-4619-40CA-B5C0-792B779E6AB2}"/>
              </a:ext>
            </a:extLst>
          </p:cNvPr>
          <p:cNvSpPr/>
          <p:nvPr/>
        </p:nvSpPr>
        <p:spPr>
          <a:xfrm>
            <a:off x="1068238" y="2996219"/>
            <a:ext cx="5970918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  <a:spcAft>
                <a:spcPts val="500"/>
              </a:spcAft>
            </a:pPr>
            <a:r>
              <a:rPr lang="en-US" sz="1400">
                <a:solidFill>
                  <a:schemeClr val="bg2"/>
                </a:solidFill>
              </a:rPr>
              <a:t>Make sure to submit a constructive feedback for all sessions as it is very helpful for the presenter.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95558704-037F-4FEA-AEEC-B05917B8050E}"/>
              </a:ext>
            </a:extLst>
          </p:cNvPr>
          <p:cNvSpPr txBox="1">
            <a:spLocks/>
          </p:cNvSpPr>
          <p:nvPr/>
        </p:nvSpPr>
        <p:spPr>
          <a:xfrm>
            <a:off x="838199" y="3852943"/>
            <a:ext cx="1747456" cy="341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0000"/>
              <a:buFont typeface="Wingdings" pitchFamily="2" charset="2"/>
              <a:buChar char="§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/>
              <a:t>Silent Mode</a:t>
            </a:r>
            <a:endParaRPr lang="en-US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E34B8C-4619-40CA-B5C0-792B779E6AB2}"/>
              </a:ext>
            </a:extLst>
          </p:cNvPr>
          <p:cNvSpPr/>
          <p:nvPr/>
        </p:nvSpPr>
        <p:spPr>
          <a:xfrm>
            <a:off x="1057338" y="4159739"/>
            <a:ext cx="5970918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  <a:spcAft>
                <a:spcPts val="500"/>
              </a:spcAft>
            </a:pPr>
            <a:r>
              <a:rPr lang="en-US" sz="1400">
                <a:solidFill>
                  <a:schemeClr val="bg2"/>
                </a:solidFill>
              </a:rPr>
              <a:t>Keep your mobile devices in silent mode, feel free to move out of session in case you need to attend an urgent call.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95558704-037F-4FEA-AEEC-B05917B8050E}"/>
              </a:ext>
            </a:extLst>
          </p:cNvPr>
          <p:cNvSpPr txBox="1">
            <a:spLocks/>
          </p:cNvSpPr>
          <p:nvPr/>
        </p:nvSpPr>
        <p:spPr>
          <a:xfrm>
            <a:off x="838198" y="5016463"/>
            <a:ext cx="3604405" cy="341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0000"/>
              <a:buFont typeface="Wingdings" pitchFamily="2" charset="2"/>
              <a:buChar char="§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Avoid Disturbance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E34B8C-4619-40CA-B5C0-792B779E6AB2}"/>
              </a:ext>
            </a:extLst>
          </p:cNvPr>
          <p:cNvSpPr/>
          <p:nvPr/>
        </p:nvSpPr>
        <p:spPr>
          <a:xfrm>
            <a:off x="1057338" y="5323259"/>
            <a:ext cx="5970918" cy="315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  <a:spcAft>
                <a:spcPts val="500"/>
              </a:spcAft>
            </a:pPr>
            <a:r>
              <a:rPr lang="en-US" sz="1400">
                <a:solidFill>
                  <a:schemeClr val="bg2"/>
                </a:solidFill>
              </a:rPr>
              <a:t>Avoid unwanted chit chat during the session.</a:t>
            </a:r>
          </a:p>
        </p:txBody>
      </p:sp>
    </p:spTree>
    <p:extLst>
      <p:ext uri="{BB962C8B-B14F-4D97-AF65-F5344CB8AC3E}">
        <p14:creationId xmlns:p14="http://schemas.microsoft.com/office/powerpoint/2010/main" val="1286007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5214-D97F-4563-8790-9F38073E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Data Selection Criteria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D42EC-45D3-4471-9FEF-5B93512FDD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cs typeface="Arial"/>
              </a:rPr>
              <a:t>Higher Quality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000">
                <a:cs typeface="Arial"/>
              </a:rPr>
              <a:t>Diversity</a:t>
            </a:r>
          </a:p>
          <a:p>
            <a:pPr>
              <a:lnSpc>
                <a:spcPct val="150000"/>
              </a:lnSpc>
            </a:pPr>
            <a:r>
              <a:rPr lang="en-US" sz="2000">
                <a:cs typeface="Arial"/>
              </a:rPr>
              <a:t>Real</a:t>
            </a:r>
          </a:p>
          <a:p>
            <a:pPr>
              <a:lnSpc>
                <a:spcPct val="150000"/>
              </a:lnSpc>
            </a:pPr>
            <a:r>
              <a:rPr lang="en-US" sz="2000">
                <a:cs typeface="Arial"/>
              </a:rPr>
              <a:t>More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28570-3903-73F7-A2A2-FA63C105B1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>
                <a:cs typeface="Arial"/>
              </a:rPr>
              <a:t>Better</a:t>
            </a:r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840E99-656E-7AC8-CD86-C78254E89C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000">
                <a:cs typeface="Arial"/>
              </a:rPr>
              <a:t>Lower Quality</a:t>
            </a:r>
            <a:endParaRPr lang="en-US"/>
          </a:p>
          <a:p>
            <a:pPr>
              <a:lnSpc>
                <a:spcPct val="150000"/>
              </a:lnSpc>
            </a:pPr>
            <a:r>
              <a:rPr lang="en-GB" sz="2000">
                <a:cs typeface="Arial"/>
              </a:rPr>
              <a:t>Homogeneity</a:t>
            </a:r>
          </a:p>
          <a:p>
            <a:pPr>
              <a:lnSpc>
                <a:spcPct val="150000"/>
              </a:lnSpc>
            </a:pPr>
            <a:r>
              <a:rPr lang="en-GB" sz="2000">
                <a:cs typeface="Arial"/>
              </a:rPr>
              <a:t>Generated</a:t>
            </a:r>
          </a:p>
          <a:p>
            <a:pPr>
              <a:lnSpc>
                <a:spcPct val="150000"/>
              </a:lnSpc>
            </a:pPr>
            <a:r>
              <a:rPr lang="en-GB" sz="2000">
                <a:cs typeface="Arial"/>
              </a:rPr>
              <a:t>Less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3B0DC4-AD03-3609-713D-912635EECE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>
                <a:cs typeface="Arial"/>
              </a:rPr>
              <a:t>Worse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050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496B3B2-05D2-EB4D-051A-EDCB840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Steps to prepare your data</a:t>
            </a:r>
            <a:endParaRPr lang="en-GB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525FE10-52F0-E2F1-2301-F4D8DB031F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GB" sz="2000">
                <a:cs typeface="Arial"/>
              </a:rPr>
              <a:t>Collect instruction-response pairs</a:t>
            </a:r>
            <a:endParaRPr lang="en-US" sz="2000">
              <a:cs typeface="Arial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GB" sz="2000">
                <a:cs typeface="Arial"/>
              </a:rPr>
              <a:t>Concatenate pairs (add prompt template, if required)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GB" sz="2000">
                <a:cs typeface="Arial"/>
              </a:rPr>
              <a:t>Tokenization: Pad, Truncate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GB" sz="2000">
                <a:cs typeface="Arial"/>
              </a:rPr>
              <a:t>Split into train/test</a:t>
            </a:r>
          </a:p>
        </p:txBody>
      </p:sp>
    </p:spTree>
    <p:extLst>
      <p:ext uri="{BB962C8B-B14F-4D97-AF65-F5344CB8AC3E}">
        <p14:creationId xmlns:p14="http://schemas.microsoft.com/office/powerpoint/2010/main" val="1625358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27DDD6-6C86-88BF-0BCF-64F534CB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Tokenization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34106C4-5E11-0B57-1718-752C1CBE9C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4848" y="1249792"/>
            <a:ext cx="7084050" cy="42846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" sz="1800">
                <a:ea typeface="+mn-lt"/>
                <a:cs typeface="+mn-lt"/>
              </a:rPr>
              <a:t>Tokenization is the process of splitting text into individual units, typically words or sub words. </a:t>
            </a:r>
            <a:endParaRPr lang="en-GB" sz="1800">
              <a:ea typeface="+mn-lt"/>
              <a:cs typeface="+mn-lt"/>
            </a:endParaRPr>
          </a:p>
          <a:p>
            <a:pPr algn="just">
              <a:lnSpc>
                <a:spcPct val="150000"/>
              </a:lnSpc>
            </a:pPr>
            <a:r>
              <a:rPr lang="en" sz="1800">
                <a:ea typeface="+mn-lt"/>
                <a:cs typeface="+mn-lt"/>
              </a:rPr>
              <a:t>This step is crucial for the model to understand the structure of the text.</a:t>
            </a:r>
            <a:endParaRPr lang="en-GB" sz="1800">
              <a:ea typeface="+mn-lt"/>
              <a:cs typeface="+mn-lt"/>
            </a:endParaRPr>
          </a:p>
          <a:p>
            <a:pPr algn="just">
              <a:lnSpc>
                <a:spcPct val="150000"/>
              </a:lnSpc>
            </a:pPr>
            <a:r>
              <a:rPr lang="en" sz="1800">
                <a:ea typeface="+mn-lt"/>
                <a:cs typeface="+mn-lt"/>
              </a:rPr>
              <a:t>In languages like English, tokenization is relatively straightforward, as words are typically separated by spaces.</a:t>
            </a:r>
            <a:endParaRPr lang="en-GB" sz="1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1571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496B3B2-05D2-EB4D-051A-EDCB840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Tokenization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17A290-5C72-3169-24F7-4539F2DED5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53644" y="1558844"/>
            <a:ext cx="2947137" cy="485775"/>
          </a:xfrm>
        </p:spPr>
        <p:txBody>
          <a:bodyPr>
            <a:normAutofit/>
          </a:bodyPr>
          <a:lstStyle/>
          <a:p>
            <a:r>
              <a:rPr lang="en-GB">
                <a:cs typeface="Arial"/>
              </a:rPr>
              <a:t>This is an input text.</a:t>
            </a:r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084739-EE62-9B85-5F8D-AD85233D3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581054"/>
              </p:ext>
            </p:extLst>
          </p:nvPr>
        </p:nvGraphicFramePr>
        <p:xfrm>
          <a:off x="445348" y="2980154"/>
          <a:ext cx="8168640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21080">
                  <a:extLst>
                    <a:ext uri="{9D8B030D-6E8A-4147-A177-3AD203B41FA5}">
                      <a16:colId xmlns:a16="http://schemas.microsoft.com/office/drawing/2014/main" val="3129905427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3963667857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1419705055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1281042119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843920896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291947454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1065347204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603190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accent1"/>
                          </a:solidFill>
                        </a:rPr>
                        <a:t>[CLS]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accent1"/>
                          </a:solidFill>
                        </a:rPr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accent1"/>
                          </a:solidFill>
                        </a:rPr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accent1"/>
                          </a:solidFill>
                        </a:rPr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accent1"/>
                          </a:solidFill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accent1"/>
                          </a:solidFill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accent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accent1"/>
                          </a:solidFill>
                        </a:rPr>
                        <a:t>[SEP]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17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7953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71748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81517296-17CE-4D47-BB9E-9F7A471DE3B0}"/>
              </a:ext>
            </a:extLst>
          </p:cNvPr>
          <p:cNvSpPr/>
          <p:nvPr/>
        </p:nvSpPr>
        <p:spPr>
          <a:xfrm>
            <a:off x="3880555" y="2088444"/>
            <a:ext cx="776111" cy="6914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E6B30-2114-0C20-139F-9408E125313E}"/>
              </a:ext>
            </a:extLst>
          </p:cNvPr>
          <p:cNvSpPr txBox="1"/>
          <p:nvPr/>
        </p:nvSpPr>
        <p:spPr>
          <a:xfrm>
            <a:off x="7140222" y="2285999"/>
            <a:ext cx="23142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000" b="1">
                <a:solidFill>
                  <a:schemeClr val="bg2">
                    <a:lumMod val="10000"/>
                  </a:schemeClr>
                </a:solidFill>
                <a:cs typeface="Arial"/>
              </a:rPr>
              <a:t>ENCODING</a:t>
            </a:r>
          </a:p>
        </p:txBody>
      </p:sp>
    </p:spTree>
    <p:extLst>
      <p:ext uri="{BB962C8B-B14F-4D97-AF65-F5344CB8AC3E}">
        <p14:creationId xmlns:p14="http://schemas.microsoft.com/office/powerpoint/2010/main" val="669743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3D2CE-14BF-4702-4081-3903FB8941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Arial"/>
              </a:rPr>
              <a:t>Approach To fine-tuning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03793D-8B6E-7CB0-25C3-2F83990384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>
                <a:cs typeface="Arial"/>
              </a:rPr>
              <a:t>08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114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8BC41-D265-4FBB-B89E-CD6B775D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Approach To Fine-tune LLM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7D32C-ECDB-7E8E-DEE0-A6DF7D5EEE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7817294" cy="468722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1800">
                <a:cs typeface="Arial"/>
              </a:rPr>
              <a:t>Figure out the task.</a:t>
            </a:r>
            <a:endParaRPr lang="en-US" sz="1800"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GB" sz="1800">
                <a:cs typeface="Arial"/>
              </a:rPr>
              <a:t>Data collection related to the task: input/output pairs.</a:t>
            </a:r>
          </a:p>
          <a:p>
            <a:pPr>
              <a:lnSpc>
                <a:spcPct val="150000"/>
              </a:lnSpc>
            </a:pPr>
            <a:r>
              <a:rPr lang="en-GB" sz="1800">
                <a:cs typeface="Arial"/>
              </a:rPr>
              <a:t>Data generation, if required</a:t>
            </a:r>
          </a:p>
          <a:p>
            <a:pPr>
              <a:lnSpc>
                <a:spcPct val="150000"/>
              </a:lnSpc>
            </a:pPr>
            <a:r>
              <a:rPr lang="en-GB" sz="1800">
                <a:cs typeface="Arial"/>
              </a:rPr>
              <a:t>Fine tune a small model e.g., 50M-1B</a:t>
            </a:r>
          </a:p>
          <a:p>
            <a:pPr>
              <a:lnSpc>
                <a:spcPct val="150000"/>
              </a:lnSpc>
            </a:pPr>
            <a:r>
              <a:rPr lang="en-GB" sz="1800">
                <a:cs typeface="Arial"/>
              </a:rPr>
              <a:t>Vary the amount of data you give your model.</a:t>
            </a:r>
          </a:p>
          <a:p>
            <a:pPr>
              <a:lnSpc>
                <a:spcPct val="150000"/>
              </a:lnSpc>
            </a:pPr>
            <a:r>
              <a:rPr lang="en-GB" sz="1800">
                <a:cs typeface="Arial"/>
              </a:rPr>
              <a:t>Evaluate the model performance.</a:t>
            </a:r>
          </a:p>
          <a:p>
            <a:pPr>
              <a:lnSpc>
                <a:spcPct val="150000"/>
              </a:lnSpc>
            </a:pPr>
            <a:r>
              <a:rPr lang="en-GB" sz="1800">
                <a:cs typeface="Arial"/>
              </a:rPr>
              <a:t>Collect more data to improve.</a:t>
            </a:r>
          </a:p>
          <a:p>
            <a:pPr>
              <a:lnSpc>
                <a:spcPct val="150000"/>
              </a:lnSpc>
            </a:pPr>
            <a:r>
              <a:rPr lang="en-GB" sz="1800">
                <a:cs typeface="Arial"/>
              </a:rPr>
              <a:t>Increase task complexity</a:t>
            </a:r>
          </a:p>
          <a:p>
            <a:pPr>
              <a:lnSpc>
                <a:spcPct val="150000"/>
              </a:lnSpc>
            </a:pPr>
            <a:r>
              <a:rPr lang="en-GB" sz="1800">
                <a:cs typeface="Arial"/>
              </a:rPr>
              <a:t>Increase the model size for performance.</a:t>
            </a:r>
          </a:p>
          <a:p>
            <a:endParaRPr lang="en-GB">
              <a:cs typeface="Arial"/>
            </a:endParaRPr>
          </a:p>
          <a:p>
            <a:endParaRPr lang="en-GB"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45A26-26EF-8367-09D3-91042C06FD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>
                <a:cs typeface="Arial"/>
              </a:rPr>
              <a:t>The steps for fine-tuning the Large Language Model are: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933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7203E6CD-B16E-191F-EAC8-FACC89A5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Fine-tuning Lifecycle</a:t>
            </a:r>
          </a:p>
        </p:txBody>
      </p:sp>
      <p:pic>
        <p:nvPicPr>
          <p:cNvPr id="32" name="Picture 31" descr="A diagram of a data preparation process&#10;&#10;Description automatically generated">
            <a:extLst>
              <a:ext uri="{FF2B5EF4-FFF2-40B4-BE49-F238E27FC236}">
                <a16:creationId xmlns:a16="http://schemas.microsoft.com/office/drawing/2014/main" id="{E2A35B7D-676F-740E-70B0-02A7A67F4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09" y="1377261"/>
            <a:ext cx="7625930" cy="499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72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7D9C243F-81D6-5A36-DC1F-893CF0312D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Arial"/>
              </a:rPr>
              <a:t>PEFT: Parameter Efficient Fine-tuning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AAF4C749-E024-BC25-2FF2-C4A567E5FA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>
                <a:cs typeface="Arial"/>
              </a:rPr>
              <a:t>09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988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398CEBE-DC41-44C6-84AC-24EE9917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45" y="74767"/>
            <a:ext cx="7601141" cy="811865"/>
          </a:xfrm>
        </p:spPr>
        <p:txBody>
          <a:bodyPr/>
          <a:lstStyle/>
          <a:p>
            <a:r>
              <a:rPr lang="en-US">
                <a:cs typeface="Arial"/>
              </a:rPr>
              <a:t>PEFT: Parameter Efficient Fine Tuning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92A7E-9B05-489A-93D0-CF2A09157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5295" y="777469"/>
            <a:ext cx="7900363" cy="598891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800">
                <a:cs typeface="Arial"/>
              </a:rPr>
              <a:t>PEFT stands for Parameter Efficient Fine-tuning.</a:t>
            </a:r>
          </a:p>
          <a:p>
            <a:pPr algn="just">
              <a:lnSpc>
                <a:spcPct val="100000"/>
              </a:lnSpc>
            </a:pPr>
            <a:r>
              <a:rPr lang="en-US" sz="1800">
                <a:cs typeface="Arial"/>
              </a:rPr>
              <a:t>ML models are essentially complex mathematical equations with numerous coefficients or weights.</a:t>
            </a:r>
          </a:p>
          <a:p>
            <a:pPr algn="just">
              <a:lnSpc>
                <a:spcPct val="100000"/>
              </a:lnSpc>
            </a:pPr>
            <a:r>
              <a:rPr lang="en-US" sz="1800">
                <a:cs typeface="Arial"/>
              </a:rPr>
              <a:t>These coefficients are responsible for the model behavior and make it capable of learning from data.</a:t>
            </a:r>
          </a:p>
          <a:p>
            <a:pPr algn="just">
              <a:lnSpc>
                <a:spcPct val="100000"/>
              </a:lnSpc>
            </a:pPr>
            <a:r>
              <a:rPr lang="en-US" sz="1800">
                <a:cs typeface="Arial"/>
              </a:rPr>
              <a:t>During training of ML models, we adjust these coefficients to minimize errors and make accurate predictions.</a:t>
            </a:r>
          </a:p>
          <a:p>
            <a:pPr algn="just">
              <a:lnSpc>
                <a:spcPct val="100000"/>
              </a:lnSpc>
            </a:pPr>
            <a:r>
              <a:rPr lang="en-US" sz="1800">
                <a:cs typeface="Arial"/>
              </a:rPr>
              <a:t>In case of LLMs, which can have billions of parameters, and changing all of them during training can be computationally expensive and memory-intensive.</a:t>
            </a:r>
          </a:p>
          <a:p>
            <a:pPr algn="just">
              <a:lnSpc>
                <a:spcPct val="100000"/>
              </a:lnSpc>
            </a:pPr>
            <a:r>
              <a:rPr lang="en-US" sz="1800">
                <a:cs typeface="Arial"/>
              </a:rPr>
              <a:t>PEFT, as a subset of fine-tuning, takes the parameter efficiency seriously.</a:t>
            </a:r>
          </a:p>
          <a:p>
            <a:pPr algn="just">
              <a:lnSpc>
                <a:spcPct val="100000"/>
              </a:lnSpc>
            </a:pPr>
            <a:r>
              <a:rPr lang="en-US" sz="1800">
                <a:cs typeface="Arial"/>
              </a:rPr>
              <a:t>Instead of altering all the coefficients of the model, PEFT selects a subset of them.</a:t>
            </a:r>
          </a:p>
          <a:p>
            <a:pPr algn="just">
              <a:lnSpc>
                <a:spcPct val="100000"/>
              </a:lnSpc>
            </a:pPr>
            <a:r>
              <a:rPr lang="en-US" sz="1800">
                <a:cs typeface="Arial"/>
              </a:rPr>
              <a:t>It helps us significantly reducing the computational and memory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259877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398CEBE-DC41-44C6-84AC-24EE9917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71" y="764880"/>
            <a:ext cx="10293015" cy="538696"/>
          </a:xfrm>
        </p:spPr>
        <p:txBody>
          <a:bodyPr/>
          <a:lstStyle/>
          <a:p>
            <a:r>
              <a:rPr lang="en-US">
                <a:cs typeface="Arial"/>
              </a:rPr>
              <a:t>PEFT: Parameter Efficient Fine Tuning</a:t>
            </a:r>
            <a:endParaRPr lang="en-US"/>
          </a:p>
        </p:txBody>
      </p:sp>
      <p:pic>
        <p:nvPicPr>
          <p:cNvPr id="2" name="Picture 1" descr="A screen shot of a cell phone&#10;&#10;Description automatically generated">
            <a:extLst>
              <a:ext uri="{FF2B5EF4-FFF2-40B4-BE49-F238E27FC236}">
                <a16:creationId xmlns:a16="http://schemas.microsoft.com/office/drawing/2014/main" id="{619E897F-9554-4456-0BC0-CB2BB413E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7" y="1881649"/>
            <a:ext cx="10854904" cy="421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0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558704-037F-4FEA-AEEC-B05917B80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284" y="1363120"/>
            <a:ext cx="5216136" cy="3987985"/>
          </a:xfrm>
        </p:spPr>
        <p:txBody>
          <a:bodyPr/>
          <a:lstStyle/>
          <a:p>
            <a:r>
              <a:rPr lang="en-US">
                <a:cs typeface="Arial"/>
              </a:rPr>
              <a:t>What is Fine-tuning</a:t>
            </a:r>
            <a:endParaRPr lang="en-US"/>
          </a:p>
          <a:p>
            <a:r>
              <a:rPr lang="en-US">
                <a:cs typeface="Arial"/>
              </a:rPr>
              <a:t>Pre-trained Model Vs Fine-tuned Model</a:t>
            </a:r>
          </a:p>
          <a:p>
            <a:r>
              <a:rPr lang="en-US">
                <a:cs typeface="Arial"/>
              </a:rPr>
              <a:t>What is Pre-training?</a:t>
            </a:r>
          </a:p>
          <a:p>
            <a:r>
              <a:rPr lang="en-US">
                <a:cs typeface="Arial"/>
              </a:rPr>
              <a:t>Limitation of pre-trained base models</a:t>
            </a:r>
          </a:p>
          <a:p>
            <a:r>
              <a:rPr lang="en-US">
                <a:cs typeface="Arial"/>
              </a:rPr>
              <a:t>Advantage of fine-tuning your own LLM</a:t>
            </a:r>
            <a:endParaRPr lang="en-US" b="1">
              <a:cs typeface="Arial"/>
            </a:endParaRPr>
          </a:p>
          <a:p>
            <a:r>
              <a:rPr lang="en-US">
                <a:cs typeface="Arial"/>
              </a:rPr>
              <a:t>What is Instruction fine-tuning</a:t>
            </a:r>
          </a:p>
          <a:p>
            <a:r>
              <a:rPr lang="en-US">
                <a:cs typeface="Arial"/>
              </a:rPr>
              <a:t>Data Preparation</a:t>
            </a:r>
          </a:p>
          <a:p>
            <a:r>
              <a:rPr lang="en-US">
                <a:cs typeface="Arial"/>
              </a:rPr>
              <a:t>Approach to fine-tuning</a:t>
            </a:r>
          </a:p>
          <a:p>
            <a:r>
              <a:rPr lang="en-US">
                <a:cs typeface="Arial"/>
              </a:rPr>
              <a:t>PEFT: Parameter Efficient fine-tuning</a:t>
            </a:r>
          </a:p>
          <a:p>
            <a:r>
              <a:rPr lang="en-US">
                <a:cs typeface="Arial"/>
              </a:rPr>
              <a:t>Error Analysis</a:t>
            </a:r>
          </a:p>
          <a:p>
            <a:r>
              <a:rPr lang="en-US">
                <a:cs typeface="Arial"/>
              </a:rPr>
              <a:t>Sample Training Code</a:t>
            </a:r>
          </a:p>
        </p:txBody>
      </p:sp>
    </p:spTree>
    <p:extLst>
      <p:ext uri="{BB962C8B-B14F-4D97-AF65-F5344CB8AC3E}">
        <p14:creationId xmlns:p14="http://schemas.microsoft.com/office/powerpoint/2010/main" val="1077368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398CEBE-DC41-44C6-84AC-24EE9917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672"/>
            <a:ext cx="7773137" cy="538696"/>
          </a:xfrm>
        </p:spPr>
        <p:txBody>
          <a:bodyPr/>
          <a:lstStyle/>
          <a:p>
            <a:r>
              <a:rPr lang="en-US">
                <a:cs typeface="Arial"/>
              </a:rPr>
              <a:t>PEFT: Parameter Efficient Fine Tuning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92A7E-9B05-489A-93D0-CF2A09157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95320"/>
            <a:ext cx="8224118" cy="542047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700" b="1" err="1">
                <a:cs typeface="Arial"/>
              </a:rPr>
              <a:t>LoRA</a:t>
            </a:r>
            <a:r>
              <a:rPr lang="en-US" sz="1700" b="1">
                <a:cs typeface="Arial"/>
              </a:rPr>
              <a:t> (Low-Rank Adoption):</a:t>
            </a:r>
          </a:p>
          <a:p>
            <a:pPr lvl="1" algn="just">
              <a:lnSpc>
                <a:spcPct val="100000"/>
              </a:lnSpc>
            </a:pPr>
            <a:r>
              <a:rPr lang="en-US" sz="1800" dirty="0">
                <a:ea typeface="+mn-lt"/>
                <a:cs typeface="+mn-lt"/>
              </a:rPr>
              <a:t>It is a technique exploits the fact that some weights have more significant impacts than others. In </a:t>
            </a:r>
            <a:r>
              <a:rPr lang="en-US" sz="1800" dirty="0" err="1">
                <a:ea typeface="+mn-lt"/>
                <a:cs typeface="+mn-lt"/>
              </a:rPr>
              <a:t>LoRA</a:t>
            </a:r>
            <a:r>
              <a:rPr lang="en-US" sz="1800" dirty="0">
                <a:ea typeface="+mn-lt"/>
                <a:cs typeface="+mn-lt"/>
              </a:rPr>
              <a:t>, the large weight matrix is divided into two smaller matrices by factorization.</a:t>
            </a:r>
          </a:p>
          <a:p>
            <a:pPr lvl="1" algn="just">
              <a:lnSpc>
                <a:spcPct val="100000"/>
              </a:lnSpc>
            </a:pPr>
            <a:r>
              <a:rPr lang="en-US" sz="1800">
                <a:ea typeface="+mn-lt"/>
                <a:cs typeface="+mn-lt"/>
              </a:rPr>
              <a:t>We reduce the number of coefficients that need adjustment, making the fine-tuning process more efficient.</a:t>
            </a:r>
          </a:p>
          <a:p>
            <a:pPr algn="just">
              <a:lnSpc>
                <a:spcPct val="150000"/>
              </a:lnSpc>
              <a:buClr>
                <a:srgbClr val="D6001C"/>
              </a:buClr>
              <a:buFont typeface="Wingdings" panose="020B0604020202020204" pitchFamily="34" charset="0"/>
              <a:buChar char="§"/>
            </a:pPr>
            <a:r>
              <a:rPr lang="en-US" sz="1800" b="1" err="1">
                <a:ea typeface="+mn-lt"/>
                <a:cs typeface="+mn-lt"/>
              </a:rPr>
              <a:t>QLoRA</a:t>
            </a:r>
            <a:r>
              <a:rPr lang="en-US" sz="1800" b="1">
                <a:ea typeface="+mn-lt"/>
                <a:cs typeface="+mn-lt"/>
              </a:rPr>
              <a:t> (Quantization + Low-Rank Adoption):</a:t>
            </a:r>
          </a:p>
          <a:p>
            <a:pPr lvl="1" algn="just">
              <a:lnSpc>
                <a:spcPct val="100000"/>
              </a:lnSpc>
            </a:pPr>
            <a:r>
              <a:rPr lang="en-US" sz="1800">
                <a:ea typeface="+mn-lt"/>
                <a:cs typeface="+mn-lt"/>
              </a:rPr>
              <a:t>Quantization involves converting high-precision floating-point coefficients into lower-precision representations, such as 4-bit integers. </a:t>
            </a:r>
          </a:p>
          <a:p>
            <a:pPr lvl="1" algn="just">
              <a:lnSpc>
                <a:spcPct val="100000"/>
              </a:lnSpc>
            </a:pPr>
            <a:r>
              <a:rPr lang="en-US" sz="1800">
                <a:ea typeface="+mn-lt"/>
                <a:cs typeface="+mn-lt"/>
              </a:rPr>
              <a:t>Quantization offers a solution by reducing the precision of these coefficients. </a:t>
            </a:r>
          </a:p>
          <a:p>
            <a:pPr lvl="1" algn="just">
              <a:lnSpc>
                <a:spcPct val="100000"/>
              </a:lnSpc>
            </a:pPr>
            <a:r>
              <a:rPr lang="en-US" sz="1800">
                <a:ea typeface="+mn-lt"/>
                <a:cs typeface="+mn-lt"/>
              </a:rPr>
              <a:t>For instance, a 32-bit floating-point number can be represented as a 4-bit integer within a specific range. This conversion significantly shrinks the memory footprint.</a:t>
            </a:r>
          </a:p>
          <a:p>
            <a:pPr lvl="1" algn="just">
              <a:lnSpc>
                <a:spcPct val="150000"/>
              </a:lnSpc>
            </a:pPr>
            <a:endParaRPr lang="en-US" sz="1800">
              <a:ea typeface="+mn-lt"/>
              <a:cs typeface="+mn-lt"/>
            </a:endParaRPr>
          </a:p>
          <a:p>
            <a:pPr lvl="1" algn="just">
              <a:lnSpc>
                <a:spcPct val="150000"/>
              </a:lnSpc>
            </a:pPr>
            <a:endParaRPr lang="en-US">
              <a:ea typeface="+mn-lt"/>
              <a:cs typeface="+mn-l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FA0CC-1E85-87AA-6476-8D09C93023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801903"/>
            <a:ext cx="6982915" cy="485775"/>
          </a:xfrm>
        </p:spPr>
        <p:txBody>
          <a:bodyPr/>
          <a:lstStyle/>
          <a:p>
            <a:r>
              <a:rPr lang="en-GB" err="1">
                <a:cs typeface="Arial"/>
              </a:rPr>
              <a:t>LoRA</a:t>
            </a:r>
            <a:r>
              <a:rPr lang="en-GB">
                <a:cs typeface="Arial"/>
              </a:rPr>
              <a:t> and </a:t>
            </a:r>
            <a:r>
              <a:rPr lang="en-GB" err="1">
                <a:cs typeface="Arial"/>
              </a:rPr>
              <a:t>QLoRA</a:t>
            </a:r>
            <a:r>
              <a:rPr lang="en-GB">
                <a:cs typeface="Arial"/>
              </a:rPr>
              <a:t> for Coefficient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204594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A8480-E375-1AE7-AD64-80FB067A2A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Arial"/>
              </a:rPr>
              <a:t>Error Analysis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5A501-9602-0DF2-438D-0A1C1176A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>
                <a:cs typeface="Arial"/>
              </a:rPr>
              <a:t>10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318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9396-5E27-A19E-4359-47599968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Evaluating Generative AI model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822F8-5DEA-5C7D-1DD2-AF7A1CD001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8306124" cy="44571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800">
                <a:cs typeface="Arial"/>
              </a:rPr>
              <a:t>Huaman Evaluation: Human Expert Evaluation is most reliable.</a:t>
            </a:r>
            <a:endParaRPr lang="en-US" sz="1800"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GB" sz="1800">
                <a:cs typeface="Arial"/>
              </a:rPr>
              <a:t>Test Data- Good test data is crucial</a:t>
            </a:r>
          </a:p>
          <a:p>
            <a:pPr lvl="1">
              <a:lnSpc>
                <a:spcPct val="110000"/>
              </a:lnSpc>
            </a:pPr>
            <a:r>
              <a:rPr lang="en-GB" sz="1800">
                <a:cs typeface="Arial"/>
              </a:rPr>
              <a:t>High Quality</a:t>
            </a:r>
          </a:p>
          <a:p>
            <a:pPr lvl="1">
              <a:lnSpc>
                <a:spcPct val="110000"/>
              </a:lnSpc>
            </a:pPr>
            <a:r>
              <a:rPr lang="en-GB" sz="1800">
                <a:cs typeface="Arial"/>
              </a:rPr>
              <a:t>Accurate</a:t>
            </a:r>
          </a:p>
          <a:p>
            <a:pPr lvl="1">
              <a:lnSpc>
                <a:spcPct val="110000"/>
              </a:lnSpc>
            </a:pPr>
            <a:r>
              <a:rPr lang="en-GB" sz="1800">
                <a:cs typeface="Arial"/>
              </a:rPr>
              <a:t>Generalize</a:t>
            </a:r>
          </a:p>
          <a:p>
            <a:pPr lvl="1">
              <a:lnSpc>
                <a:spcPct val="110000"/>
              </a:lnSpc>
            </a:pPr>
            <a:r>
              <a:rPr lang="en-GB" sz="1800">
                <a:cs typeface="Arial"/>
              </a:rPr>
              <a:t>Not seen in training data</a:t>
            </a:r>
          </a:p>
          <a:p>
            <a:pPr>
              <a:lnSpc>
                <a:spcPct val="110000"/>
              </a:lnSpc>
              <a:buClr>
                <a:srgbClr val="D6001C"/>
              </a:buClr>
              <a:buFont typeface="Wingdings" panose="020B0604020202020204" pitchFamily="34" charset="0"/>
              <a:buChar char="§"/>
            </a:pPr>
            <a:r>
              <a:rPr lang="en-GB" sz="1800">
                <a:cs typeface="Arial"/>
              </a:rPr>
              <a:t>Elo Rankings</a:t>
            </a:r>
          </a:p>
          <a:p>
            <a:pPr lvl="1">
              <a:lnSpc>
                <a:spcPct val="110000"/>
              </a:lnSpc>
            </a:pPr>
            <a:r>
              <a:rPr lang="en-GB" sz="1800">
                <a:ea typeface="+mn-lt"/>
                <a:cs typeface="+mn-lt"/>
              </a:rPr>
              <a:t>Ranking of the top LLMs based on their Elo scores. </a:t>
            </a:r>
          </a:p>
          <a:p>
            <a:pPr lvl="1">
              <a:lnSpc>
                <a:spcPct val="110000"/>
              </a:lnSpc>
            </a:pPr>
            <a:r>
              <a:rPr lang="en-GB" sz="1800">
                <a:ea typeface="+mn-lt"/>
                <a:cs typeface="+mn-lt"/>
              </a:rPr>
              <a:t>The Elo scores are computed from the results of A/B tests, wherein the LLMs are pitted against each other in a series of games. </a:t>
            </a:r>
          </a:p>
          <a:p>
            <a:pPr lvl="1">
              <a:lnSpc>
                <a:spcPct val="110000"/>
              </a:lnSpc>
            </a:pPr>
            <a:r>
              <a:rPr lang="en-GB" sz="1800">
                <a:ea typeface="+mn-lt"/>
                <a:cs typeface="+mn-lt"/>
              </a:rPr>
              <a:t>The ranking system employed is based on the </a:t>
            </a:r>
            <a:r>
              <a:rPr lang="en-GB" sz="1800">
                <a:ea typeface="+mn-lt"/>
                <a:cs typeface="+mn-lt"/>
                <a:hlinkClick r:id="rId2"/>
              </a:rPr>
              <a:t>Elo Rating System</a:t>
            </a:r>
            <a:r>
              <a:rPr lang="en-GB" sz="1800">
                <a:ea typeface="+mn-lt"/>
                <a:cs typeface="+mn-lt"/>
              </a:rPr>
              <a:t>. </a:t>
            </a:r>
            <a:endParaRPr lang="en-GB" sz="1800">
              <a:cs typeface="Arial"/>
            </a:endParaRPr>
          </a:p>
          <a:p>
            <a:pPr lvl="1"/>
            <a:endParaRPr lang="en-GB"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B6765-EC0E-290A-58B3-9D164CE675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>
                <a:cs typeface="Arial"/>
              </a:rPr>
              <a:t>Evaluating Generative Models are Notoriously difficult !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605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10BC-F43A-CC52-208F-B542A01DE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Error Analysis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B0441-296E-B2B3-88D0-578F45C951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4756" y="1318955"/>
            <a:ext cx="7349804" cy="570440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5000000000000000000" pitchFamily="2" charset="2"/>
              <a:buChar char="•"/>
            </a:pPr>
            <a:r>
              <a:rPr lang="en-GB">
                <a:cs typeface="Arial"/>
              </a:rPr>
              <a:t>Understand the base model behaviour before finetuning</a:t>
            </a:r>
          </a:p>
          <a:p>
            <a:pPr marL="342900" indent="-342900">
              <a:buFont typeface="Arial" panose="05000000000000000000" pitchFamily="2" charset="2"/>
              <a:buChar char="•"/>
            </a:pPr>
            <a:r>
              <a:rPr lang="en-GB">
                <a:cs typeface="Arial"/>
              </a:rPr>
              <a:t>Categorize errors: iterate on data to fix these problems in data.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5ADA85-9EB4-C815-0B8C-42F7059F1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612985"/>
              </p:ext>
            </p:extLst>
          </p:nvPr>
        </p:nvGraphicFramePr>
        <p:xfrm>
          <a:off x="479777" y="2441222"/>
          <a:ext cx="816864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1953934315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3052872932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59296563"/>
                    </a:ext>
                  </a:extLst>
                </a:gridCol>
              </a:tblGrid>
              <a:tr h="352777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Example with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Example Fixed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63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GB"/>
                        <a:t>Misspelling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/>
                        <a:t>Your kidney is healthy, but you lever is sick, get your lever examined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/>
                        <a:t>Your kidney is healthy, but your liver is sick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1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GB"/>
                        <a:t>Too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/>
                        <a:t>Diabetes is less likely when you eat a healthy diet makes diabetes less likely, making …......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/>
                        <a:t>Diabetes is less likely when you eat a healthy diet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20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GB"/>
                        <a:t>Repetitive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/>
                        <a:t>Medical LLMs can save healthcare workers time and money and time and money and time and money.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/>
                        <a:t>Medical LLMs can save healthcare workers time and money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63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35A85-8D12-B4EF-A207-00F7A4995D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Arial"/>
              </a:rPr>
              <a:t>Sample Training Code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65847-C758-32E2-77D8-6A0F8AF9389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>
                <a:cs typeface="Arial"/>
              </a:rPr>
              <a:t>11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3574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6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What is fine-tuning?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>
                <a:cs typeface="Arial"/>
              </a:rPr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16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What is Fine-tuning?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489681"/>
            <a:ext cx="7745408" cy="48597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800">
                <a:ea typeface="+mn-lt"/>
                <a:cs typeface="+mn-lt"/>
              </a:rPr>
              <a:t>Finetuning is tweaking the model’s parameters to make it suitable for performing a specific task.</a:t>
            </a:r>
            <a:endParaRPr lang="en-US" sz="1800">
              <a:cs typeface="Arial"/>
            </a:endParaRPr>
          </a:p>
          <a:p>
            <a:pPr algn="just"/>
            <a:r>
              <a:rPr lang="en-US" sz="1800">
                <a:ea typeface="+mn-lt"/>
                <a:cs typeface="+mn-lt"/>
              </a:rPr>
              <a:t>We can fine-tune a pre-trained model or in simple words, train to perform a specific task such as sentiment analysis, text generation, finding document similarity, etc. </a:t>
            </a:r>
          </a:p>
          <a:p>
            <a:pPr algn="just"/>
            <a:endParaRPr lang="en-US" sz="1800">
              <a:ea typeface="+mn-lt"/>
              <a:cs typeface="+mn-lt"/>
            </a:endParaRPr>
          </a:p>
          <a:p>
            <a:pPr algn="just"/>
            <a:r>
              <a:rPr lang="en-US" sz="1800" b="1">
                <a:ea typeface="+mn-lt"/>
                <a:cs typeface="+mn-lt"/>
              </a:rPr>
              <a:t>What fine-tuning does for the model?</a:t>
            </a:r>
          </a:p>
          <a:p>
            <a:pPr lvl="1" algn="just"/>
            <a:r>
              <a:rPr lang="en-US" sz="1800">
                <a:ea typeface="+mn-lt"/>
                <a:cs typeface="+mn-lt"/>
              </a:rPr>
              <a:t>Gets model to learn the data, rather than just get access to it.</a:t>
            </a:r>
          </a:p>
          <a:p>
            <a:pPr lvl="1" algn="just"/>
            <a:r>
              <a:rPr lang="en-US" sz="1800">
                <a:ea typeface="+mn-lt"/>
                <a:cs typeface="+mn-lt"/>
              </a:rPr>
              <a:t>Steers the model to more consistent outputs</a:t>
            </a:r>
          </a:p>
          <a:p>
            <a:pPr lvl="1" algn="just"/>
            <a:r>
              <a:rPr lang="en-US" sz="1800">
                <a:ea typeface="+mn-lt"/>
                <a:cs typeface="+mn-lt"/>
              </a:rPr>
              <a:t>Reduce hallucinations</a:t>
            </a:r>
          </a:p>
          <a:p>
            <a:pPr lvl="1" algn="just"/>
            <a:r>
              <a:rPr lang="en-US" sz="1800">
                <a:ea typeface="+mn-lt"/>
                <a:cs typeface="+mn-lt"/>
              </a:rPr>
              <a:t>Customizes the model to a specific use case.</a:t>
            </a:r>
          </a:p>
        </p:txBody>
      </p:sp>
    </p:spTree>
    <p:extLst>
      <p:ext uri="{BB962C8B-B14F-4D97-AF65-F5344CB8AC3E}">
        <p14:creationId xmlns:p14="http://schemas.microsoft.com/office/powerpoint/2010/main" val="253850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What is Fine-tuning?</a:t>
            </a:r>
            <a:endParaRPr lang="en-US"/>
          </a:p>
        </p:txBody>
      </p:sp>
      <p:pic>
        <p:nvPicPr>
          <p:cNvPr id="8" name="Picture 7" descr="A diagram of a computer process&#10;&#10;Description automatically generated">
            <a:extLst>
              <a:ext uri="{FF2B5EF4-FFF2-40B4-BE49-F238E27FC236}">
                <a16:creationId xmlns:a16="http://schemas.microsoft.com/office/drawing/2014/main" id="{5D049A33-F2B0-999A-635C-244ABBE8D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13" y="1113305"/>
            <a:ext cx="10725508" cy="501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6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01B39-F031-26D5-1E96-F33D18D6D8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Arial"/>
              </a:rPr>
              <a:t>Pre-trained Model Vs Fine-Tuned Model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51717-BA25-C7F6-ADF9-A58518076CB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>
                <a:cs typeface="Arial"/>
              </a:rPr>
              <a:t>02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80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8966-EC82-4EBE-A360-B61373EF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Pre-trained Model Vs Fine-tuned Model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A7786-79CA-4554-9CF2-A45145432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800">
                <a:cs typeface="Arial"/>
              </a:rPr>
              <a:t>No data to get started</a:t>
            </a:r>
          </a:p>
          <a:p>
            <a:pPr algn="just"/>
            <a:r>
              <a:rPr lang="en-US" sz="1800">
                <a:cs typeface="Arial"/>
              </a:rPr>
              <a:t>Smaller upfront cost</a:t>
            </a:r>
          </a:p>
          <a:p>
            <a:pPr algn="just"/>
            <a:r>
              <a:rPr lang="en-US" sz="1800">
                <a:cs typeface="Arial"/>
              </a:rPr>
              <a:t>No technical/training knowledge</a:t>
            </a:r>
          </a:p>
          <a:p>
            <a:pPr algn="just"/>
            <a:r>
              <a:rPr lang="en-US" sz="1800">
                <a:cs typeface="Arial"/>
              </a:rPr>
              <a:t>Connect data through retrieval (RAG)</a:t>
            </a:r>
          </a:p>
          <a:p>
            <a:pPr algn="just"/>
            <a:r>
              <a:rPr lang="en-US" sz="1800">
                <a:cs typeface="Arial"/>
              </a:rPr>
              <a:t>More Generic data fits</a:t>
            </a:r>
          </a:p>
          <a:p>
            <a:pPr algn="just"/>
            <a:r>
              <a:rPr lang="en-US" sz="1800">
                <a:cs typeface="Arial"/>
              </a:rPr>
              <a:t>Hallucinations</a:t>
            </a:r>
          </a:p>
          <a:p>
            <a:pPr algn="just"/>
            <a:r>
              <a:rPr lang="en-US" sz="1800">
                <a:cs typeface="Arial"/>
              </a:rPr>
              <a:t>RAG misses or gets incorrect data.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28B73-F67B-4BEB-BF7A-430F77A684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>
                <a:cs typeface="Arial"/>
              </a:rPr>
              <a:t>Pre-trained Model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552F2-84DE-4F66-9D35-F9049CF74A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800">
                <a:cs typeface="Arial"/>
              </a:rPr>
              <a:t>Domain specific data required</a:t>
            </a:r>
          </a:p>
          <a:p>
            <a:pPr algn="just"/>
            <a:r>
              <a:rPr lang="en-US" sz="1800">
                <a:cs typeface="Arial"/>
              </a:rPr>
              <a:t>Involves Upfront compute cost </a:t>
            </a:r>
          </a:p>
          <a:p>
            <a:pPr algn="just"/>
            <a:r>
              <a:rPr lang="en-US" sz="1800">
                <a:cs typeface="Arial"/>
              </a:rPr>
              <a:t>Needs technical expertise.</a:t>
            </a:r>
          </a:p>
          <a:p>
            <a:pPr algn="just"/>
            <a:r>
              <a:rPr lang="en-US" sz="1800">
                <a:cs typeface="Arial"/>
              </a:rPr>
              <a:t>Use RAG too (More Secure)</a:t>
            </a:r>
          </a:p>
          <a:p>
            <a:pPr algn="just"/>
            <a:r>
              <a:rPr lang="en-US" sz="1800">
                <a:cs typeface="Arial"/>
              </a:rPr>
              <a:t>More high-quality domain specific data</a:t>
            </a:r>
          </a:p>
          <a:p>
            <a:pPr algn="just"/>
            <a:r>
              <a:rPr lang="en-US" sz="1800">
                <a:cs typeface="Arial"/>
              </a:rPr>
              <a:t>Learn new information</a:t>
            </a:r>
          </a:p>
          <a:p>
            <a:pPr algn="just"/>
            <a:r>
              <a:rPr lang="en-US" sz="1800">
                <a:cs typeface="Arial"/>
              </a:rPr>
              <a:t>Able to correct incorrect information</a:t>
            </a:r>
          </a:p>
          <a:p>
            <a:pPr algn="just"/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131319-4ACC-4039-837C-D028C1C1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>
                <a:cs typeface="Arial"/>
              </a:rPr>
              <a:t>Fine-tuned Model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CF96B-C086-8605-0E66-F2B2106F57A9}"/>
              </a:ext>
            </a:extLst>
          </p:cNvPr>
          <p:cNvSpPr txBox="1"/>
          <p:nvPr/>
        </p:nvSpPr>
        <p:spPr>
          <a:xfrm>
            <a:off x="6368720" y="5782095"/>
            <a:ext cx="47619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chemeClr val="bg2"/>
                </a:solidFill>
                <a:cs typeface="Arial"/>
              </a:rPr>
              <a:t>Note</a:t>
            </a:r>
            <a:r>
              <a:rPr lang="en-GB">
                <a:solidFill>
                  <a:schemeClr val="bg2"/>
                </a:solidFill>
                <a:cs typeface="Arial"/>
              </a:rPr>
              <a:t>: Less cost afterwards if smaller model</a:t>
            </a:r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22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4FFDA2-137F-B5F2-C61B-FCD997B333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Arial"/>
              </a:rPr>
              <a:t>Training/Pre-training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60C1A-FBA0-3996-979C-056AE74ADF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>
                <a:cs typeface="Arial"/>
              </a:rPr>
              <a:t>03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140395"/>
      </p:ext>
    </p:extLst>
  </p:cSld>
  <p:clrMapOvr>
    <a:masterClrMapping/>
  </p:clrMapOvr>
</p:sld>
</file>

<file path=ppt/theme/theme1.xml><?xml version="1.0" encoding="utf-8"?>
<a:theme xmlns:a="http://schemas.openxmlformats.org/drawingml/2006/main" name="NTG">
  <a:themeElements>
    <a:clrScheme name="Custom 1">
      <a:dk1>
        <a:srgbClr val="28292B"/>
      </a:dk1>
      <a:lt1>
        <a:srgbClr val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NT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ashTech-Powerpoint Template (2)" id="{08B94A51-65A5-614F-9ADE-846838A447BB}" vid="{4B469189-16F0-E24E-9D3A-30B9A3F9C9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Flow_SignoffStatus xmlns="56ab9554-5316-4a60-82cf-ec0d3d01c713" xsi:nil="true"/>
    <TaxCatchAll xmlns="140670e8-552e-4ed4-90a8-2e1fc7c78fb9" xsi:nil="true"/>
    <_ip_UnifiedCompliancePolicyProperties xmlns="http://schemas.microsoft.com/sharepoint/v3" xsi:nil="true"/>
    <lcf76f155ced4ddcb4097134ff3c332f xmlns="56ab9554-5316-4a60-82cf-ec0d3d01c71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E9CFEE594339479D83CCD149D247E4" ma:contentTypeVersion="19" ma:contentTypeDescription="Create a new document." ma:contentTypeScope="" ma:versionID="0103c8fc4629c2a914dd2c55c066cd0e">
  <xsd:schema xmlns:xsd="http://www.w3.org/2001/XMLSchema" xmlns:xs="http://www.w3.org/2001/XMLSchema" xmlns:p="http://schemas.microsoft.com/office/2006/metadata/properties" xmlns:ns1="http://schemas.microsoft.com/sharepoint/v3" xmlns:ns2="56ab9554-5316-4a60-82cf-ec0d3d01c713" xmlns:ns3="140670e8-552e-4ed4-90a8-2e1fc7c78fb9" targetNamespace="http://schemas.microsoft.com/office/2006/metadata/properties" ma:root="true" ma:fieldsID="3769722b963774912090bfc016d97631" ns1:_="" ns2:_="" ns3:_="">
    <xsd:import namespace="http://schemas.microsoft.com/sharepoint/v3"/>
    <xsd:import namespace="56ab9554-5316-4a60-82cf-ec0d3d01c713"/>
    <xsd:import namespace="140670e8-552e-4ed4-90a8-2e1fc7c78f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MediaServiceGenerationTime" minOccurs="0"/>
                <xsd:element ref="ns2:MediaServiceEventHashCode" minOccurs="0"/>
                <xsd:element ref="ns2:_Flow_SignoffStatu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ab9554-5316-4a60-82cf-ec0d3d01c7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_Flow_SignoffStatus" ma:index="20" nillable="true" ma:displayName="Sign-off status" ma:internalName="Sign_x002d_off_x0020_status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a1b56dd4-9104-4de5-8714-e2496ec077d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670e8-552e-4ed4-90a8-2e1fc7c78fb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6" nillable="true" ma:displayName="Taxonomy Catch All Column" ma:hidden="true" ma:list="{784fa8cf-f0cb-49dd-93d6-56b5d8223116}" ma:internalName="TaxCatchAll" ma:showField="CatchAllData" ma:web="140670e8-552e-4ed4-90a8-2e1fc7c78f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19276A-3D42-45D5-B57B-67CFD19FD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6C3307-F054-4959-9144-4D96D0E24931}">
  <ds:schemaRefs>
    <ds:schemaRef ds:uri="140670e8-552e-4ed4-90a8-2e1fc7c78fb9"/>
    <ds:schemaRef ds:uri="56ab9554-5316-4a60-82cf-ec0d3d01c71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31836B0-F06F-4C94-9260-C824FB830F36}">
  <ds:schemaRefs>
    <ds:schemaRef ds:uri="140670e8-552e-4ed4-90a8-2e1fc7c78fb9"/>
    <ds:schemaRef ds:uri="56ab9554-5316-4a60-82cf-ec0d3d01c7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NTG</Template>
  <Application>Microsoft Office PowerPoint</Application>
  <PresentationFormat>Widescreen</PresentationFormat>
  <Slides>35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NTG</vt:lpstr>
      <vt:lpstr>How to fine-tune a Large Language Model</vt:lpstr>
      <vt:lpstr>PowerPoint Presentation</vt:lpstr>
      <vt:lpstr>PowerPoint Presentation</vt:lpstr>
      <vt:lpstr>PowerPoint Presentation</vt:lpstr>
      <vt:lpstr>What is Fine-tuning?</vt:lpstr>
      <vt:lpstr>What is Fine-tuning?</vt:lpstr>
      <vt:lpstr>PowerPoint Presentation</vt:lpstr>
      <vt:lpstr>Pre-trained Model Vs Fine-tuned Model</vt:lpstr>
      <vt:lpstr>PowerPoint Presentation</vt:lpstr>
      <vt:lpstr>Training Model to learn text-generation</vt:lpstr>
      <vt:lpstr>PowerPoint Presentation</vt:lpstr>
      <vt:lpstr>Limitation of Pre-trained Model</vt:lpstr>
      <vt:lpstr>PowerPoint Presentation</vt:lpstr>
      <vt:lpstr>Benefit of fine-tuning your own LLM</vt:lpstr>
      <vt:lpstr>Impact of fine-tuning on the model</vt:lpstr>
      <vt:lpstr>PowerPoint Presentation</vt:lpstr>
      <vt:lpstr>What is instruction fine-tuning?</vt:lpstr>
      <vt:lpstr> Instruction following datasets</vt:lpstr>
      <vt:lpstr>PowerPoint Presentation</vt:lpstr>
      <vt:lpstr>Data Selection Criteria</vt:lpstr>
      <vt:lpstr>Steps to prepare your data</vt:lpstr>
      <vt:lpstr>Tokenization</vt:lpstr>
      <vt:lpstr>Tokenization</vt:lpstr>
      <vt:lpstr>PowerPoint Presentation</vt:lpstr>
      <vt:lpstr>Approach To Fine-tune LLM</vt:lpstr>
      <vt:lpstr>Fine-tuning Lifecycle</vt:lpstr>
      <vt:lpstr>PowerPoint Presentation</vt:lpstr>
      <vt:lpstr>PEFT: Parameter Efficient Fine Tuning</vt:lpstr>
      <vt:lpstr>PEFT: Parameter Efficient Fine Tuning</vt:lpstr>
      <vt:lpstr>PEFT: Parameter Efficient Fine Tuning</vt:lpstr>
      <vt:lpstr>PowerPoint Presentation</vt:lpstr>
      <vt:lpstr>Evaluating Generative AI model</vt:lpstr>
      <vt:lpstr>Error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 presentation (style 1)</dc:title>
  <dc:creator>Trang Dao Thi Thuy</dc:creator>
  <cp:revision>4</cp:revision>
  <dcterms:created xsi:type="dcterms:W3CDTF">2023-03-03T06:28:41Z</dcterms:created>
  <dcterms:modified xsi:type="dcterms:W3CDTF">2024-02-02T10:13:25Z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0x01010045E8092713309944A1F9603CB8ADE278</vt:lpwstr>
  </property>
  <property fmtid="{D5CDD505-2E9C-101B-9397-08002B2CF9AE}" pid="3" name="Order">
    <vt:r8>2154200</vt:r8>
  </property>
  <property fmtid="{D5CDD505-2E9C-101B-9397-08002B2CF9AE}" pid="4" name="ComplianceAssetId">
    <vt:lpwstr/>
  </property>
  <property fmtid="{D5CDD505-2E9C-101B-9397-08002B2CF9AE}" pid="5" name="MediaServiceImageTags">
    <vt:lpwstr/>
  </property>
</Properties>
</file>