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sldIdLst>
    <p:sldId id="765" r:id="rId5"/>
    <p:sldId id="766" r:id="rId6"/>
    <p:sldId id="427" r:id="rId7"/>
    <p:sldId id="428" r:id="rId8"/>
    <p:sldId id="429" r:id="rId9"/>
    <p:sldId id="767" r:id="rId10"/>
    <p:sldId id="313" r:id="rId11"/>
    <p:sldId id="261" r:id="rId12"/>
    <p:sldId id="4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7386-3595-E83F-D45C-EF8897A19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A12D1-76D7-608A-4701-D0EB5D65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27B5-9D8C-B622-D04A-CF9D066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7ECB-782F-A14E-396D-A4AB15F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3A13-9A3F-CFAA-CC93-3FB881D5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BC2-3D67-B325-C849-9635E56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5B8D4-D43F-4040-71EE-CC19111C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F1A9-C9EC-8B4B-9BE7-74AAD5C9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47AE-751B-89E4-F718-39F91F21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3727-8AB0-D7BE-884A-5A66B1B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F08D9-A4EA-4747-F668-8217ABA6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4D1B-2667-7318-9BBB-7009A810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22B2-B05C-B208-F9E8-D9B6B247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EA04-FBD6-254C-75F6-653D2E6E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B474-1DFA-C1F3-DCFE-441081C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06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2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82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8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0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05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6658-CAFE-A07D-AE7E-F5D13B9C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A458-C726-FBD4-95BC-E1F2D375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D4B9-6B95-8A55-8DA3-E4403006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8C1A-0B72-4079-A028-6EF80F1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BEE9-1471-2B11-F9A6-D192F6C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19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6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05DB9A-9D5A-447C-BF8E-3DD1276DED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243CCD-00AF-4F55-B57D-BB6CDB7584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CC5811-3288-4C1A-B653-47FD78DAC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CE777-7245-450B-B482-5676E0DCE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317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0105E1-11E9-40FF-B0A3-88AFD19C1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5BD248-CD78-4355-B8B4-2538E0FA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849259-8D2C-4F60-BEBA-8BA495C25B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BA5AF-6703-4586-AD0C-424A29CFD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548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B7D5C2-E96C-497A-8B3E-CE3019B43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8C3D24-4D0C-454C-9680-58A63123C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8FD1E5-5CE4-478D-8F9F-0FFA73E78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EC825-1EAE-4B03-BBBD-38C5B1E96C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60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9BA91-93E5-4F77-B456-127AAC27E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37C2-97BA-4A3C-BA46-A6E8A714F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0D670-E045-4F41-929B-35A4394E23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5B5E9-1EDF-42EA-B620-05F2E78EA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67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75135C-CE51-4DEF-A238-A2636690D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37E3E9-8C05-4368-941D-13BE09A28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716347-85A6-4F4D-8965-776FA0E35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64AB9-D4DB-4E57-938B-5DBA0A8F8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914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CBBDD9-023D-411D-80A6-0C1C63463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4062862-E05F-4BBB-AE0B-1380B4951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3CA2CE-AC95-4400-A7BA-7FE23A429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981-1F50-4F61-95DB-84BA947C5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241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42A6E9-FE1A-459B-8C35-ED3EB3B21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786E42-49B5-4BD8-ADEB-C85CBDF18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5D6D54-42D6-4FA9-9BEF-4846BA4E1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B7E17-EA48-4134-8081-CA91EC50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3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936-49AB-4FA4-19DF-0BA7A3E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B762-8ADF-67B2-4F1A-37B80CFE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97D1-E725-1386-5724-0A8664CE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C2DB-E47C-EF77-B4CB-AD9802E9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4093-983F-026F-2FEA-32B55E51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02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34EAD-F159-4748-AC81-65D84BE35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03506-FDD5-4FFD-AC84-A7D507DA5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98AFAA-71D9-45A0-B671-E08C75796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0EB5A-06E7-4CC9-A285-9F83F2FC2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345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88AA8-D99D-492F-861C-D372E227E1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43A-6D07-4351-86C3-7978EA246E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1262F-F9BA-4721-8029-8CD4D543F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E1D3-4527-4F27-A99A-AF5F2246BE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066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0EE304-C1D4-49DB-AFDF-80BE70517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AFA50-92ED-495A-823C-66F335969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121EA7-20E9-4367-9FCB-40D99C7FE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9AA57-3B36-4AB5-B6F5-7A26B5E9C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85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FD6713-0E81-4E6D-96EB-E325C86CA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867FC3-7154-40E7-9573-5433B2593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28F27-C7D8-41F1-A976-97986324B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56B34-6349-40B4-B7B3-CB85986D1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1082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83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44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69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988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32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12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4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114-B0A0-E5D2-A95F-4527C84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4510-AD50-D3EF-AB01-CFE447F4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6FC15-B6D5-C2DE-55E0-2E0DF522A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BACE-F5C7-597E-45A1-B69D6065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8E8F-D892-1C38-D637-1FF1734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6C30-8E17-CBEC-12FE-F6ACC22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986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46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25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440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50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8984-88C1-C8A3-7D86-808F2C58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F097-5A64-2FFA-EDB2-B65231FF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9C4B8-4AF3-3FEB-0942-173E3F30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07D72-4B78-D219-A126-85D5BA41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78245-18A6-6147-4473-AB8F675FD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B6D04-7844-7FFE-FEEF-1B7DDF1B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CE2BA-E504-E447-7062-0B5427A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EDAD6-93FF-4358-6DE8-7B115952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05B2-DD19-D985-FFBE-8B744C01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048C5-D221-F515-691A-F9C35BA8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8DC75-5DC1-4C47-E0F1-8D52BA1F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20937-FCFD-284E-6718-1C801F44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5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DCC4-2B83-42C7-3F27-87C13AC4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A484B-6B5D-0CDD-BB1B-B68B3EE0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4112-450B-B0CE-EDF3-CAFFF7F9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884-7375-D7B1-A333-80FBECCB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0713-37C6-E359-B5B6-57B5D1CC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4E507-2F34-D958-8FA1-39F01475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528F-37F3-EFFA-7FC3-7E0EEB91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31B04-23F7-FBAF-DDFD-F6C8391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5DB9-8396-F49B-CD49-6DDA529F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1E99-75D1-FD14-509A-D0F93736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1E31-C790-0B4F-239C-315EE6C4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22587-53EA-DD6E-950A-3DBF87A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7B72E-3D15-1D97-A723-C7F63B77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A72E1-55EC-418B-3A43-1F76BE41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B331-542A-8EE3-FB24-D458282E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0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D2643-B0AA-58F2-7613-49BDB0BC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1DE8-A7E6-40D2-A310-610D76EF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F77E-9BE1-730E-790E-B76C2417F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BDC8-630F-4F7C-A1A1-102B65D70D75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0345-51A3-84DA-F5A4-3AEAF96E4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839F-FE46-BB06-F4EB-0D11FF5E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7533FD-21FD-4183-8E8A-F07F22BA9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39B528-A791-45C3-8411-6096CA014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383D9C-77DD-427C-886E-4275E14EB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080E32-46D8-46D8-94F9-D2EEB07821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61F92B-CF0F-4CEF-947F-7AB1F3244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7E0F10F-E4E0-495C-B52C-F7B78B781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6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0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65" y="5744357"/>
            <a:ext cx="10442795" cy="962207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200" b="1" u="sng" dirty="0"/>
              <a:t>Acknowledgement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18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sz="28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C8B6-E22A-FBB1-B60D-530FDCA6719E}"/>
              </a:ext>
            </a:extLst>
          </p:cNvPr>
          <p:cNvSpPr txBox="1"/>
          <p:nvPr/>
        </p:nvSpPr>
        <p:spPr>
          <a:xfrm>
            <a:off x="200834" y="151436"/>
            <a:ext cx="4882718" cy="157286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Takeaways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The State Transition Matrix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</a:rPr>
              <a:t>Conceptualizing an Observer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Conceptualizing a Stochastic Estimator</a:t>
            </a: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90" y="241121"/>
            <a:ext cx="1553801" cy="1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22 Basic Pump Facts You Should Know | Pumps &amp; Systems">
            <a:extLst>
              <a:ext uri="{FF2B5EF4-FFF2-40B4-BE49-F238E27FC236}">
                <a16:creationId xmlns:a16="http://schemas.microsoft.com/office/drawing/2014/main" id="{D9CF45A3-005E-0557-22F7-91C73305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8" y="2050847"/>
            <a:ext cx="1961644" cy="15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333E8-4D35-C73E-720B-AAE5C6A9FA19}"/>
              </a:ext>
            </a:extLst>
          </p:cNvPr>
          <p:cNvSpPr txBox="1"/>
          <p:nvPr/>
        </p:nvSpPr>
        <p:spPr>
          <a:xfrm>
            <a:off x="1703756" y="178582"/>
            <a:ext cx="145067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Lecture-10A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Guide to Vertical Turbine Pumps for Industries| Best Vertical Sump Pump  Manufacturers">
            <a:extLst>
              <a:ext uri="{FF2B5EF4-FFF2-40B4-BE49-F238E27FC236}">
                <a16:creationId xmlns:a16="http://schemas.microsoft.com/office/drawing/2014/main" id="{DE65929B-9E7A-4212-40DD-221E51B39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7"/>
          <a:stretch/>
        </p:blipFill>
        <p:spPr bwMode="auto">
          <a:xfrm>
            <a:off x="9987081" y="188824"/>
            <a:ext cx="1819301" cy="21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A8879-4E01-FCAD-DFCE-BDEEDE1A9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3396" r="7810" b="3618"/>
          <a:stretch/>
        </p:blipFill>
        <p:spPr bwMode="auto">
          <a:xfrm>
            <a:off x="2542046" y="3806688"/>
            <a:ext cx="3043898" cy="184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Useful information on centrifugal pumps">
            <a:extLst>
              <a:ext uri="{FF2B5EF4-FFF2-40B4-BE49-F238E27FC236}">
                <a16:creationId xmlns:a16="http://schemas.microsoft.com/office/drawing/2014/main" id="{C82D6740-A2E9-D93C-9A7D-675FAD989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1"/>
          <a:stretch/>
        </p:blipFill>
        <p:spPr bwMode="auto">
          <a:xfrm>
            <a:off x="2390054" y="1847898"/>
            <a:ext cx="3500887" cy="189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pansen: Now, December 2021 - India's Prototype Fast Breeder Reactor [PFBR]  To Go Critical">
            <a:extLst>
              <a:ext uri="{FF2B5EF4-FFF2-40B4-BE49-F238E27FC236}">
                <a16:creationId xmlns:a16="http://schemas.microsoft.com/office/drawing/2014/main" id="{9AE285DF-07E9-80CA-F31F-F777F3333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41398"/>
          <a:stretch/>
        </p:blipFill>
        <p:spPr bwMode="auto">
          <a:xfrm>
            <a:off x="10434022" y="2292807"/>
            <a:ext cx="1372360" cy="345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nduction motor - Wikipedia">
            <a:extLst>
              <a:ext uri="{FF2B5EF4-FFF2-40B4-BE49-F238E27FC236}">
                <a16:creationId xmlns:a16="http://schemas.microsoft.com/office/drawing/2014/main" id="{1EDD42A0-6BD8-A2B5-54D7-33DD6D0E4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747" y="631059"/>
            <a:ext cx="1676400" cy="12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What is the Variable Frequency Drive (VFD)? - Metalphoto Of Cincinnati">
            <a:extLst>
              <a:ext uri="{FF2B5EF4-FFF2-40B4-BE49-F238E27FC236}">
                <a16:creationId xmlns:a16="http://schemas.microsoft.com/office/drawing/2014/main" id="{174EE17F-B16E-FD68-1DBA-7720E171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03" y="2652616"/>
            <a:ext cx="3429759" cy="17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7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7543263-94C9-89CB-96FA-E19AED51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5" y="969116"/>
            <a:ext cx="5430225" cy="1118250"/>
          </a:xfrm>
          <a:prstGeom prst="rect">
            <a:avLst/>
          </a:prstGeom>
        </p:spPr>
      </p:pic>
      <p:pic>
        <p:nvPicPr>
          <p:cNvPr id="5" name="Picture 4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025D77FC-EB02-841F-96B9-5B210B585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2" y="3678019"/>
            <a:ext cx="5801535" cy="600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DD563-32BA-C7EC-8DF7-2ED6E7ED02E2}"/>
              </a:ext>
            </a:extLst>
          </p:cNvPr>
          <p:cNvSpPr txBox="1"/>
          <p:nvPr/>
        </p:nvSpPr>
        <p:spPr>
          <a:xfrm>
            <a:off x="6454066" y="232448"/>
            <a:ext cx="49537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:  General Solution of the State Equation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55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B73A0-F669-4C0E-BA60-D80B7AB9FA80}"/>
              </a:ext>
            </a:extLst>
          </p:cNvPr>
          <p:cNvSpPr txBox="1"/>
          <p:nvPr/>
        </p:nvSpPr>
        <p:spPr>
          <a:xfrm>
            <a:off x="7907323" y="276837"/>
            <a:ext cx="41041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:  Discretizing the State Equation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83F943-B17B-40B5-9B1F-C3DD90AC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7" y="341548"/>
            <a:ext cx="5408896" cy="91153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7F6DFC-56F5-4806-95B3-91BC6B7F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72" y="1630098"/>
            <a:ext cx="6758556" cy="10195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43B28D3-7B91-4183-9295-267D20316EE7}"/>
              </a:ext>
            </a:extLst>
          </p:cNvPr>
          <p:cNvSpPr/>
          <p:nvPr/>
        </p:nvSpPr>
        <p:spPr>
          <a:xfrm>
            <a:off x="4707448" y="1566630"/>
            <a:ext cx="7195306" cy="1095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0222F7D-48F4-4DDD-8CA5-E8A79599C15B}"/>
              </a:ext>
            </a:extLst>
          </p:cNvPr>
          <p:cNvSpPr/>
          <p:nvPr/>
        </p:nvSpPr>
        <p:spPr>
          <a:xfrm rot="19359897">
            <a:off x="6875863" y="177084"/>
            <a:ext cx="702508" cy="132214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7C248B2-B30C-45A9-8FA3-D52883DC0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81" y="2963096"/>
            <a:ext cx="3809867" cy="55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42BF3-AC36-4E7A-ACF7-2573B3E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2" y="4244400"/>
            <a:ext cx="6496297" cy="366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DBD31-B35B-41EA-95A7-6F44D62DD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51" y="4811853"/>
            <a:ext cx="3412156" cy="36672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DD70764-5D4F-46B6-A28B-D802F6EDEFF6}"/>
              </a:ext>
            </a:extLst>
          </p:cNvPr>
          <p:cNvSpPr/>
          <p:nvPr/>
        </p:nvSpPr>
        <p:spPr>
          <a:xfrm>
            <a:off x="5573508" y="2879929"/>
            <a:ext cx="5226341" cy="746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F7F59D-A06A-4405-B54B-BE03D59B83E2}"/>
              </a:ext>
            </a:extLst>
          </p:cNvPr>
          <p:cNvSpPr/>
          <p:nvPr/>
        </p:nvSpPr>
        <p:spPr>
          <a:xfrm>
            <a:off x="4026716" y="3940252"/>
            <a:ext cx="7264865" cy="142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E2E252-5F13-4518-924C-B4D005174BDF}"/>
              </a:ext>
            </a:extLst>
          </p:cNvPr>
          <p:cNvSpPr/>
          <p:nvPr/>
        </p:nvSpPr>
        <p:spPr>
          <a:xfrm>
            <a:off x="9757800" y="2518087"/>
            <a:ext cx="411060" cy="58875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324116B-4CE0-4C36-8101-3B529D423255}"/>
              </a:ext>
            </a:extLst>
          </p:cNvPr>
          <p:cNvSpPr/>
          <p:nvPr/>
        </p:nvSpPr>
        <p:spPr>
          <a:xfrm>
            <a:off x="10023867" y="3407609"/>
            <a:ext cx="478173" cy="6316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22297E3-F4FB-4E7A-9A29-5DD665C44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3" y="5638773"/>
            <a:ext cx="5328708" cy="85359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079E23-3123-42B5-8063-5A684358DE30}"/>
              </a:ext>
            </a:extLst>
          </p:cNvPr>
          <p:cNvSpPr/>
          <p:nvPr/>
        </p:nvSpPr>
        <p:spPr>
          <a:xfrm>
            <a:off x="379509" y="5638773"/>
            <a:ext cx="5801176" cy="912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F0F7D-0A85-4286-B90A-CD01E5E61C56}"/>
              </a:ext>
            </a:extLst>
          </p:cNvPr>
          <p:cNvSpPr txBox="1"/>
          <p:nvPr/>
        </p:nvSpPr>
        <p:spPr>
          <a:xfrm>
            <a:off x="7390702" y="276837"/>
            <a:ext cx="43790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Properties of the State Transition Matrix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03392-249F-46CD-B7EF-2E3D5BBF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3" y="956804"/>
            <a:ext cx="1733210" cy="57296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BB8864B-C710-438D-AAEB-A0A4CF7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2" y="2022834"/>
            <a:ext cx="2423675" cy="484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5C2DA-FE20-49FA-9EC0-7036A3ED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2" y="3095336"/>
            <a:ext cx="8292630" cy="510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346D68-D6F1-4B7D-965D-9F7FFDAC9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1" y="4043815"/>
            <a:ext cx="8483832" cy="593275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F1069-F6E5-4DE5-A213-E92BC90E0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26" y="4905912"/>
            <a:ext cx="2292203" cy="600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158053-5505-471C-9896-21F57DCF3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1" y="5812622"/>
            <a:ext cx="8054624" cy="45065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484D639-0276-4BBF-9505-72AFEA35D07D}"/>
              </a:ext>
            </a:extLst>
          </p:cNvPr>
          <p:cNvSpPr/>
          <p:nvPr/>
        </p:nvSpPr>
        <p:spPr>
          <a:xfrm>
            <a:off x="847289" y="889234"/>
            <a:ext cx="3267512" cy="1767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396E31-90A2-4FEB-8D0A-B5BCE2C25E9A}"/>
              </a:ext>
            </a:extLst>
          </p:cNvPr>
          <p:cNvSpPr/>
          <p:nvPr/>
        </p:nvSpPr>
        <p:spPr>
          <a:xfrm>
            <a:off x="557531" y="3000638"/>
            <a:ext cx="9735761" cy="774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F9CCAB-ADEC-4D8B-A4E3-B23115069D5D}"/>
              </a:ext>
            </a:extLst>
          </p:cNvPr>
          <p:cNvSpPr/>
          <p:nvPr/>
        </p:nvSpPr>
        <p:spPr>
          <a:xfrm>
            <a:off x="377505" y="3884235"/>
            <a:ext cx="9420836" cy="896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183C1-D452-4B17-B48E-D678952A5C1F}"/>
              </a:ext>
            </a:extLst>
          </p:cNvPr>
          <p:cNvSpPr/>
          <p:nvPr/>
        </p:nvSpPr>
        <p:spPr>
          <a:xfrm>
            <a:off x="557531" y="4940647"/>
            <a:ext cx="3557270" cy="565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BAA8BB-827D-4EAF-A6AB-0ABAB4BB3FCB}"/>
              </a:ext>
            </a:extLst>
          </p:cNvPr>
          <p:cNvSpPr/>
          <p:nvPr/>
        </p:nvSpPr>
        <p:spPr>
          <a:xfrm>
            <a:off x="293615" y="5600259"/>
            <a:ext cx="8967831" cy="896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3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9301380-B431-49D2-A157-2FC8B0F0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9" r="2006"/>
          <a:stretch/>
        </p:blipFill>
        <p:spPr>
          <a:xfrm>
            <a:off x="787382" y="333930"/>
            <a:ext cx="2894202" cy="11790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72C0A5-754E-430F-A57C-E47C04D24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6"/>
          <a:stretch/>
        </p:blipFill>
        <p:spPr>
          <a:xfrm>
            <a:off x="636660" y="1691935"/>
            <a:ext cx="3743563" cy="1084695"/>
          </a:xfrm>
          <a:prstGeom prst="rect">
            <a:avLst/>
          </a:prstGeom>
        </p:spPr>
      </p:pic>
      <p:pic>
        <p:nvPicPr>
          <p:cNvPr id="9" name="Picture 8" descr="A picture containing clock, wall, watch&#10;&#10;Description automatically generated">
            <a:extLst>
              <a:ext uri="{FF2B5EF4-FFF2-40B4-BE49-F238E27FC236}">
                <a16:creationId xmlns:a16="http://schemas.microsoft.com/office/drawing/2014/main" id="{D4146976-E80C-46BE-99E5-FB67F25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3" y="3057001"/>
            <a:ext cx="5545576" cy="96725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37D290A-B2CB-40BB-8F14-308962F4C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3" y="4312310"/>
            <a:ext cx="5249109" cy="221176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0C84A69-831E-4EB9-B953-413270F5B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12" y="2202320"/>
            <a:ext cx="4772691" cy="1486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48B459-2B17-464A-8D25-9CCBC5BD0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32" y="4142598"/>
            <a:ext cx="1933845" cy="447737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468EDA39-C487-4CAD-8E27-F8001079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34" y="5142718"/>
            <a:ext cx="5263845" cy="100080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95ECCC4-8D9D-44BB-96BD-43C4183136F0}"/>
              </a:ext>
            </a:extLst>
          </p:cNvPr>
          <p:cNvSpPr/>
          <p:nvPr/>
        </p:nvSpPr>
        <p:spPr>
          <a:xfrm>
            <a:off x="218113" y="159391"/>
            <a:ext cx="4162109" cy="14151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9F39F1-1E0B-4307-B213-B0718900E9D1}"/>
              </a:ext>
            </a:extLst>
          </p:cNvPr>
          <p:cNvSpPr/>
          <p:nvPr/>
        </p:nvSpPr>
        <p:spPr>
          <a:xfrm>
            <a:off x="218113" y="1633479"/>
            <a:ext cx="4563471" cy="1202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3F9B13-8B31-4AE4-84AB-EA3E7FDD5646}"/>
              </a:ext>
            </a:extLst>
          </p:cNvPr>
          <p:cNvSpPr/>
          <p:nvPr/>
        </p:nvSpPr>
        <p:spPr>
          <a:xfrm>
            <a:off x="396003" y="3057001"/>
            <a:ext cx="5610514" cy="1084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3E57C4-A4B7-48FA-BBA0-CE2C6B8EE9A8}"/>
              </a:ext>
            </a:extLst>
          </p:cNvPr>
          <p:cNvSpPr/>
          <p:nvPr/>
        </p:nvSpPr>
        <p:spPr>
          <a:xfrm>
            <a:off x="396003" y="4363080"/>
            <a:ext cx="5434346" cy="218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95461E-E28A-49B7-BA99-71FBFC9843D1}"/>
              </a:ext>
            </a:extLst>
          </p:cNvPr>
          <p:cNvSpPr/>
          <p:nvPr/>
        </p:nvSpPr>
        <p:spPr>
          <a:xfrm>
            <a:off x="6915932" y="2202320"/>
            <a:ext cx="4563471" cy="1555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9C4719-1DAC-480E-9181-DF101B46E8C8}"/>
              </a:ext>
            </a:extLst>
          </p:cNvPr>
          <p:cNvSpPr/>
          <p:nvPr/>
        </p:nvSpPr>
        <p:spPr>
          <a:xfrm>
            <a:off x="6706712" y="4024253"/>
            <a:ext cx="2269508" cy="7826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610212-E1E3-4B73-93E8-B4A8C8DE7265}"/>
              </a:ext>
            </a:extLst>
          </p:cNvPr>
          <p:cNvSpPr/>
          <p:nvPr/>
        </p:nvSpPr>
        <p:spPr>
          <a:xfrm>
            <a:off x="6459523" y="5072877"/>
            <a:ext cx="5336474" cy="1185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82BC741F-098E-412F-98D9-4491D534BE58}"/>
              </a:ext>
            </a:extLst>
          </p:cNvPr>
          <p:cNvSpPr/>
          <p:nvPr/>
        </p:nvSpPr>
        <p:spPr>
          <a:xfrm rot="19874281">
            <a:off x="5107195" y="991385"/>
            <a:ext cx="2268201" cy="1494677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159BBE-B600-46A0-B632-18710BBADE0A}"/>
              </a:ext>
            </a:extLst>
          </p:cNvPr>
          <p:cNvSpPr txBox="1"/>
          <p:nvPr/>
        </p:nvSpPr>
        <p:spPr>
          <a:xfrm>
            <a:off x="8699383" y="251670"/>
            <a:ext cx="2852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Transition Matrix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333E8-4D35-C73E-720B-AAE5C6A9FA19}"/>
              </a:ext>
            </a:extLst>
          </p:cNvPr>
          <p:cNvSpPr txBox="1"/>
          <p:nvPr/>
        </p:nvSpPr>
        <p:spPr>
          <a:xfrm>
            <a:off x="232148" y="106476"/>
            <a:ext cx="181884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 Estimate</a:t>
            </a:r>
            <a:r>
              <a:rPr kumimoji="0" lang="en-US" sz="1800" b="1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?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488" y="87695"/>
            <a:ext cx="1356706" cy="8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28A78-D03E-0375-68DA-DBE12457F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6"/>
          <a:stretch/>
        </p:blipFill>
        <p:spPr>
          <a:xfrm>
            <a:off x="6901173" y="3635663"/>
            <a:ext cx="5004424" cy="2941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84679-831B-508E-B6F8-E4ACF721BCB1}"/>
              </a:ext>
            </a:extLst>
          </p:cNvPr>
          <p:cNvSpPr txBox="1"/>
          <p:nvPr/>
        </p:nvSpPr>
        <p:spPr>
          <a:xfrm>
            <a:off x="1137244" y="931765"/>
            <a:ext cx="207662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0B6635-9A96-46D3-7100-62F65831F377}"/>
              </a:ext>
            </a:extLst>
          </p:cNvPr>
          <p:cNvSpPr/>
          <p:nvPr/>
        </p:nvSpPr>
        <p:spPr>
          <a:xfrm>
            <a:off x="333940" y="1517453"/>
            <a:ext cx="803304" cy="42728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AA7DC9-FC26-1650-CB3D-2D042535CAC9}"/>
              </a:ext>
            </a:extLst>
          </p:cNvPr>
          <p:cNvSpPr/>
          <p:nvPr/>
        </p:nvSpPr>
        <p:spPr>
          <a:xfrm>
            <a:off x="3226285" y="1517451"/>
            <a:ext cx="709135" cy="427289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4325B-41EA-116E-CC07-5BD7BA6815CA}"/>
              </a:ext>
            </a:extLst>
          </p:cNvPr>
          <p:cNvSpPr txBox="1"/>
          <p:nvPr/>
        </p:nvSpPr>
        <p:spPr>
          <a:xfrm>
            <a:off x="333940" y="1577208"/>
            <a:ext cx="666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C9AFD-2993-D2D6-EC01-C595E7FF86C5}"/>
              </a:ext>
            </a:extLst>
          </p:cNvPr>
          <p:cNvSpPr txBox="1"/>
          <p:nvPr/>
        </p:nvSpPr>
        <p:spPr>
          <a:xfrm>
            <a:off x="3166379" y="1577206"/>
            <a:ext cx="82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BCBE8-2CFD-8664-9BC2-57691794CF1F}"/>
              </a:ext>
            </a:extLst>
          </p:cNvPr>
          <p:cNvSpPr/>
          <p:nvPr/>
        </p:nvSpPr>
        <p:spPr>
          <a:xfrm>
            <a:off x="2175558" y="1129537"/>
            <a:ext cx="282012" cy="135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6D5CE83B-5D47-9827-C088-AE41F6E608A2}"/>
              </a:ext>
            </a:extLst>
          </p:cNvPr>
          <p:cNvSpPr/>
          <p:nvPr/>
        </p:nvSpPr>
        <p:spPr>
          <a:xfrm>
            <a:off x="4138399" y="931765"/>
            <a:ext cx="1820086" cy="175432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1E9A1-7BA0-57B7-79C2-F55E084D10A9}"/>
              </a:ext>
            </a:extLst>
          </p:cNvPr>
          <p:cNvSpPr txBox="1"/>
          <p:nvPr/>
        </p:nvSpPr>
        <p:spPr>
          <a:xfrm>
            <a:off x="4198303" y="1208232"/>
            <a:ext cx="167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Estimated States/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Measurements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60F3A-EE69-9530-FB30-B17D454E77AD}"/>
              </a:ext>
            </a:extLst>
          </p:cNvPr>
          <p:cNvCxnSpPr>
            <a:cxnSpLocks/>
          </p:cNvCxnSpPr>
          <p:nvPr/>
        </p:nvCxnSpPr>
        <p:spPr>
          <a:xfrm>
            <a:off x="2217634" y="1326091"/>
            <a:ext cx="21620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BC2671-25ED-052D-D639-92AF89E37EAC}"/>
              </a:ext>
            </a:extLst>
          </p:cNvPr>
          <p:cNvCxnSpPr>
            <a:cxnSpLocks/>
          </p:cNvCxnSpPr>
          <p:nvPr/>
        </p:nvCxnSpPr>
        <p:spPr>
          <a:xfrm>
            <a:off x="2362913" y="2353121"/>
            <a:ext cx="20168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Control Loops: Open vs. Closed">
            <a:extLst>
              <a:ext uri="{FF2B5EF4-FFF2-40B4-BE49-F238E27FC236}">
                <a16:creationId xmlns:a16="http://schemas.microsoft.com/office/drawing/2014/main" id="{391633FD-22D5-B9E4-F474-1E8ADCDC5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" r="4511"/>
          <a:stretch/>
        </p:blipFill>
        <p:spPr bwMode="auto">
          <a:xfrm>
            <a:off x="6901173" y="1018154"/>
            <a:ext cx="4781322" cy="2204184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C68BE924-700C-8C9A-DBE4-AEB2439ECD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5211" r="20723" b="36231"/>
          <a:stretch/>
        </p:blipFill>
        <p:spPr bwMode="auto">
          <a:xfrm>
            <a:off x="2457570" y="2857113"/>
            <a:ext cx="4482713" cy="24577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AA515988-C72A-0BC1-FB9F-C7510E856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68723" r="27890" b="4326"/>
          <a:stretch/>
        </p:blipFill>
        <p:spPr bwMode="auto">
          <a:xfrm>
            <a:off x="2874910" y="5405494"/>
            <a:ext cx="4065373" cy="11312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9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 animBg="1"/>
      <p:bldP spid="20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844003E-59CE-4809-A31F-040F06FC2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465" y="157124"/>
            <a:ext cx="4026542" cy="325175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Conceptualizing an Observer Design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4009FE5-7186-43C5-92F0-8B2972F4A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447" y="1143701"/>
            <a:ext cx="2765665" cy="105553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x(k+1) = 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Ax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 +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u(k)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y(k) =  </a:t>
            </a:r>
            <a:r>
              <a:rPr kumimoji="0" lang="en-US" altLang="en-US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Cx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 + </a:t>
            </a: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u(k)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		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D05FB-E868-4D43-B480-FC7A3952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617" y="2781394"/>
            <a:ext cx="2731324" cy="993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Observer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ξ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(k+1) = F</a:t>
            </a:r>
            <a:r>
              <a:rPr kumimoji="0" lang="el-G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ξ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 +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Gy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(k) + Hu(k)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				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6F0C1F68-A907-4595-9CA9-3907175B7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406" y="1763327"/>
            <a:ext cx="1036041" cy="1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C55660E5-9EFB-43A5-958E-6F69CCCB5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112" y="1786294"/>
            <a:ext cx="989899" cy="174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4ED6C1F7-8C17-4DD5-A6E7-394ADA418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8515" y="1786294"/>
            <a:ext cx="23072" cy="1501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03B4F6CA-64E8-4D45-A65B-2B29E266E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0577" y="3256484"/>
            <a:ext cx="541434" cy="1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297C4830-BF85-4362-B0B4-0257B216C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061" y="1778467"/>
            <a:ext cx="1920" cy="14936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0F4EF508-98A7-486E-A8F7-9E4650748A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38074" y="3247747"/>
            <a:ext cx="523959" cy="174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6E2AD565-836C-47A5-A2E0-53E7E039B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7194" y="3774806"/>
            <a:ext cx="0" cy="344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705C9BF-8645-44FE-B56A-F3C3F49AE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79" y="4077505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Estimated State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8A4D1D-E208-42F1-BD48-D3D44283BC9D}"/>
              </a:ext>
            </a:extLst>
          </p:cNvPr>
          <p:cNvSpPr txBox="1"/>
          <p:nvPr/>
        </p:nvSpPr>
        <p:spPr>
          <a:xfrm>
            <a:off x="837672" y="1409135"/>
            <a:ext cx="64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U(k)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E02C-B81B-4C33-BDD1-76B1DFE51E0A}"/>
              </a:ext>
            </a:extLst>
          </p:cNvPr>
          <p:cNvSpPr txBox="1"/>
          <p:nvPr/>
        </p:nvSpPr>
        <p:spPr>
          <a:xfrm>
            <a:off x="4895076" y="1416962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Y(k)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8" name="Picture 2" descr="Full-order Luenberger Observer | Download Scientific Diagram">
            <a:extLst>
              <a:ext uri="{FF2B5EF4-FFF2-40B4-BE49-F238E27FC236}">
                <a16:creationId xmlns:a16="http://schemas.microsoft.com/office/drawing/2014/main" id="{F38F4FE0-0DC7-4AF8-AB35-E45E6EFF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86" y="3946900"/>
            <a:ext cx="3796824" cy="248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B337BEB-9FE2-4222-80F5-197A296E3BBB}"/>
              </a:ext>
            </a:extLst>
          </p:cNvPr>
          <p:cNvSpPr/>
          <p:nvPr/>
        </p:nvSpPr>
        <p:spPr>
          <a:xfrm>
            <a:off x="324543" y="438350"/>
            <a:ext cx="5561383" cy="4395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022031-3F24-46B3-B4E8-CBBD014E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85" y="273460"/>
            <a:ext cx="5080320" cy="27325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516CCCB-3428-4CAF-9BE0-8538A44CCE7E}"/>
              </a:ext>
            </a:extLst>
          </p:cNvPr>
          <p:cNvSpPr/>
          <p:nvPr/>
        </p:nvSpPr>
        <p:spPr>
          <a:xfrm>
            <a:off x="6397655" y="104863"/>
            <a:ext cx="5580765" cy="32329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BE08FA-B447-49F6-8963-3E1E24093373}"/>
              </a:ext>
            </a:extLst>
          </p:cNvPr>
          <p:cNvSpPr/>
          <p:nvPr/>
        </p:nvSpPr>
        <p:spPr>
          <a:xfrm>
            <a:off x="7760686" y="3774806"/>
            <a:ext cx="4188890" cy="29213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2D827D44-34B2-45CB-9FB7-6492A34B7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59" y="4385998"/>
            <a:ext cx="3484998" cy="223430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641F21-3C23-4AF5-A150-DFE3FE1C6AE2}"/>
              </a:ext>
            </a:extLst>
          </p:cNvPr>
          <p:cNvSpPr/>
          <p:nvPr/>
        </p:nvSpPr>
        <p:spPr>
          <a:xfrm rot="17904237">
            <a:off x="5614412" y="3461564"/>
            <a:ext cx="1300157" cy="4209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231DB44-BCC5-4D01-9067-E2E6281F5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4896"/>
          <a:stretch/>
        </p:blipFill>
        <p:spPr>
          <a:xfrm>
            <a:off x="303014" y="1263435"/>
            <a:ext cx="9983593" cy="161108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F177F5-8752-4E41-A789-8D45C3768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b="3886"/>
          <a:stretch/>
        </p:blipFill>
        <p:spPr>
          <a:xfrm>
            <a:off x="303014" y="3668374"/>
            <a:ext cx="9431066" cy="1297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28729-EAA7-4573-8740-10F9ABFF5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8" y="5757742"/>
            <a:ext cx="5584155" cy="392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03CA6-DC36-46CF-8641-F56665197F90}"/>
              </a:ext>
            </a:extLst>
          </p:cNvPr>
          <p:cNvSpPr txBox="1"/>
          <p:nvPr/>
        </p:nvSpPr>
        <p:spPr>
          <a:xfrm>
            <a:off x="303014" y="200297"/>
            <a:ext cx="7544846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Extending the Observer Concept to a Stochastic Estimator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7B6FE8-6681-4C2C-A561-1FDDE1EF947D}"/>
              </a:ext>
            </a:extLst>
          </p:cNvPr>
          <p:cNvSpPr/>
          <p:nvPr/>
        </p:nvSpPr>
        <p:spPr>
          <a:xfrm>
            <a:off x="677308" y="5696782"/>
            <a:ext cx="5756366" cy="462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4B468-C543-4328-9ECF-A87BD61210E9}"/>
              </a:ext>
            </a:extLst>
          </p:cNvPr>
          <p:cNvSpPr/>
          <p:nvPr/>
        </p:nvSpPr>
        <p:spPr>
          <a:xfrm rot="331965">
            <a:off x="7689669" y="1184366"/>
            <a:ext cx="470262" cy="748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14C48A-F1FA-4697-A286-908E8B8DA712}"/>
              </a:ext>
            </a:extLst>
          </p:cNvPr>
          <p:cNvSpPr/>
          <p:nvPr/>
        </p:nvSpPr>
        <p:spPr>
          <a:xfrm rot="640869">
            <a:off x="6414645" y="3642443"/>
            <a:ext cx="470262" cy="7489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2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4638"/>
            <a:ext cx="8428264" cy="639762"/>
          </a:xfrm>
        </p:spPr>
        <p:txBody>
          <a:bodyPr/>
          <a:lstStyle/>
          <a:p>
            <a:pPr eaLnBrk="1" hangingPunct="1"/>
            <a:r>
              <a:rPr lang="en-US" altLang="en-US" sz="2400" b="1" u="sng" dirty="0"/>
              <a:t>System Dynamics with Forcing Function &amp; Noise</a:t>
            </a:r>
          </a:p>
        </p:txBody>
      </p:sp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8" y="1284514"/>
            <a:ext cx="6400799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2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31"/>
          <a:stretch/>
        </p:blipFill>
        <p:spPr bwMode="auto">
          <a:xfrm>
            <a:off x="8460337" y="1449158"/>
            <a:ext cx="2398163" cy="47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6849835" y="1290568"/>
            <a:ext cx="734787" cy="470657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4437" y="1069630"/>
            <a:ext cx="16573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41684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185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1_Office Theme</vt:lpstr>
      <vt:lpstr>Default Design</vt:lpstr>
      <vt:lpstr>1_Default Design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Conceptualizing an Observer Design </vt:lpstr>
      <vt:lpstr>PowerPoint Presentation</vt:lpstr>
      <vt:lpstr>System Dynamics with Forcing Function &amp;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25</cp:revision>
  <dcterms:created xsi:type="dcterms:W3CDTF">2023-05-12T05:40:58Z</dcterms:created>
  <dcterms:modified xsi:type="dcterms:W3CDTF">2023-05-22T05:46:12Z</dcterms:modified>
</cp:coreProperties>
</file>