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70" r:id="rId2"/>
    <p:sldMasterId id="2147483782" r:id="rId3"/>
    <p:sldMasterId id="2147483794" r:id="rId4"/>
    <p:sldMasterId id="2147483806" r:id="rId5"/>
    <p:sldMasterId id="2147483818" r:id="rId6"/>
    <p:sldMasterId id="2147483832" r:id="rId7"/>
    <p:sldMasterId id="2147483844" r:id="rId8"/>
    <p:sldMasterId id="2147483868" r:id="rId9"/>
    <p:sldMasterId id="2147483880" r:id="rId10"/>
    <p:sldMasterId id="2147483892" r:id="rId11"/>
    <p:sldMasterId id="2147483904" r:id="rId12"/>
    <p:sldMasterId id="2147483916" r:id="rId13"/>
    <p:sldMasterId id="2147483928" r:id="rId14"/>
  </p:sldMasterIdLst>
  <p:notesMasterIdLst>
    <p:notesMasterId r:id="rId47"/>
  </p:notesMasterIdLst>
  <p:sldIdLst>
    <p:sldId id="765" r:id="rId15"/>
    <p:sldId id="477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94" r:id="rId25"/>
    <p:sldId id="459" r:id="rId26"/>
    <p:sldId id="466" r:id="rId27"/>
    <p:sldId id="469" r:id="rId28"/>
    <p:sldId id="488" r:id="rId29"/>
    <p:sldId id="487" r:id="rId30"/>
    <p:sldId id="491" r:id="rId31"/>
    <p:sldId id="490" r:id="rId32"/>
    <p:sldId id="492" r:id="rId33"/>
    <p:sldId id="769" r:id="rId34"/>
    <p:sldId id="768" r:id="rId35"/>
    <p:sldId id="770" r:id="rId36"/>
    <p:sldId id="503" r:id="rId37"/>
    <p:sldId id="493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7E29-13DE-4CB6-A367-9E70D181B20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134-B8F5-4522-898E-AB4140A9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16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28EA8E3-ACDA-48AE-AD89-0553D8648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30253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CEDC3B0-6734-47CE-B113-B9B5FDAC1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9432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C74ED-5A52-475A-9FA8-1D158E1598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6123-4579-43FD-9E84-0F2F85A548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868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7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4FFB5-2654-4713-9541-48E65EBCFA8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78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9D4D9-451F-40AB-8DF9-39FF7F3215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885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C98F-EB1B-40E7-BD93-D1A4B112145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13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7AB8B-F085-47F4-8AFA-897C0170EC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024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E70ED-1733-4908-887B-4387E5076C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187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93BF0-EA36-497D-A50E-67BD24622F0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385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6D70-ED52-4DC0-ABC6-CE4548FD9C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45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3AEF-7D2E-4E7F-B286-1EE449EF68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063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6143D-5D74-4BCB-BB4F-2EA9B696C5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714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F7E58B-058E-455D-9430-48F53FB69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6690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6358D3-1C70-4DD0-A697-C01B41532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208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1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8D1537-62D7-46B6-BE8C-61BEEAB74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753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8181C6-AFC2-4C85-A56C-32BAEFFA7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159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44E462-2BB7-4398-A654-1C99389FD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4572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AA9D1B-6FB0-450C-8F47-05C6CABF8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103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07B512-FC75-4C5A-BACF-329423DDE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65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582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CD5F80-A17F-4B1F-B7D9-D59FFFD24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43148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03D1D0D-9F70-447D-9AF3-A96EB182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4688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4639D0-93BF-4419-ADB5-187A5DBFF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5950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FD9AF6-F6E9-49A4-B1AA-9B111693BF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5196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070DA-CE23-4165-8F55-F6EB6FB4F2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527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1E20E-EA61-4EB2-9DF1-FC3C1D51204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254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0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C349-FC36-478C-A67A-A0CD63839E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270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C4C42-DF7F-4CB8-81BB-0079A9E574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2454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4B7E-EA3A-4ABF-B8DD-DE8E2DABE6C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345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F70B-6EDE-4DAC-A08D-19803B9B6D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1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398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35E4C-ED34-477F-B22A-8FA9AAC5BE7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0400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DC4B-8BC1-4E54-8AF5-889C068120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512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0C15-9EB5-4068-BA1E-038463E74F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76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77B9-2E8C-4256-8751-0569E9CBFCF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68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6856-5838-44F0-AC25-DC84172E814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2593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070DA-CE23-4165-8F55-F6EB6FB4F2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215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1E20E-EA61-4EB2-9DF1-FC3C1D51204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0800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C349-FC36-478C-A67A-A0CD63839E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1196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C4C42-DF7F-4CB8-81BB-0079A9E574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028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4B7E-EA3A-4ABF-B8DD-DE8E2DABE6C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0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708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245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F70B-6EDE-4DAC-A08D-19803B9B6D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1969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35E4C-ED34-477F-B22A-8FA9AAC5BE7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4878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DC4B-8BC1-4E54-8AF5-889C068120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103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0C15-9EB5-4068-BA1E-038463E74F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990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77B9-2E8C-4256-8751-0569E9CBFCF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8603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6856-5838-44F0-AC25-DC84172E814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47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443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641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6021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7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073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052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0246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675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405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64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081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8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60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27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01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4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15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52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26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17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9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3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7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83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67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73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82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64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12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16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14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AA82-394F-4C2E-847F-AA232ED57F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79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C1A81-D8A3-4EE3-9348-12CB3E7C8C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1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82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44C86-B1EE-473F-978B-2E15F79FC3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6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CB23E-25DC-4E5A-85CC-F98FE82157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9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3E1EB-71D6-4B6E-8933-B23375453C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2A4A4-B802-4F67-8759-AAD88BF163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3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89F55-7D34-4045-8166-F429E31DF4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77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5DDF-25DC-447B-9E20-6613C03F8A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3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5AC9-F48D-4520-B14D-1B11684BA0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44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9597A-33D7-49B3-9480-7E85BE4D9A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53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5F8A2-692C-40EC-A65C-F115E78ADF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520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A6F56-0765-45AC-A725-DD66BB7EE56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69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99B6-85B9-4739-A0D9-CFC8A08AC9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23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72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C3408-5BB0-485A-AD45-25134981B51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4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4A-B599-4502-ABA5-2A5DE321B0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942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15266-6DA1-480C-867F-26AF51E8FB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599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766AE-32AA-42AC-B096-BADD024E1E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53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E3A5F-3607-47EA-A96A-E2E99C8D52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837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3740-1D02-48F1-B4EF-133B671EB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95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C857-2634-4649-ABBF-22468F7DE9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375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FF9F-2CB0-46E7-B624-87B6A5E94F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070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9C45F-B9D2-40E4-9AF9-CAE1D814A9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654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6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197CB-B4D1-49EB-BFA4-001BA18E402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427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A45B-F6C4-4B71-A70A-30FD789A41D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484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1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1EA1E-6FCB-4639-A324-709E34861A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630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553E5-33FC-4BED-AE4F-9E6EE18147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388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0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0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4B79E-9561-4FE1-8820-2064E6C1800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234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1B27-C874-4E83-A2FA-9092442CDF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7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FBB66-6C47-4FB4-92EC-43B56F86D7C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451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1B1D-6C2E-4F60-B777-1F6B0084BE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235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9318-790A-4722-A169-B5DCC5DDAB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367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78809-72E8-4D63-B71E-603D0539F9B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428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DA2DA-B982-4027-95B5-067CA26EF34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219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4F347-C55A-4F65-9131-1D097CFED7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436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3FF37-2B54-42C6-863D-C8B7C5D9B1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058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79BA-ECD9-4EFB-922F-883C078720D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87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A07C-A3AB-451E-82F0-D29FBABAF01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34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32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518D2-C4B7-4294-8213-A425C2E8C0A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48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9916-FDFC-4267-BF05-FE47D62A29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310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2234-F98D-4DBE-BF06-1327D25A90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58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B3745-5AC0-4408-B3CA-21E6069A889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076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E75A6-A254-4A22-9B26-7F5582949CC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35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E9211-39F4-4F70-9EFA-CAFF67BC74A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970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59BB8-F369-4399-8883-90EF259FCB0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669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61C8-F5C9-44FC-9327-3E9678B6754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99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235E-0E97-4467-AE6C-6D0ADD5E091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5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261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3F747A-F265-4BA0-B0E6-CBB379D5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7312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E20E94-04B1-4D44-9A80-53DBF283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4814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F9EF713-8AC8-4BA1-BCEB-E332601CC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8514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ADC32B1-D447-4764-97EB-E8A753CD4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178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E3F528-13DC-4A39-B0B7-40CD28DE6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530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CE7BF6-3544-4601-A822-B13A4AC10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060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82EB96-8D3A-4297-8BF7-E3576DCFE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4286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5CC45C-4F1D-4DE9-ADB0-1CC527228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4345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66D848-8566-40B8-89A5-F345EE581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7073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C2C4E4-C74F-4118-932E-7D2566BF3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075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35F3EE-601B-4983-A17E-1A8BD0D50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6502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F8301A-787C-439C-BB14-A8A0814DB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6049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1BB9D1-F4AC-45EC-91B0-7346726A0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657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6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27FA5E-0B86-468C-A5B7-C09691F34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395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F6ABE5-1C3E-4AF7-940E-05D9F19E6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1504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8E3E55-026E-4364-844B-379381C9E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263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198ECA-2821-4BF3-92AE-E16DBB4C3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2147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9E9B30-51A7-4CAD-843E-A7AA95EB14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447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0D5B3F-0BEE-4FCD-B723-070A390B2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123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A8E159-CB0A-4746-9D0C-470BE6383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26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7D6456-025C-453A-B2C3-47089E2EE2C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0AB771B-76B3-47C9-AD98-6AE14569A0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9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20CDEE-7AC8-4D59-885C-A0687A3BED4D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20CDEE-7AC8-4D59-885C-A0687A3BED4D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9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3C0A7C-D039-4DF5-8CFD-ED337143B56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FAEBE0-86B5-4E4D-AE6D-4B4E1B69D60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FD49572-E837-4E5A-8554-69BC2CE41ED8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402CA4-0B38-4995-A887-342F7CB1FAA0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11976F-ACF4-4705-AB8D-25281C4A6EE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3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F31C8A6E-6D4D-43F2-85A8-FEDFF50B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9.xml"/><Relationship Id="rId6" Type="http://schemas.openxmlformats.org/officeDocument/2006/relationships/image" Target="../media/image41.png"/><Relationship Id="rId11" Type="http://schemas.openxmlformats.org/officeDocument/2006/relationships/image" Target="../media/image30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9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9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8" y="6064282"/>
            <a:ext cx="8937044" cy="663234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1600" b="1" u="sng" dirty="0"/>
              <a:t>Acknowledgement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C8B6-E22A-FBB1-B60D-530FDCA6719E}"/>
              </a:ext>
            </a:extLst>
          </p:cNvPr>
          <p:cNvSpPr txBox="1"/>
          <p:nvPr/>
        </p:nvSpPr>
        <p:spPr>
          <a:xfrm>
            <a:off x="5997318" y="142366"/>
            <a:ext cx="5719738" cy="16651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Takeaways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State Estimation Problem ---  Kalman Filter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Kalman Filter as a Covariance Minimization Problem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Kalman Filter in the Bayesian Framework</a:t>
            </a: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15" y="142366"/>
            <a:ext cx="1156766" cy="7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8377698" y="142366"/>
            <a:ext cx="152090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Lecture-10-B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6FAC50-4180-1D10-A62A-49346DEEE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4"/>
          <a:stretch/>
        </p:blipFill>
        <p:spPr>
          <a:xfrm>
            <a:off x="181319" y="142366"/>
            <a:ext cx="5736122" cy="22761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65318B-2223-5DA8-6C00-21908EABD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8" y="2579942"/>
            <a:ext cx="4554507" cy="3208307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301EF14E-C8E0-B7C0-C1B6-83F284B6F3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4896"/>
          <a:stretch/>
        </p:blipFill>
        <p:spPr>
          <a:xfrm>
            <a:off x="5031622" y="2579941"/>
            <a:ext cx="6914342" cy="1115790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28A9AD-EE83-D373-205F-192CB92812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b="3886"/>
          <a:stretch/>
        </p:blipFill>
        <p:spPr>
          <a:xfrm>
            <a:off x="5258519" y="3902616"/>
            <a:ext cx="6687445" cy="9200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CBB354-422B-DEB8-79A6-62A3D324C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62" y="5326158"/>
            <a:ext cx="4159611" cy="292426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76D10D13-C972-038F-FB8C-556D7C7FFE6C}"/>
              </a:ext>
            </a:extLst>
          </p:cNvPr>
          <p:cNvSpPr/>
          <p:nvPr/>
        </p:nvSpPr>
        <p:spPr>
          <a:xfrm>
            <a:off x="4726058" y="2418498"/>
            <a:ext cx="225687" cy="3374302"/>
          </a:xfrm>
          <a:prstGeom prst="rightBrac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0AA7CC-5C69-72FE-38BF-40F97F7CFC8D}"/>
              </a:ext>
            </a:extLst>
          </p:cNvPr>
          <p:cNvSpPr/>
          <p:nvPr/>
        </p:nvSpPr>
        <p:spPr>
          <a:xfrm>
            <a:off x="4951744" y="2394033"/>
            <a:ext cx="6994219" cy="3539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28590-D46B-B85C-6983-9F22C1606779}"/>
              </a:ext>
            </a:extLst>
          </p:cNvPr>
          <p:cNvSpPr txBox="1"/>
          <p:nvPr/>
        </p:nvSpPr>
        <p:spPr>
          <a:xfrm>
            <a:off x="4838901" y="5677341"/>
            <a:ext cx="49179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Extending the Observer Concept to a Stochastic Estimator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5D2C63-01BB-76D6-4DCE-9858697F4CCC}"/>
              </a:ext>
            </a:extLst>
          </p:cNvPr>
          <p:cNvSpPr txBox="1"/>
          <p:nvPr/>
        </p:nvSpPr>
        <p:spPr>
          <a:xfrm>
            <a:off x="5918724" y="2053710"/>
            <a:ext cx="467806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Factoring in Uncertainties of Process &amp; Measurement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7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1233489"/>
            <a:ext cx="892144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36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871200" cy="258762"/>
          </a:xfrm>
        </p:spPr>
        <p:txBody>
          <a:bodyPr/>
          <a:lstStyle/>
          <a:p>
            <a:pPr eaLnBrk="1" hangingPunct="1"/>
            <a:r>
              <a:rPr lang="en-US" altLang="en-US" sz="2000" b="1" u="sng"/>
              <a:t>Kalman Gain &amp; Covariance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2" y="609600"/>
            <a:ext cx="730612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953029"/>
            <a:ext cx="499200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3"/>
            <a:ext cx="52832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/>
              <a:t>Understanding the Prediction &amp; Update  Process/ Steps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8636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048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8331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82296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620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87376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3251200" y="2155372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4898725" y="1749879"/>
            <a:ext cx="145324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8229600" y="198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8026400" y="1524000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01" y="5712279"/>
            <a:ext cx="2943403" cy="4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/>
        </p:blipFill>
        <p:spPr bwMode="auto">
          <a:xfrm>
            <a:off x="3251224" y="991997"/>
            <a:ext cx="4400551" cy="53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939644" y="922564"/>
            <a:ext cx="604157" cy="60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786260" y="5626554"/>
            <a:ext cx="484413" cy="60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Ellipsoid - Weight">
            <a:extLst>
              <a:ext uri="{FF2B5EF4-FFF2-40B4-BE49-F238E27FC236}">
                <a16:creationId xmlns:a16="http://schemas.microsoft.com/office/drawing/2014/main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4521945" y="2257616"/>
            <a:ext cx="2033979" cy="11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Right Arrow 3"/>
          <p:cNvSpPr/>
          <p:nvPr/>
        </p:nvSpPr>
        <p:spPr>
          <a:xfrm rot="18369712">
            <a:off x="4170288" y="1115718"/>
            <a:ext cx="498103" cy="2409459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905885">
            <a:off x="6843781" y="1530386"/>
            <a:ext cx="366915" cy="158013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52075" y="2726871"/>
            <a:ext cx="173716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888960" y="2557935"/>
            <a:ext cx="216354" cy="9164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0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2" y="475609"/>
            <a:ext cx="2053248" cy="135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9050" r="60241" b="39955"/>
          <a:stretch/>
        </p:blipFill>
        <p:spPr bwMode="auto">
          <a:xfrm>
            <a:off x="4521945" y="3722915"/>
            <a:ext cx="2685739" cy="132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0" t="29401" r="19343" b="37691"/>
          <a:stretch/>
        </p:blipFill>
        <p:spPr bwMode="auto">
          <a:xfrm>
            <a:off x="9144143" y="3722919"/>
            <a:ext cx="2800351" cy="14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555927" y="3706586"/>
            <a:ext cx="3616780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9873" y="3629027"/>
            <a:ext cx="3052375" cy="1781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144" y="3589569"/>
            <a:ext cx="2898321" cy="1820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4" grpId="0" animBg="1"/>
      <p:bldP spid="5" grpId="0" animBg="1"/>
      <p:bldP spid="6" grpId="0" animBg="1"/>
      <p:bldP spid="7" grpId="0" animBg="1"/>
      <p:bldP spid="3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3127" b="8929"/>
          <a:stretch>
            <a:fillRect/>
          </a:stretch>
        </p:blipFill>
        <p:spPr bwMode="auto">
          <a:xfrm>
            <a:off x="954617" y="2722563"/>
            <a:ext cx="10668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3657600" cy="33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</a:rPr>
              <a:t>Prediction &amp; Update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393700"/>
            <a:ext cx="5892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7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176000" cy="10969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An Optimal State Estimator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4"/>
            <a:ext cx="9824357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Estimating  the State</a:t>
            </a:r>
          </a:p>
          <a:p>
            <a:pPr eaLnBrk="1" hangingPunct="1"/>
            <a:r>
              <a:rPr lang="en-US" altLang="en-US" sz="2800" dirty="0"/>
              <a:t>Minimizes the Error</a:t>
            </a:r>
          </a:p>
          <a:p>
            <a:pPr eaLnBrk="1" hangingPunct="1"/>
            <a:r>
              <a:rPr lang="en-US" altLang="en-US" sz="2800" dirty="0"/>
              <a:t>Obtaining the Mean &amp; Covariance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1" y="3352800"/>
            <a:ext cx="8307604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>
            <a:fillRect/>
          </a:stretch>
        </p:blipFill>
        <p:spPr bwMode="auto">
          <a:xfrm>
            <a:off x="5539352" y="1631950"/>
            <a:ext cx="17737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3"/>
            <a:ext cx="52832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/>
              <a:t>Review of the Prediction &amp; Update  Process/ Steps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048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8331202" y="4343400"/>
            <a:ext cx="74930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7620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87376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3251200" y="2155825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3098801" y="3622675"/>
            <a:ext cx="2980267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Prediction of the State 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8274051" y="1295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643" name="Rectangle 20"/>
          <p:cNvSpPr>
            <a:spLocks noChangeArrowheads="1"/>
          </p:cNvSpPr>
          <p:nvPr/>
        </p:nvSpPr>
        <p:spPr bwMode="auto">
          <a:xfrm>
            <a:off x="8003117" y="925513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36" y="3927475"/>
            <a:ext cx="303318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>
            <a:fillRect/>
          </a:stretch>
        </p:blipFill>
        <p:spPr bwMode="auto">
          <a:xfrm>
            <a:off x="3251224" y="885828"/>
            <a:ext cx="4400551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940567" y="825500"/>
            <a:ext cx="603249" cy="60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652000" y="3813182"/>
            <a:ext cx="711200" cy="60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7" name="Picture 2" descr="Ellipsoid - We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/>
          <a:stretch>
            <a:fillRect/>
          </a:stretch>
        </p:blipFill>
        <p:spPr bwMode="auto">
          <a:xfrm>
            <a:off x="4521200" y="2257580"/>
            <a:ext cx="203411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52637" y="2727325"/>
            <a:ext cx="173567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889626" y="2558069"/>
            <a:ext cx="215900" cy="916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7674" name="Picture 20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" y="476250"/>
            <a:ext cx="235796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ight Brace 34"/>
          <p:cNvSpPr/>
          <p:nvPr/>
        </p:nvSpPr>
        <p:spPr>
          <a:xfrm rot="5400000">
            <a:off x="5153025" y="33338"/>
            <a:ext cx="361950" cy="2743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5521" y="1681166"/>
            <a:ext cx="721783" cy="339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+ Q</a:t>
            </a: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7" y="1381280"/>
            <a:ext cx="308186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4" b="17407"/>
          <a:stretch>
            <a:fillRect/>
          </a:stretch>
        </p:blipFill>
        <p:spPr bwMode="auto">
          <a:xfrm>
            <a:off x="8420101" y="1941513"/>
            <a:ext cx="287110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9" name="Line 6"/>
          <p:cNvSpPr>
            <a:spLocks noChangeShapeType="1"/>
          </p:cNvSpPr>
          <p:nvPr/>
        </p:nvSpPr>
        <p:spPr bwMode="auto">
          <a:xfrm>
            <a:off x="8636000" y="1230313"/>
            <a:ext cx="0" cy="311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0" name="Picture 39" descr="A picture containing clock, gauge&#10;&#10;Description automatically generate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70" y="3083080"/>
            <a:ext cx="2262111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3477687" y="4773768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7914236" y="4773768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5283200" y="4191007"/>
            <a:ext cx="2946400" cy="58261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4786847">
            <a:off x="6941134" y="5424114"/>
            <a:ext cx="447675" cy="183303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8331200" y="3549650"/>
            <a:ext cx="6096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0" b="7674"/>
          <a:stretch>
            <a:fillRect/>
          </a:stretch>
        </p:blipFill>
        <p:spPr bwMode="auto">
          <a:xfrm>
            <a:off x="3477687" y="1652588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rved Right Arrow 8"/>
          <p:cNvSpPr/>
          <p:nvPr/>
        </p:nvSpPr>
        <p:spPr>
          <a:xfrm rot="2753442">
            <a:off x="6591565" y="1475054"/>
            <a:ext cx="280988" cy="16996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3259389">
            <a:off x="4548027" y="2308645"/>
            <a:ext cx="877887" cy="1312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892803" y="1982789"/>
            <a:ext cx="99484" cy="3905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/>
      <p:bldP spid="13329" grpId="0" animBg="1"/>
      <p:bldP spid="26642" grpId="0" animBg="1"/>
      <p:bldP spid="26643" grpId="0" animBg="1"/>
      <p:bldP spid="2" grpId="0" animBg="1"/>
      <p:bldP spid="25" grpId="0" animBg="1"/>
      <p:bldP spid="6" grpId="0" animBg="1"/>
      <p:bldP spid="7" grpId="0" animBg="1"/>
      <p:bldP spid="35" grpId="0" animBg="1"/>
      <p:bldP spid="37" grpId="0" animBg="1"/>
      <p:bldP spid="3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4"/>
          <p:cNvSpPr>
            <a:spLocks noChangeShapeType="1"/>
          </p:cNvSpPr>
          <p:nvPr/>
        </p:nvSpPr>
        <p:spPr bwMode="auto">
          <a:xfrm>
            <a:off x="2844800" y="862017"/>
            <a:ext cx="0" cy="312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2489200" y="2271713"/>
            <a:ext cx="66040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8559800" y="841375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2489200" y="2771775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2387600" y="3570288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0967" name="Oval 9"/>
          <p:cNvSpPr>
            <a:spLocks noChangeArrowheads="1"/>
          </p:cNvSpPr>
          <p:nvPr/>
        </p:nvSpPr>
        <p:spPr bwMode="auto">
          <a:xfrm>
            <a:off x="2851151" y="1965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8216900" y="1965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8559800" y="19780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2997200" y="159702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8265584" y="2836863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8204200" y="3660775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7416800" y="159702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8731251" y="159702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40975" name="Line 17"/>
          <p:cNvSpPr>
            <a:spLocks noChangeShapeType="1"/>
          </p:cNvSpPr>
          <p:nvPr/>
        </p:nvSpPr>
        <p:spPr bwMode="auto">
          <a:xfrm>
            <a:off x="3251200" y="2624138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4290484" y="2463800"/>
            <a:ext cx="264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81788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7924800" y="660400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3" name="Picture 6" descr="The True Beauty of Extended Kalman Filters | by Sri Anumakonda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75138"/>
            <a:ext cx="88392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0" name="TextBox 1"/>
          <p:cNvSpPr txBox="1">
            <a:spLocks noChangeArrowheads="1"/>
          </p:cNvSpPr>
          <p:nvPr/>
        </p:nvSpPr>
        <p:spPr bwMode="auto">
          <a:xfrm>
            <a:off x="508000" y="304800"/>
            <a:ext cx="62992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Propagation of a Conditional Density Function</a:t>
            </a:r>
            <a:endParaRPr lang="en-IN" altLang="en-US" sz="1600" b="1" i="1">
              <a:solidFill>
                <a:srgbClr val="000000"/>
              </a:solidFill>
            </a:endParaRPr>
          </a:p>
        </p:txBody>
      </p:sp>
      <p:pic>
        <p:nvPicPr>
          <p:cNvPr id="409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68656"/>
            <a:ext cx="3962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612" name="Line 6"/>
          <p:cNvSpPr>
            <a:spLocks noChangeShapeType="1"/>
          </p:cNvSpPr>
          <p:nvPr/>
        </p:nvSpPr>
        <p:spPr bwMode="auto">
          <a:xfrm>
            <a:off x="8636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68614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68615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68616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68617" name="Rectangle 13"/>
          <p:cNvSpPr>
            <a:spLocks noChangeArrowheads="1"/>
          </p:cNvSpPr>
          <p:nvPr/>
        </p:nvSpPr>
        <p:spPr bwMode="auto">
          <a:xfrm>
            <a:off x="8331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8618" name="Rectangle 15"/>
          <p:cNvSpPr>
            <a:spLocks noChangeArrowheads="1"/>
          </p:cNvSpPr>
          <p:nvPr/>
        </p:nvSpPr>
        <p:spPr bwMode="auto">
          <a:xfrm>
            <a:off x="7620000" y="2819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68619" name="Rectangle 16"/>
          <p:cNvSpPr>
            <a:spLocks noChangeArrowheads="1"/>
          </p:cNvSpPr>
          <p:nvPr/>
        </p:nvSpPr>
        <p:spPr bwMode="auto">
          <a:xfrm>
            <a:off x="8737600" y="2819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68620" name="Line 17"/>
          <p:cNvSpPr>
            <a:spLocks noChangeShapeType="1"/>
          </p:cNvSpPr>
          <p:nvPr/>
        </p:nvSpPr>
        <p:spPr bwMode="auto">
          <a:xfrm>
            <a:off x="3149600" y="3733800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621" name="Rectangle 18"/>
          <p:cNvSpPr>
            <a:spLocks noChangeArrowheads="1"/>
          </p:cNvSpPr>
          <p:nvPr/>
        </p:nvSpPr>
        <p:spPr bwMode="auto">
          <a:xfrm>
            <a:off x="4368800" y="3581400"/>
            <a:ext cx="264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68622" name="Line 19"/>
          <p:cNvSpPr>
            <a:spLocks noChangeShapeType="1"/>
          </p:cNvSpPr>
          <p:nvPr/>
        </p:nvSpPr>
        <p:spPr bwMode="auto">
          <a:xfrm>
            <a:off x="8229600" y="2468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623" name="Rectangle 20"/>
          <p:cNvSpPr>
            <a:spLocks noChangeArrowheads="1"/>
          </p:cNvSpPr>
          <p:nvPr/>
        </p:nvSpPr>
        <p:spPr bwMode="auto">
          <a:xfrm>
            <a:off x="8013700" y="1973263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766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46"/>
          <a:stretch>
            <a:fillRect/>
          </a:stretch>
        </p:blipFill>
        <p:spPr bwMode="auto">
          <a:xfrm>
            <a:off x="571500" y="2066925"/>
            <a:ext cx="45466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8" name="TextBox 3"/>
          <p:cNvSpPr txBox="1">
            <a:spLocks noChangeArrowheads="1"/>
          </p:cNvSpPr>
          <p:nvPr/>
        </p:nvSpPr>
        <p:spPr bwMode="auto">
          <a:xfrm>
            <a:off x="546103" y="104775"/>
            <a:ext cx="67691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Formulating the Gaussian Density Function</a:t>
            </a:r>
            <a:endParaRPr lang="en-IN" altLang="en-US" sz="1800" i="1">
              <a:solidFill>
                <a:srgbClr val="000000"/>
              </a:solidFill>
            </a:endParaRPr>
          </a:p>
        </p:txBody>
      </p:sp>
      <p:sp>
        <p:nvSpPr>
          <p:cNvPr id="68626" name="Rectangle 14"/>
          <p:cNvSpPr>
            <a:spLocks noChangeArrowheads="1"/>
          </p:cNvSpPr>
          <p:nvPr/>
        </p:nvSpPr>
        <p:spPr bwMode="auto">
          <a:xfrm>
            <a:off x="82296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71500" y="1628775"/>
            <a:ext cx="6756400" cy="312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Computing the Mean &amp; Covariance of the </a:t>
            </a:r>
            <a:r>
              <a:rPr lang="en-US" altLang="en-US" sz="1800" b="1" i="1">
                <a:solidFill>
                  <a:srgbClr val="000000"/>
                </a:solidFill>
              </a:rPr>
              <a:t>Prior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558803" y="614438"/>
            <a:ext cx="6769100" cy="371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Establish the Independence of Noise Function</a:t>
            </a:r>
            <a:endParaRPr lang="en-IN" altLang="en-US" sz="1800" i="1">
              <a:solidFill>
                <a:srgbClr val="000000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5114925"/>
            <a:ext cx="5181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165100" y="5881763"/>
            <a:ext cx="4902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Understand the  “</a:t>
            </a:r>
            <a:r>
              <a:rPr lang="en-US" altLang="en-US" sz="1600" b="1" i="1">
                <a:solidFill>
                  <a:srgbClr val="000000"/>
                </a:solidFill>
              </a:rPr>
              <a:t>Posterior” </a:t>
            </a:r>
            <a:r>
              <a:rPr lang="en-US" altLang="en-US" sz="1600" i="1">
                <a:solidFill>
                  <a:srgbClr val="000000"/>
                </a:solidFill>
              </a:rPr>
              <a:t> Function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sp>
        <p:nvSpPr>
          <p:cNvPr id="68631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7315200" y="3733800"/>
            <a:ext cx="46736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Mean &amp; Covariance of the Likelihood 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6959600" y="6373888"/>
            <a:ext cx="5029200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Mean &amp; Covariance of the Evidence 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pic>
        <p:nvPicPr>
          <p:cNvPr id="30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6"/>
          <a:stretch>
            <a:fillRect/>
          </a:stretch>
        </p:blipFill>
        <p:spPr bwMode="auto">
          <a:xfrm>
            <a:off x="533400" y="2449513"/>
            <a:ext cx="454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5" name="Rectangle 2"/>
          <p:cNvSpPr txBox="1">
            <a:spLocks noChangeArrowheads="1"/>
          </p:cNvSpPr>
          <p:nvPr/>
        </p:nvSpPr>
        <p:spPr bwMode="auto">
          <a:xfrm>
            <a:off x="8191500" y="214313"/>
            <a:ext cx="3354917" cy="8826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Kalman Filter --- The  Bayesian Approach</a:t>
            </a:r>
          </a:p>
        </p:txBody>
      </p:sp>
      <p:sp>
        <p:nvSpPr>
          <p:cNvPr id="3" name="Oval 2"/>
          <p:cNvSpPr/>
          <p:nvPr/>
        </p:nvSpPr>
        <p:spPr>
          <a:xfrm>
            <a:off x="4775200" y="5257800"/>
            <a:ext cx="1320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02351" y="5210175"/>
            <a:ext cx="18161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22903" y="5715075"/>
            <a:ext cx="219710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305800" y="5499100"/>
            <a:ext cx="863600" cy="4889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448800" y="5114963"/>
            <a:ext cx="25400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Plug the Gaussian Expressions with Mean &amp; Variance of each Term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03600" y="4876800"/>
            <a:ext cx="26416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Likelihood Function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97600" y="4843538"/>
            <a:ext cx="2108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Prior Function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5833" y="6342138"/>
            <a:ext cx="2660651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Evidence Function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9201" y="4254500"/>
            <a:ext cx="4870449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Show all three functions are Gaussian</a:t>
            </a: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1" y="3070300"/>
            <a:ext cx="3721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558803" y="1138313"/>
            <a:ext cx="67691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Establish  Gaussianity of the Prior  Function</a:t>
            </a:r>
            <a:endParaRPr lang="en-IN" altLang="en-US" sz="1800" i="1">
              <a:solidFill>
                <a:srgbClr val="000000"/>
              </a:solidFill>
            </a:endParaRPr>
          </a:p>
        </p:txBody>
      </p:sp>
      <p:sp>
        <p:nvSpPr>
          <p:cNvPr id="68647" name="Rectangle 12"/>
          <p:cNvSpPr>
            <a:spLocks noChangeArrowheads="1"/>
          </p:cNvSpPr>
          <p:nvPr/>
        </p:nvSpPr>
        <p:spPr bwMode="auto">
          <a:xfrm>
            <a:off x="2895600" y="280987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8" name="L-Shape 7"/>
          <p:cNvSpPr/>
          <p:nvPr/>
        </p:nvSpPr>
        <p:spPr>
          <a:xfrm rot="18706774">
            <a:off x="7099301" y="104777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L-Shape 40"/>
          <p:cNvSpPr/>
          <p:nvPr/>
        </p:nvSpPr>
        <p:spPr>
          <a:xfrm rot="18574526">
            <a:off x="7175501" y="633450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L-Shape 43"/>
          <p:cNvSpPr/>
          <p:nvPr/>
        </p:nvSpPr>
        <p:spPr>
          <a:xfrm rot="18574526">
            <a:off x="7175501" y="1139862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L-Shape 44"/>
          <p:cNvSpPr/>
          <p:nvPr/>
        </p:nvSpPr>
        <p:spPr>
          <a:xfrm rot="18574526">
            <a:off x="7176559" y="1646768"/>
            <a:ext cx="457200" cy="433917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L-Shape 45"/>
          <p:cNvSpPr/>
          <p:nvPr/>
        </p:nvSpPr>
        <p:spPr>
          <a:xfrm rot="18574526">
            <a:off x="1022351" y="5530887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" grpId="0" animBg="1"/>
      <p:bldP spid="4" grpId="0" animBg="1"/>
      <p:bldP spid="5" grpId="0" animBg="1"/>
      <p:bldP spid="6" grpId="0" animBg="1"/>
      <p:bldP spid="7" grpId="0" animBg="1"/>
      <p:bldP spid="2" grpId="0" animBg="1"/>
      <p:bldP spid="9" grpId="0" animBg="1"/>
      <p:bldP spid="11" grpId="0" animBg="1"/>
      <p:bldP spid="13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62" y="2160361"/>
            <a:ext cx="5098396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63"/>
          <p:cNvSpPr>
            <a:spLocks noChangeArrowheads="1"/>
          </p:cNvSpPr>
          <p:nvPr/>
        </p:nvSpPr>
        <p:spPr bwMode="auto">
          <a:xfrm>
            <a:off x="7564967" y="203200"/>
            <a:ext cx="434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Substituting expressions for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PDF  on the RHS</a:t>
            </a:r>
          </a:p>
        </p:txBody>
      </p:sp>
      <p:sp>
        <p:nvSpPr>
          <p:cNvPr id="16417" name="Rectangle 64"/>
          <p:cNvSpPr>
            <a:spLocks noChangeArrowheads="1"/>
          </p:cNvSpPr>
          <p:nvPr/>
        </p:nvSpPr>
        <p:spPr bwMode="auto">
          <a:xfrm>
            <a:off x="203200" y="3352800"/>
            <a:ext cx="47752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By plugging in the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Gaussian Expressions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of the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</a:rPr>
              <a:t>Prior, Likelihood &amp; Evidence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Terms, on the RHS,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we Obtain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418" name="Rectangle 65"/>
          <p:cNvSpPr>
            <a:spLocks noChangeArrowheads="1"/>
          </p:cNvSpPr>
          <p:nvPr/>
        </p:nvSpPr>
        <p:spPr bwMode="auto">
          <a:xfrm>
            <a:off x="4132791" y="1433513"/>
            <a:ext cx="1805517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Likelihood</a:t>
            </a:r>
          </a:p>
        </p:txBody>
      </p:sp>
      <p:sp>
        <p:nvSpPr>
          <p:cNvPr id="16419" name="Rectangle 66"/>
          <p:cNvSpPr>
            <a:spLocks noChangeArrowheads="1"/>
          </p:cNvSpPr>
          <p:nvPr/>
        </p:nvSpPr>
        <p:spPr bwMode="auto">
          <a:xfrm>
            <a:off x="6655858" y="1455512"/>
            <a:ext cx="132080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Prior</a:t>
            </a:r>
          </a:p>
        </p:txBody>
      </p:sp>
      <p:sp>
        <p:nvSpPr>
          <p:cNvPr id="16420" name="Rectangle 67"/>
          <p:cNvSpPr>
            <a:spLocks noChangeArrowheads="1"/>
          </p:cNvSpPr>
          <p:nvPr/>
        </p:nvSpPr>
        <p:spPr bwMode="auto">
          <a:xfrm>
            <a:off x="5202767" y="3581400"/>
            <a:ext cx="233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Evidence</a:t>
            </a:r>
          </a:p>
        </p:txBody>
      </p:sp>
      <p:sp>
        <p:nvSpPr>
          <p:cNvPr id="20521" name="Rectangle 74"/>
          <p:cNvSpPr>
            <a:spLocks noChangeArrowheads="1"/>
          </p:cNvSpPr>
          <p:nvPr/>
        </p:nvSpPr>
        <p:spPr bwMode="auto">
          <a:xfrm>
            <a:off x="1117600" y="6000750"/>
            <a:ext cx="3657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PDF for Posterior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75200" y="1787526"/>
            <a:ext cx="325967" cy="40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7010400" y="1819050"/>
            <a:ext cx="328083" cy="40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5891287" y="3208564"/>
            <a:ext cx="508000" cy="372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260600" y="5334000"/>
            <a:ext cx="711200" cy="5143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5451" y="193678"/>
            <a:ext cx="5945716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Plug the Gaussian Expressions with Mean &amp; Variance of each Term</a:t>
            </a:r>
          </a:p>
        </p:txBody>
      </p:sp>
    </p:spTree>
    <p:extLst>
      <p:ext uri="{BB962C8B-B14F-4D97-AF65-F5344CB8AC3E}">
        <p14:creationId xmlns:p14="http://schemas.microsoft.com/office/powerpoint/2010/main" val="10830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nimBg="1"/>
      <p:bldP spid="16418" grpId="0" animBg="1"/>
      <p:bldP spid="16419" grpId="0" animBg="1"/>
      <p:bldP spid="16420" grpId="0" animBg="1"/>
      <p:bldP spid="20521" grpId="0" animBg="1"/>
      <p:bldP spid="5" grpId="0" animBg="1"/>
      <p:bldP spid="30" grpId="0" animBg="1"/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05" y="2463800"/>
            <a:ext cx="431669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5052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70104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7010400" y="28956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505200" y="4953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79879" name="Line 9"/>
          <p:cNvSpPr>
            <a:spLocks noChangeShapeType="1"/>
          </p:cNvSpPr>
          <p:nvPr/>
        </p:nvSpPr>
        <p:spPr bwMode="auto">
          <a:xfrm>
            <a:off x="4191000" y="53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0" name="Line 10"/>
          <p:cNvSpPr>
            <a:spLocks noChangeShapeType="1"/>
          </p:cNvSpPr>
          <p:nvPr/>
        </p:nvSpPr>
        <p:spPr bwMode="auto">
          <a:xfrm>
            <a:off x="3810000" y="1524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1" name="Line 16"/>
          <p:cNvSpPr>
            <a:spLocks noChangeShapeType="1"/>
          </p:cNvSpPr>
          <p:nvPr/>
        </p:nvSpPr>
        <p:spPr bwMode="auto">
          <a:xfrm>
            <a:off x="7924800" y="53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2" name="Line 17"/>
          <p:cNvSpPr>
            <a:spLocks noChangeShapeType="1"/>
          </p:cNvSpPr>
          <p:nvPr/>
        </p:nvSpPr>
        <p:spPr bwMode="auto">
          <a:xfrm>
            <a:off x="7239000" y="144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3" name="Freeform 20"/>
          <p:cNvSpPr>
            <a:spLocks/>
          </p:cNvSpPr>
          <p:nvPr/>
        </p:nvSpPr>
        <p:spPr bwMode="auto">
          <a:xfrm>
            <a:off x="7620000" y="6858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75438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5" name="Line 23"/>
          <p:cNvSpPr>
            <a:spLocks noChangeShapeType="1"/>
          </p:cNvSpPr>
          <p:nvPr/>
        </p:nvSpPr>
        <p:spPr bwMode="auto">
          <a:xfrm>
            <a:off x="7315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6" name="Freeform 24"/>
          <p:cNvSpPr>
            <a:spLocks/>
          </p:cNvSpPr>
          <p:nvPr/>
        </p:nvSpPr>
        <p:spPr bwMode="auto">
          <a:xfrm>
            <a:off x="4038600" y="54102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7" name="Line 25"/>
          <p:cNvSpPr>
            <a:spLocks noChangeShapeType="1"/>
          </p:cNvSpPr>
          <p:nvPr/>
        </p:nvSpPr>
        <p:spPr bwMode="auto">
          <a:xfrm>
            <a:off x="3962400" y="5181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3733800" y="624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89" name="Freeform 30"/>
          <p:cNvSpPr>
            <a:spLocks/>
          </p:cNvSpPr>
          <p:nvPr/>
        </p:nvSpPr>
        <p:spPr bwMode="auto">
          <a:xfrm>
            <a:off x="7391400" y="3568700"/>
            <a:ext cx="2209800" cy="406400"/>
          </a:xfrm>
          <a:custGeom>
            <a:avLst/>
            <a:gdLst>
              <a:gd name="T0" fmla="*/ 0 w 1392"/>
              <a:gd name="T1" fmla="*/ 2147483647 h 256"/>
              <a:gd name="T2" fmla="*/ 2147483647 w 1392"/>
              <a:gd name="T3" fmla="*/ 2147483647 h 256"/>
              <a:gd name="T4" fmla="*/ 2147483647 w 1392"/>
              <a:gd name="T5" fmla="*/ 2147483647 h 256"/>
              <a:gd name="T6" fmla="*/ 2147483647 w 1392"/>
              <a:gd name="T7" fmla="*/ 2147483647 h 256"/>
              <a:gd name="T8" fmla="*/ 2147483647 w 1392"/>
              <a:gd name="T9" fmla="*/ 2147483647 h 256"/>
              <a:gd name="T10" fmla="*/ 2147483647 w 1392"/>
              <a:gd name="T11" fmla="*/ 2147483647 h 256"/>
              <a:gd name="T12" fmla="*/ 2147483647 w 1392"/>
              <a:gd name="T13" fmla="*/ 2147483647 h 256"/>
              <a:gd name="T14" fmla="*/ 2147483647 w 1392"/>
              <a:gd name="T15" fmla="*/ 2147483647 h 256"/>
              <a:gd name="T16" fmla="*/ 2147483647 w 1392"/>
              <a:gd name="T17" fmla="*/ 2147483647 h 2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92" h="256">
                <a:moveTo>
                  <a:pt x="0" y="248"/>
                </a:moveTo>
                <a:cubicBezTo>
                  <a:pt x="4" y="252"/>
                  <a:pt x="8" y="256"/>
                  <a:pt x="48" y="248"/>
                </a:cubicBezTo>
                <a:cubicBezTo>
                  <a:pt x="88" y="240"/>
                  <a:pt x="160" y="232"/>
                  <a:pt x="240" y="200"/>
                </a:cubicBezTo>
                <a:cubicBezTo>
                  <a:pt x="320" y="168"/>
                  <a:pt x="456" y="88"/>
                  <a:pt x="528" y="56"/>
                </a:cubicBezTo>
                <a:cubicBezTo>
                  <a:pt x="600" y="24"/>
                  <a:pt x="632" y="16"/>
                  <a:pt x="672" y="8"/>
                </a:cubicBezTo>
                <a:cubicBezTo>
                  <a:pt x="712" y="0"/>
                  <a:pt x="728" y="0"/>
                  <a:pt x="768" y="8"/>
                </a:cubicBezTo>
                <a:cubicBezTo>
                  <a:pt x="808" y="16"/>
                  <a:pt x="864" y="40"/>
                  <a:pt x="912" y="56"/>
                </a:cubicBezTo>
                <a:cubicBezTo>
                  <a:pt x="960" y="72"/>
                  <a:pt x="976" y="72"/>
                  <a:pt x="1056" y="104"/>
                </a:cubicBezTo>
                <a:cubicBezTo>
                  <a:pt x="1136" y="136"/>
                  <a:pt x="1336" y="224"/>
                  <a:pt x="1392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90" name="Freeform 35"/>
          <p:cNvSpPr>
            <a:spLocks/>
          </p:cNvSpPr>
          <p:nvPr/>
        </p:nvSpPr>
        <p:spPr bwMode="auto">
          <a:xfrm>
            <a:off x="4114800" y="6858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91" name="Line 36"/>
          <p:cNvSpPr>
            <a:spLocks noChangeShapeType="1"/>
          </p:cNvSpPr>
          <p:nvPr/>
        </p:nvSpPr>
        <p:spPr bwMode="auto">
          <a:xfrm>
            <a:off x="4876800" y="68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92" name="Line 37"/>
          <p:cNvSpPr>
            <a:spLocks noChangeShapeType="1"/>
          </p:cNvSpPr>
          <p:nvPr/>
        </p:nvSpPr>
        <p:spPr bwMode="auto">
          <a:xfrm>
            <a:off x="8382000" y="68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93" name="Line 38"/>
          <p:cNvSpPr>
            <a:spLocks noChangeShapeType="1"/>
          </p:cNvSpPr>
          <p:nvPr/>
        </p:nvSpPr>
        <p:spPr bwMode="auto">
          <a:xfrm>
            <a:off x="8534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894" name="Line 39"/>
          <p:cNvSpPr>
            <a:spLocks noChangeShapeType="1"/>
          </p:cNvSpPr>
          <p:nvPr/>
        </p:nvSpPr>
        <p:spPr bwMode="auto">
          <a:xfrm>
            <a:off x="4800600" y="541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23" name="Line 40"/>
          <p:cNvSpPr>
            <a:spLocks noChangeShapeType="1"/>
          </p:cNvSpPr>
          <p:nvPr/>
        </p:nvSpPr>
        <p:spPr bwMode="auto">
          <a:xfrm>
            <a:off x="3200400" y="3124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24" name="Line 41"/>
          <p:cNvSpPr>
            <a:spLocks noChangeShapeType="1"/>
          </p:cNvSpPr>
          <p:nvPr/>
        </p:nvSpPr>
        <p:spPr bwMode="auto">
          <a:xfrm flipV="1">
            <a:off x="42672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25" name="Line 42"/>
          <p:cNvSpPr>
            <a:spLocks noChangeShapeType="1"/>
          </p:cNvSpPr>
          <p:nvPr/>
        </p:nvSpPr>
        <p:spPr bwMode="auto">
          <a:xfrm flipV="1">
            <a:off x="6248400" y="205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26" name="Line 43"/>
          <p:cNvSpPr>
            <a:spLocks noChangeShapeType="1"/>
          </p:cNvSpPr>
          <p:nvPr/>
        </p:nvSpPr>
        <p:spPr bwMode="auto">
          <a:xfrm>
            <a:off x="5791200" y="3276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9899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34" y="1524051"/>
            <a:ext cx="33443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3" y="1600200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1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4114800"/>
            <a:ext cx="55245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2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4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3" name="Picture 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51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4" name="Picture 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3048000"/>
            <a:ext cx="146685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5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3" y="609651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6" name="Picture 5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34" y="533451"/>
            <a:ext cx="33443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381AB70-4D81-CFA6-B5FC-093A9389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295278" y="399256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DD62C4-7863-3AAC-80EE-63AC3030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8603390" y="4654550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6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52425"/>
            <a:ext cx="8636000" cy="381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/>
              <a:t>Linear Transformations on a Gaussian Random Variable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"/>
          <a:stretch/>
        </p:blipFill>
        <p:spPr bwMode="auto">
          <a:xfrm>
            <a:off x="274865" y="1056209"/>
            <a:ext cx="5350328" cy="505611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64" y="1039881"/>
            <a:ext cx="5881495" cy="452029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D25A54-6599-C180-D40F-9AA22D60166E}"/>
              </a:ext>
            </a:extLst>
          </p:cNvPr>
          <p:cNvSpPr txBox="1"/>
          <p:nvPr/>
        </p:nvSpPr>
        <p:spPr>
          <a:xfrm>
            <a:off x="6096000" y="4537816"/>
            <a:ext cx="147373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146077-ADCD-A4AD-1B50-BADB89763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" r="1043"/>
          <a:stretch/>
        </p:blipFill>
        <p:spPr>
          <a:xfrm>
            <a:off x="141559" y="1204103"/>
            <a:ext cx="6268659" cy="3942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9216B-C85B-4446-0A67-5ED1C5E38C51}"/>
              </a:ext>
            </a:extLst>
          </p:cNvPr>
          <p:cNvSpPr txBox="1"/>
          <p:nvPr/>
        </p:nvSpPr>
        <p:spPr>
          <a:xfrm>
            <a:off x="141559" y="221350"/>
            <a:ext cx="282011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 Estimation Strategy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631F27-FB90-28F6-4559-F689C81D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6943139" y="1159475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D48EA-6737-6C57-3EE1-3D4FCDA6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8293993" y="3551719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BD48952-19E9-9B1A-8E59-99DEE9969E29}"/>
              </a:ext>
            </a:extLst>
          </p:cNvPr>
          <p:cNvSpPr/>
          <p:nvPr/>
        </p:nvSpPr>
        <p:spPr>
          <a:xfrm rot="5400000">
            <a:off x="9585056" y="2049803"/>
            <a:ext cx="1752835" cy="1005561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F5774E2-1301-0767-E94A-918292AF6536}"/>
              </a:ext>
            </a:extLst>
          </p:cNvPr>
          <p:cNvSpPr/>
          <p:nvPr/>
        </p:nvSpPr>
        <p:spPr>
          <a:xfrm rot="16200000">
            <a:off x="6322470" y="3429798"/>
            <a:ext cx="2539384" cy="1028701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2604E1-F4B8-89B2-9CC3-126BFEF36238}"/>
              </a:ext>
            </a:extLst>
          </p:cNvPr>
          <p:cNvSpPr/>
          <p:nvPr/>
        </p:nvSpPr>
        <p:spPr>
          <a:xfrm>
            <a:off x="6734085" y="590683"/>
            <a:ext cx="5248861" cy="5169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9D51321-4DD3-8A25-8F47-EAE772371E41}"/>
              </a:ext>
            </a:extLst>
          </p:cNvPr>
          <p:cNvSpPr/>
          <p:nvPr/>
        </p:nvSpPr>
        <p:spPr>
          <a:xfrm>
            <a:off x="6174090" y="871671"/>
            <a:ext cx="516703" cy="4453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01A15-5F71-031E-FBFA-DA120BC0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1" y="4944054"/>
            <a:ext cx="2659963" cy="1732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4543D4-4C34-BE5A-120A-AC341698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8" y="181591"/>
            <a:ext cx="3395431" cy="200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DBFEA-AC33-707F-DF56-683FF848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1" y="2269162"/>
            <a:ext cx="2867929" cy="2545777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</p:pic>
      <p:pic>
        <p:nvPicPr>
          <p:cNvPr id="6" name="Picture 6" descr="Figure-1.-A-distillation-column-usually-requires-a-number-of-pressure-sensors">
            <a:extLst>
              <a:ext uri="{FF2B5EF4-FFF2-40B4-BE49-F238E27FC236}">
                <a16:creationId xmlns:a16="http://schemas.microsoft.com/office/drawing/2014/main" id="{8A40346E-9F14-0782-4D4C-F6A53348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53" y="622262"/>
            <a:ext cx="5453530" cy="5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93D1E-875C-DD03-BA69-473921F89EBA}"/>
              </a:ext>
            </a:extLst>
          </p:cNvPr>
          <p:cNvSpPr txBox="1"/>
          <p:nvPr/>
        </p:nvSpPr>
        <p:spPr>
          <a:xfrm>
            <a:off x="4822677" y="120180"/>
            <a:ext cx="15638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Applications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63B02-0AA0-0590-10F6-D666D8DC7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2"/>
          <a:stretch/>
        </p:blipFill>
        <p:spPr>
          <a:xfrm>
            <a:off x="3105011" y="1986997"/>
            <a:ext cx="3395431" cy="31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14EC7-DF97-D209-2E8B-CD0BE9AF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7" y="173424"/>
            <a:ext cx="4305240" cy="438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3BB142-627B-0EC6-8BE5-C6DE45B6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38" y="632389"/>
            <a:ext cx="7501083" cy="4213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 descr="Continuous distillation - Wikipedia">
            <a:extLst>
              <a:ext uri="{FF2B5EF4-FFF2-40B4-BE49-F238E27FC236}">
                <a16:creationId xmlns:a16="http://schemas.microsoft.com/office/drawing/2014/main" id="{665ABAE2-B055-CD46-652D-6A0E9E97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3082346"/>
            <a:ext cx="1859215" cy="3602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35F79-2EAC-C963-B09B-207ACC52C84A}"/>
              </a:ext>
            </a:extLst>
          </p:cNvPr>
          <p:cNvSpPr txBox="1"/>
          <p:nvPr/>
        </p:nvSpPr>
        <p:spPr>
          <a:xfrm>
            <a:off x="5212935" y="173424"/>
            <a:ext cx="560604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Estimation and Performance Monitoring Strategies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CE40B-47EF-DAA8-353E-9E00DE50F565}"/>
              </a:ext>
            </a:extLst>
          </p:cNvPr>
          <p:cNvSpPr txBox="1"/>
          <p:nvPr/>
        </p:nvSpPr>
        <p:spPr>
          <a:xfrm>
            <a:off x="2555192" y="5361137"/>
            <a:ext cx="505056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Based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First Principle/ Domain/Physics 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Oriented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Vectors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 Approaches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91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86" y="2661557"/>
            <a:ext cx="82540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 -1 ---- To Derive all the Expressions, for Covariance Minimization</a:t>
            </a:r>
          </a:p>
        </p:txBody>
      </p:sp>
    </p:spTree>
    <p:extLst>
      <p:ext uri="{BB962C8B-B14F-4D97-AF65-F5344CB8AC3E}">
        <p14:creationId xmlns:p14="http://schemas.microsoft.com/office/powerpoint/2010/main" val="94452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The Kalman Filter</a:t>
            </a:r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64" y="1281117"/>
            <a:ext cx="9633857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63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pPr eaLnBrk="1" hangingPunct="1"/>
            <a:r>
              <a:rPr lang="en-US" altLang="en-US" sz="2800" b="1" u="sng"/>
              <a:t>To Obtain the Expression for Covariance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3"/>
            <a:ext cx="10972800" cy="5059363"/>
          </a:xfrm>
        </p:spPr>
        <p:txBody>
          <a:bodyPr/>
          <a:lstStyle/>
          <a:p>
            <a:pPr eaLnBrk="1" hangingPunct="1"/>
            <a:r>
              <a:rPr lang="en-US" altLang="en-US" b="1" u="sng"/>
              <a:t>Step 1 :</a:t>
            </a:r>
            <a:r>
              <a:rPr lang="en-US" altLang="en-US"/>
              <a:t>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2" y="1752600"/>
            <a:ext cx="740319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5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/>
          <a:lstStyle/>
          <a:p>
            <a:pPr eaLnBrk="1" hangingPunct="1"/>
            <a:r>
              <a:rPr lang="en-US" altLang="en-US" sz="2400"/>
              <a:t>Obtaining the Covariance Matrix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990600"/>
            <a:ext cx="11582400" cy="5486400"/>
          </a:xfrm>
        </p:spPr>
        <p:txBody>
          <a:bodyPr/>
          <a:lstStyle/>
          <a:p>
            <a:pPr eaLnBrk="1" hangingPunct="1"/>
            <a:r>
              <a:rPr lang="en-US" altLang="en-US" b="1" u="sng" dirty="0"/>
              <a:t>Step 2 :</a:t>
            </a:r>
            <a:r>
              <a:rPr lang="en-US" altLang="en-US" dirty="0"/>
              <a:t> </a:t>
            </a:r>
            <a:r>
              <a:rPr lang="en-US" altLang="en-US" sz="2400" dirty="0"/>
              <a:t>Expanding</a:t>
            </a:r>
            <a:r>
              <a:rPr lang="en-US" altLang="en-US" dirty="0"/>
              <a:t> </a:t>
            </a:r>
            <a:r>
              <a:rPr lang="en-US" altLang="en-US" sz="2400" dirty="0"/>
              <a:t>the term</a:t>
            </a:r>
            <a:endParaRPr lang="en-US" altLang="en-US" sz="2400" b="1" u="sng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3" y="1676403"/>
            <a:ext cx="87838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2743203"/>
            <a:ext cx="720997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1"/>
            <a:ext cx="528229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066800"/>
            <a:ext cx="204742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271463"/>
            <a:ext cx="7054849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727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2" y="381000"/>
            <a:ext cx="7841341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4191000"/>
            <a:ext cx="78023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6" y="4962528"/>
            <a:ext cx="724383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219200" y="4962525"/>
            <a:ext cx="7434943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5691191"/>
            <a:ext cx="800553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Curved Left 4"/>
          <p:cNvSpPr/>
          <p:nvPr/>
        </p:nvSpPr>
        <p:spPr>
          <a:xfrm>
            <a:off x="9129486" y="4445795"/>
            <a:ext cx="762000" cy="1524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7823200" y="381000"/>
            <a:ext cx="3251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Obtaining Apriori </a:t>
            </a:r>
            <a:r>
              <a:rPr lang="en-US" altLang="en-US" sz="2400" b="1" i="1">
                <a:solidFill>
                  <a:srgbClr val="000000"/>
                </a:solidFill>
              </a:rPr>
              <a:t>P</a:t>
            </a:r>
            <a:endParaRPr lang="en-IN" altLang="en-US" sz="2400" b="1" i="1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53393" y="3943350"/>
            <a:ext cx="4531178" cy="933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4199731" y="4950621"/>
            <a:ext cx="966788" cy="51434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" y="474663"/>
            <a:ext cx="966621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iagram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3" y="1633539"/>
            <a:ext cx="729996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ext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1" y="2879728"/>
            <a:ext cx="484232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ext&#10;&#10;Description automatically genera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1" y="4556125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Text&#10;&#10;Description automatically generat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1" y="5711828"/>
            <a:ext cx="3822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rrow: Right 17"/>
          <p:cNvSpPr/>
          <p:nvPr/>
        </p:nvSpPr>
        <p:spPr>
          <a:xfrm rot="5400000">
            <a:off x="6245454" y="3126846"/>
            <a:ext cx="809625" cy="772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346453" y="4386266"/>
            <a:ext cx="6081183" cy="20208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29705" name="TextBox 22"/>
          <p:cNvSpPr txBox="1">
            <a:spLocks noChangeArrowheads="1"/>
          </p:cNvSpPr>
          <p:nvPr/>
        </p:nvSpPr>
        <p:spPr bwMode="auto">
          <a:xfrm>
            <a:off x="9584268" y="1393828"/>
            <a:ext cx="2178051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Obtaining </a:t>
            </a:r>
            <a:r>
              <a:rPr lang="en-US" altLang="en-US" sz="2400" b="1" i="1">
                <a:solidFill>
                  <a:srgbClr val="000000"/>
                </a:solidFill>
              </a:rPr>
              <a:t>K</a:t>
            </a:r>
            <a:endParaRPr lang="en-IN" altLang="en-US" sz="2400" b="1" i="1">
              <a:solidFill>
                <a:srgbClr val="000000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465668" y="474664"/>
            <a:ext cx="9805003" cy="536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7584019" y="474666"/>
            <a:ext cx="3727449" cy="1012825"/>
          </a:xfrm>
          <a:prstGeom prst="blockArc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4048250">
            <a:off x="6893721" y="415132"/>
            <a:ext cx="233363" cy="20701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312" y="146959"/>
            <a:ext cx="11468999" cy="43270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500" b="1" i="1" dirty="0"/>
              <a:t>Linear Combinations of Jointly Gaussian Random Variables &amp; Non-Random Vectors are also Gaussian Random Variables</a:t>
            </a:r>
            <a:r>
              <a:rPr lang="en-US" altLang="en-US" sz="1800" b="1" i="1" dirty="0"/>
              <a:t>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1" y="1131177"/>
            <a:ext cx="5559876" cy="4846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/>
        </p:blipFill>
        <p:spPr bwMode="auto">
          <a:xfrm>
            <a:off x="6707236" y="1880655"/>
            <a:ext cx="4400551" cy="53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5804806" y="1052689"/>
            <a:ext cx="293915" cy="499654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392801" y="1726310"/>
            <a:ext cx="644979" cy="7674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189084" y="1781436"/>
            <a:ext cx="594863" cy="6571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/>
          <a:stretch/>
        </p:blipFill>
        <p:spPr bwMode="auto">
          <a:xfrm>
            <a:off x="6408961" y="4773074"/>
            <a:ext cx="5535387" cy="4816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744658" y="4666912"/>
            <a:ext cx="552913" cy="69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35388" y="4666912"/>
            <a:ext cx="552913" cy="69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iagram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12" y="3060514"/>
            <a:ext cx="3682093" cy="40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/>
          <p:cNvSpPr/>
          <p:nvPr/>
        </p:nvSpPr>
        <p:spPr>
          <a:xfrm rot="5400000">
            <a:off x="8483670" y="1442159"/>
            <a:ext cx="560250" cy="24984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6464983" y="5469957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7" t="89447"/>
          <a:stretch/>
        </p:blipFill>
        <p:spPr bwMode="auto">
          <a:xfrm>
            <a:off x="8360229" y="5469957"/>
            <a:ext cx="1321483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6958353" y="6103997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10751" y="6160259"/>
            <a:ext cx="65858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pic>
        <p:nvPicPr>
          <p:cNvPr id="19" name="Picture 2" descr="Ellipsoid - Weight">
            <a:extLst>
              <a:ext uri="{FF2B5EF4-FFF2-40B4-BE49-F238E27FC236}">
                <a16:creationId xmlns:a16="http://schemas.microsoft.com/office/drawing/2014/main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9572921" y="3550963"/>
            <a:ext cx="2033979" cy="11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0503051" y="4006570"/>
            <a:ext cx="173716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10929603" y="3808949"/>
            <a:ext cx="216354" cy="9164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57" y="990600"/>
            <a:ext cx="646611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2" y="4375150"/>
            <a:ext cx="691605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330779" y="857250"/>
            <a:ext cx="6768192" cy="17335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778000" y="4267203"/>
            <a:ext cx="7170057" cy="194786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7721600" y="228602"/>
            <a:ext cx="37592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Obtaining the  </a:t>
            </a:r>
            <a:r>
              <a:rPr lang="en-US" altLang="en-US" sz="2400" b="1" i="1">
                <a:solidFill>
                  <a:srgbClr val="000000"/>
                </a:solidFill>
              </a:rPr>
              <a:t>P</a:t>
            </a:r>
            <a:r>
              <a:rPr lang="en-US" altLang="en-US" sz="1800" b="1" i="1">
                <a:solidFill>
                  <a:srgbClr val="000000"/>
                </a:solidFill>
              </a:rPr>
              <a:t> Matrix</a:t>
            </a:r>
            <a:endParaRPr lang="en-IN" altLang="en-US" sz="18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3127" b="8929"/>
          <a:stretch>
            <a:fillRect/>
          </a:stretch>
        </p:blipFill>
        <p:spPr bwMode="auto">
          <a:xfrm>
            <a:off x="1592036" y="1143000"/>
            <a:ext cx="885008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087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The Kalman Filter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14" y="1281114"/>
            <a:ext cx="935627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8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4638"/>
            <a:ext cx="8428264" cy="639762"/>
          </a:xfrm>
        </p:spPr>
        <p:txBody>
          <a:bodyPr/>
          <a:lstStyle/>
          <a:p>
            <a:pPr eaLnBrk="1" hangingPunct="1"/>
            <a:r>
              <a:rPr lang="en-US" altLang="en-US" sz="2400" b="1" u="sng" dirty="0"/>
              <a:t>System Dynamics with Forcing Function &amp; Noise</a:t>
            </a:r>
          </a:p>
        </p:txBody>
      </p:sp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8" y="1284514"/>
            <a:ext cx="6400799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2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31"/>
          <a:stretch/>
        </p:blipFill>
        <p:spPr bwMode="auto">
          <a:xfrm>
            <a:off x="8132840" y="1188036"/>
            <a:ext cx="2398163" cy="47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6849835" y="1290568"/>
            <a:ext cx="734787" cy="470657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54437" y="1069630"/>
            <a:ext cx="16573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1684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3"/>
            <a:ext cx="52832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/>
              <a:t>Understanding the Prediction &amp; Update  Process/ Steps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8636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048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8331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82296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620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87376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3251200" y="2286000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4368800" y="1905000"/>
            <a:ext cx="264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8229600" y="198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8026400" y="1524000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5562809"/>
            <a:ext cx="558074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Diagram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6" y="1154322"/>
            <a:ext cx="306190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68" y="3810000"/>
            <a:ext cx="243265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8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Propagating from (k-1) to (k) to (k+1)</a:t>
            </a:r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6513797"/>
              </p:ext>
            </p:extLst>
          </p:nvPr>
        </p:nvGraphicFramePr>
        <p:xfrm>
          <a:off x="340179" y="1684564"/>
          <a:ext cx="8330292" cy="44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14286" imgH="4761905" progId="PBrush">
                  <p:embed/>
                </p:oleObj>
              </mc:Choice>
              <mc:Fallback>
                <p:oleObj name="Bitmap Image" r:id="rId2" imgW="8714286" imgH="4761905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684564"/>
                        <a:ext cx="8330292" cy="449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2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3" y="1295400"/>
            <a:ext cx="855798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9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0200"/>
            <a:ext cx="90360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6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7" y="1200150"/>
            <a:ext cx="9044819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841874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488</Words>
  <Application>Microsoft Office PowerPoint</Application>
  <PresentationFormat>Widescreen</PresentationFormat>
  <Paragraphs>117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Arial</vt:lpstr>
      <vt:lpstr>Calibri</vt:lpstr>
      <vt:lpstr>3_Default Design</vt:lpstr>
      <vt:lpstr>5_Default Design</vt:lpstr>
      <vt:lpstr>1_Default Design</vt:lpstr>
      <vt:lpstr>6_Default Design</vt:lpstr>
      <vt:lpstr>Default Design</vt:lpstr>
      <vt:lpstr>2_Default Design</vt:lpstr>
      <vt:lpstr>4_Default Design</vt:lpstr>
      <vt:lpstr>7_Default Design</vt:lpstr>
      <vt:lpstr>9_Default Design</vt:lpstr>
      <vt:lpstr>10_Default Design</vt:lpstr>
      <vt:lpstr>11_Default Design</vt:lpstr>
      <vt:lpstr>8_Default Design</vt:lpstr>
      <vt:lpstr>12_Default Design</vt:lpstr>
      <vt:lpstr>1_Office Theme</vt:lpstr>
      <vt:lpstr>Bitmap Image</vt:lpstr>
      <vt:lpstr>Acknowledgement Internet Images, available  in Public Domain, have been used in many Slides of this Presentation. Some of the Images have also been Modified/Superimposed. Used only for Academic Purpose/Understanding. </vt:lpstr>
      <vt:lpstr>Linear Transformations on a Gaussian Random Variable</vt:lpstr>
      <vt:lpstr>Linear Combinations of Jointly Gaussian Random Variables &amp; Non-Random Vectors are also Gaussian Random Variables </vt:lpstr>
      <vt:lpstr>System Dynamics with Forcing Function &amp; Noise</vt:lpstr>
      <vt:lpstr>Understanding the Prediction &amp; Update  Process/ Steps</vt:lpstr>
      <vt:lpstr>Propagating from (k-1) to (k) to (k+1)</vt:lpstr>
      <vt:lpstr>PowerPoint Presentation</vt:lpstr>
      <vt:lpstr>PowerPoint Presentation</vt:lpstr>
      <vt:lpstr>PowerPoint Presentation</vt:lpstr>
      <vt:lpstr>PowerPoint Presentation</vt:lpstr>
      <vt:lpstr>Kalman Gain &amp; Covariance</vt:lpstr>
      <vt:lpstr>Understanding the Prediction &amp; Update  Process/ Steps</vt:lpstr>
      <vt:lpstr>PowerPoint Presentation</vt:lpstr>
      <vt:lpstr>An Optimal State Estimator</vt:lpstr>
      <vt:lpstr>Review of the Prediction &amp; Update  Process/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Kalman Filter</vt:lpstr>
      <vt:lpstr>To Obtain the Expression for Covariance</vt:lpstr>
      <vt:lpstr>Obtaining the Covariance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82</cp:revision>
  <dcterms:created xsi:type="dcterms:W3CDTF">2021-08-18T06:22:15Z</dcterms:created>
  <dcterms:modified xsi:type="dcterms:W3CDTF">2023-05-25T11:10:08Z</dcterms:modified>
</cp:coreProperties>
</file>