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  <p:sldMasterId id="2147483726" r:id="rId2"/>
    <p:sldMasterId id="2147483738" r:id="rId3"/>
    <p:sldMasterId id="2147483750" r:id="rId4"/>
    <p:sldMasterId id="2147483762" r:id="rId5"/>
    <p:sldMasterId id="2147483774" r:id="rId6"/>
  </p:sldMasterIdLst>
  <p:notesMasterIdLst>
    <p:notesMasterId r:id="rId30"/>
  </p:notesMasterIdLst>
  <p:sldIdLst>
    <p:sldId id="772" r:id="rId7"/>
    <p:sldId id="329" r:id="rId8"/>
    <p:sldId id="328" r:id="rId9"/>
    <p:sldId id="454" r:id="rId10"/>
    <p:sldId id="456" r:id="rId11"/>
    <p:sldId id="771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488" r:id="rId22"/>
    <p:sldId id="282" r:id="rId23"/>
    <p:sldId id="491" r:id="rId24"/>
    <p:sldId id="490" r:id="rId25"/>
    <p:sldId id="492" r:id="rId26"/>
    <p:sldId id="768" r:id="rId27"/>
    <p:sldId id="770" r:id="rId28"/>
    <p:sldId id="47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A35A50-5493-4837-B1BF-ED6F016CD5FB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6FD03D-DD7E-4B46-9906-4180565B64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4294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125DD92-8390-4955-8961-4C97E2C00A7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847EC46-0971-4D1E-A264-F31EC26273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8FA9556-45D1-42BD-91BA-632F6DCA00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FD1E3E-4C9F-4B33-918C-C644DA8BE4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2943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1299085-38AA-4763-8345-1B461A54FB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8C10BBE-BE49-4FDC-AC1E-5F94BC0A6E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9686F9B-A8CB-4C43-9D1F-F5A7F861689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632296-AACE-4657-8B5E-497906DF7B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0034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DE2089E-3B28-4327-A7EB-955B5FDF18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3049C80-5EEF-4CCF-9540-7D42BC2F18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2B46DCC-54D2-40F2-8A0D-CB1B29141E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F755BC-2869-4ED9-9D3B-94D0D985FC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3087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B33F747A-F265-4BA0-B0E6-CBB379D5B3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53934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8BE20E94-04B1-4D44-9A80-53DBF283F3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73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67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8F9EF713-8AC8-4BA1-BCEB-E332601CC53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1726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4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8ADC32B1-D447-4764-97EB-E8A753CD41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93411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9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DFE3F528-13DC-4A39-B0B7-40CD28DE67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5937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E0CE7BF6-3544-4601-A822-B13A4AC10B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00240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882EB96-8D3A-4297-8BF7-E3576DCFE8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8447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20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6A5CC45C-4F1D-4DE9-ADB0-1CC527228A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1133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E51E683-A881-4B63-8D27-37DDA1D2EE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16D3878-1143-4B5F-A8A1-2325B4B8B97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BFAE0B7-A174-40F7-9983-576C8F81F8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0F39B0-97C0-4EF9-B603-1F793EDDAB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02264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20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0266D848-8566-40B8-89A5-F345EE5817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56869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77C2C4E4-C74F-4118-932E-7D2566BF34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90343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3135F3EE-601B-4983-A17E-1A8BD0D50F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20384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DC74ED-5A52-475A-9FA8-1D158E159812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6417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C66123-4579-43FD-9E84-0F2F85A5482A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1930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576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94FFB5-2654-4713-9541-48E65EBCFA81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3476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4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C9D4D9-451F-40AB-8DF9-39FF7F321554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2553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9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0CC98F-EB1B-40E7-BD93-D1A4B112145C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7598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B7AB8B-F085-47F4-8AFA-897C0170EC4E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4871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1E70ED-1733-4908-887B-4387E5076C6B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17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8F84518-3B47-4EB7-A013-3C9343B678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E57B81E-CAD7-4B92-9863-F9C93A89379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C6E4D95-9785-490B-BC86-0A8807DF2F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447109-EFD0-49DE-90D8-9630ED2BA4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685251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20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793BF0-EA36-497D-A50E-67BD24622F07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8811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20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866D70-ED52-4DC0-ABC6-CE4548FD9CF3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1088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653AEF-7D2E-4E7F-B286-1EE449EF68DC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8486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66143D-5D74-4BCB-BB4F-2EA9B696C536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22763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33F8301A-787C-439C-BB14-A8A0814DB1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015901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11BB9D1-F4AC-45EC-91B0-7346726A02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63708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3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560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0027FA5E-0B86-468C-A5B7-C09691F34B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896612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4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6F6ABE5-1C3E-4AF7-940E-05D9F19E6E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00382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9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E8E3E55-026E-4364-844B-379381C9EE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839375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E2198ECA-2821-4BF3-92AE-E16DBB4C39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5576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22F9BB-EA4B-4977-84EB-538A62C12C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2038D1-53C0-4FFC-A7EB-C86808DE91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1F00C0-B39F-4C44-8AB0-C673050539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692951-7A73-4BAC-B5C9-BA0B98FBC6B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009564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B49E9B30-51A7-4CAD-843E-A7AA95EB14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34138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20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3B0D5B3F-0BEE-4FCD-B723-070A390B20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41058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20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D0A8E159-CB0A-4746-9D0C-470BE6383F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205609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228EA8E3-ACDA-48AE-AD89-0553D8648E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12636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CEDC3B0-6734-47CE-B113-B9B5FDAC1F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558243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B2F7E58B-058E-455D-9430-48F53FB690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58885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646358D3-1C70-4DD0-A697-C01B415323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753970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3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51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F8D1537-62D7-46B6-BE8C-61BEEAB74C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186035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4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068181C6-AFC2-4C85-A56C-32BAEFFA72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232128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9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8B44E462-2BB7-4398-A654-1C99389FD7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18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30FB089-9ECB-4E24-83B6-F5C95FCBB3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719AF3F-5B2D-45BA-8AB1-0F7F0322CB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4B10479-30CD-47A9-8288-825E45C16C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F4A55D-08AA-4983-9A6C-33403BAA5E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911424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21AA9D1B-6FB0-450C-8F47-05C6CABF84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300118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E07B512-FC75-4C5A-BACF-329423DDE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52946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20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6ACD5F80-A17F-4B1F-B7D9-D59FFFD24E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01258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20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B03D1D0D-9F70-447D-9AF3-A96EB18235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096105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BD4639D0-93BF-4419-ADB5-187A5DBFF2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05325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68FD9AF6-F6E9-49A4-B1AA-9B111693BF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682131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1C24E7C-313F-B17F-8083-74E656967B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4EE2FA7-D849-9F0B-E9AC-25F76E5F15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6731DE2-DAE4-B336-F534-76B03E8B56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0B9A28-2950-4760-BB73-46789C662A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63694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2FFEBA2-AE0D-5D77-2018-7024F6A40F2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1652A94-5F2C-E377-2A44-E105428418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5148494-039E-4C38-68BE-91110AC2A0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021581-A243-42C7-8946-2F17CC1849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716648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97E5480-6F64-CBDB-007A-40E5CF725DE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875B882-9D8A-86CA-4753-7136E20671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FCD567F-61A7-2427-66BD-8022A36065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74AC3A-1D40-48CE-8AB8-0799C90019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396852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1632B3-3E73-3A83-5AC6-3069977F35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697259-DDA9-B12D-319D-B75EB9F4E2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2D2958-B39C-6FEA-47E0-D5C27B987E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A7FDBD-6DED-4400-A210-AACA4A533A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3039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65E1797-392F-4F31-8911-CA5A8C0895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ABC4BEF-62F8-483D-B9FF-1A2EDB3B581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9CF64C5-4743-4385-B823-6DB118BF8C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A02C8C-9058-492F-B718-C3B4889F17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100165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046C518-D62B-5AAA-8BA3-C6018780CA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ACDD3B1-B2D0-D5D9-93A8-863508825D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C8E7CD6-A14C-19D2-6722-350B19C075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9A3CF1-4C70-4D15-982C-6C8093CAC3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895076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59B2BF1-FE6A-138D-3EF0-53249CC433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95C4F8E-DF2E-7E1D-5239-BBCFACEBE4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1CBEF02-A5E2-0EB3-342C-10237F1461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58FF11-DAFB-416C-A08D-6816947F96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733524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72B2848-BDC5-8DC5-83C1-90C402472BE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954560A-0FAA-7ECF-8785-C2B48F74D3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B5B8B0E-4BEF-970C-7473-901D4E4A73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E99D63-2470-4573-A347-2250F8D3FF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13135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234D8A-3C6C-7DED-00D8-AB18F2E545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C9E89-4DE7-BEB8-BFFA-BF6E788F0E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58A6E4-F10B-06FB-AE61-1B04231054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01ACB-31A4-434D-85D5-19BD962239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653569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ACC69C-BD91-AD69-E942-3E3E5886928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EE8ED4-8859-4DB6-37AF-F724D2B0E7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9999D5-8D45-86F1-2F74-28A2DF0807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82D416-026E-4F32-A223-04E97330F7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747128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7FD3ABE-6DA1-FA3B-0371-75F51F7119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1295BF9-FBAB-F221-44D6-088C1DDAA1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E3B2B3E-F963-8D42-A313-FDF4C17DEB1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84BAC0-08A8-426C-81E5-C205A247D0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4838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FC25BC4-E811-BC2C-8FF8-D720D00E5C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3EB5291-A898-028B-2CE4-08211D21A40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D52A6DC-5BEF-F15F-ADBF-23F225ED5D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10C40A-5C88-4CE4-88E8-72232C8E84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4436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F680E86-41CD-42AF-B683-7F2998299CE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690D1B7-C8F3-4CC0-970F-942E9A4776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6444363-12CA-4F26-AF38-AD92690759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3825AA-8D26-442B-B462-954AD7A2DE6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9474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76A713-C561-49DF-B1AF-784BB84D56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4B27EA-C90E-4688-9555-4214D83F9A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358731-3ADB-4D80-B027-827B0E7D51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ED99D5-C9F6-4FEC-8D7E-2462FAEC5F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6788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D056AD-37FB-4844-8166-7D3D9F6E76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98EE2A-01B1-4E53-AE09-D9C0E4B5DC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19A323-B7D2-4C93-AC97-1745DFCF86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016CFC-3A0E-4DE6-8C23-2AA915CFB6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8481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EBA4D8D-B594-4FFC-939A-3E66A4A17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6F919CF-5C88-48A1-A196-25C23F7C0D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425FA21-E15D-4912-A92A-CC5CB40DDB1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3B1241E-CAA4-40D5-8BDD-76D0AEFC3EC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192111E5-2C7D-4B6F-9788-57728030817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256961D3-0BA3-48A4-AEA5-9C07B3DB02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9886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4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11976F-ACF4-4705-AB8D-25281C4A6EE8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5984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4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27D6456-025C-453A-B2C3-47089E2EE2CF}" type="slidenum">
              <a:rPr lang="en-US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969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4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F31C8A6E-6D4D-43F2-85A8-FEDFF50B29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7381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4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70AB771B-76B3-47C9-AD98-6AE14569A0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69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66A991D-F88E-A8F6-F9AA-1BA4C7795B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4DD38CF-669C-F84D-6552-CA26737578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C5A65C5-4C13-DB92-A95D-9105C50C49F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6E9B846-E0C4-6EE3-CA29-2E3BB46CF84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AF89868-7B0B-8177-9BF3-E8E34126FAD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0176F624-5992-4910-B0EF-65D23C4B87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3320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7.png"/><Relationship Id="rId7" Type="http://schemas.openxmlformats.org/officeDocument/2006/relationships/image" Target="../media/image4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2.png"/><Relationship Id="rId11" Type="http://schemas.openxmlformats.org/officeDocument/2006/relationships/image" Target="../media/image51.png"/><Relationship Id="rId5" Type="http://schemas.openxmlformats.org/officeDocument/2006/relationships/image" Target="../media/image10.png"/><Relationship Id="rId10" Type="http://schemas.openxmlformats.org/officeDocument/2006/relationships/image" Target="../media/image45.png"/><Relationship Id="rId4" Type="http://schemas.openxmlformats.org/officeDocument/2006/relationships/image" Target="../media/image44.png"/><Relationship Id="rId9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2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5" Type="http://schemas.openxmlformats.org/officeDocument/2006/relationships/image" Target="../media/image6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6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6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73.png"/><Relationship Id="rId11" Type="http://schemas.openxmlformats.org/officeDocument/2006/relationships/image" Target="../media/image45.png"/><Relationship Id="rId5" Type="http://schemas.openxmlformats.org/officeDocument/2006/relationships/image" Target="../media/image72.png"/><Relationship Id="rId10" Type="http://schemas.openxmlformats.org/officeDocument/2006/relationships/image" Target="../media/image77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82.png"/><Relationship Id="rId5" Type="http://schemas.openxmlformats.org/officeDocument/2006/relationships/image" Target="../media/image81.jpeg"/><Relationship Id="rId4" Type="http://schemas.openxmlformats.org/officeDocument/2006/relationships/image" Target="../media/image8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51.xml"/><Relationship Id="rId4" Type="http://schemas.openxmlformats.org/officeDocument/2006/relationships/image" Target="../media/image8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2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gif"/><Relationship Id="rId4" Type="http://schemas.openxmlformats.org/officeDocument/2006/relationships/image" Target="../media/image10.png"/><Relationship Id="rId9" Type="http://schemas.openxmlformats.org/officeDocument/2006/relationships/image" Target="../media/image1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2.xml"/><Relationship Id="rId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02277E0-F7E8-C67E-01FE-F95D073E94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2" r="1043"/>
          <a:stretch/>
        </p:blipFill>
        <p:spPr>
          <a:xfrm>
            <a:off x="253693" y="1965473"/>
            <a:ext cx="6719723" cy="42260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0676F9E-26ED-97AF-88CA-A359E06FFB79}"/>
              </a:ext>
            </a:extLst>
          </p:cNvPr>
          <p:cNvSpPr txBox="1"/>
          <p:nvPr/>
        </p:nvSpPr>
        <p:spPr>
          <a:xfrm>
            <a:off x="214337" y="149665"/>
            <a:ext cx="5719738" cy="46166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Review of Lecture 10-B :  Why Estimate ?</a:t>
            </a:r>
            <a:endParaRPr kumimoji="0" lang="en-US" sz="18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pic>
        <p:nvPicPr>
          <p:cNvPr id="4" name="Picture 1036" descr="C:\Program Files\Common Files\Microsoft Shared\Clipart\cagcat50\pe01561_.wmf">
            <a:extLst>
              <a:ext uri="{FF2B5EF4-FFF2-40B4-BE49-F238E27FC236}">
                <a16:creationId xmlns:a16="http://schemas.microsoft.com/office/drawing/2014/main" id="{B153EB10-A785-5AE1-0DD8-CB09A29B1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9192" y="149665"/>
            <a:ext cx="1664842" cy="1096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BE7381-2866-1EF2-1311-E4ED0D50E7A4}"/>
              </a:ext>
            </a:extLst>
          </p:cNvPr>
          <p:cNvSpPr txBox="1"/>
          <p:nvPr/>
        </p:nvSpPr>
        <p:spPr>
          <a:xfrm>
            <a:off x="7783557" y="2085450"/>
            <a:ext cx="3304653" cy="107721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600" b="1" i="1" dirty="0"/>
              <a:t>Fault Detection &amp; Diagnostics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1" dirty="0"/>
              <a:t>Systems Faults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1" dirty="0"/>
              <a:t>Actuator  Faults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1" dirty="0"/>
              <a:t>Sensor Faults</a:t>
            </a:r>
            <a:endParaRPr lang="en-IN" sz="1600" b="1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5C25FD-7DD7-3710-0DA8-7D4DAE458934}"/>
              </a:ext>
            </a:extLst>
          </p:cNvPr>
          <p:cNvSpPr txBox="1"/>
          <p:nvPr/>
        </p:nvSpPr>
        <p:spPr>
          <a:xfrm>
            <a:off x="7783557" y="3537607"/>
            <a:ext cx="4154750" cy="156966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1" dirty="0"/>
              <a:t>Monitoring Residues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1" dirty="0"/>
              <a:t>Monitoring States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1" dirty="0"/>
              <a:t>Monitoring Convergence of  </a:t>
            </a:r>
          </a:p>
          <a:p>
            <a:r>
              <a:rPr lang="en-US" sz="1600" b="1" i="1" dirty="0"/>
              <a:t>	Prior &amp; Posterior Covariances</a:t>
            </a:r>
            <a:endParaRPr lang="en-IN" sz="1600" b="1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235B57-38F2-8039-8891-A122C5092D0F}"/>
              </a:ext>
            </a:extLst>
          </p:cNvPr>
          <p:cNvSpPr txBox="1"/>
          <p:nvPr/>
        </p:nvSpPr>
        <p:spPr>
          <a:xfrm>
            <a:off x="7783557" y="5453842"/>
            <a:ext cx="4154750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1" dirty="0"/>
              <a:t>Multiple Model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1" dirty="0"/>
              <a:t>Generalized Likelihood Method</a:t>
            </a:r>
            <a:endParaRPr lang="en-IN" sz="1600" b="1" i="1" dirty="0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CA297F3D-6066-486B-8D21-CE77753EBC69}"/>
              </a:ext>
            </a:extLst>
          </p:cNvPr>
          <p:cNvSpPr/>
          <p:nvPr/>
        </p:nvSpPr>
        <p:spPr>
          <a:xfrm rot="10800000">
            <a:off x="7348795" y="2085450"/>
            <a:ext cx="434761" cy="4199389"/>
          </a:xfrm>
          <a:prstGeom prst="rightBrac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73FBE2-5484-0FF7-0F18-81E2AC1A7039}"/>
              </a:ext>
            </a:extLst>
          </p:cNvPr>
          <p:cNvSpPr txBox="1"/>
          <p:nvPr/>
        </p:nvSpPr>
        <p:spPr>
          <a:xfrm>
            <a:off x="5136070" y="923267"/>
            <a:ext cx="1837346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Predictive Maintenance</a:t>
            </a:r>
            <a:endParaRPr lang="en-IN" b="1" i="1" dirty="0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E8FAE8E1-75CE-3903-4C6C-A750694FD243}"/>
              </a:ext>
            </a:extLst>
          </p:cNvPr>
          <p:cNvSpPr/>
          <p:nvPr/>
        </p:nvSpPr>
        <p:spPr>
          <a:xfrm rot="16200000">
            <a:off x="5967015" y="-4089758"/>
            <a:ext cx="330432" cy="11612156"/>
          </a:xfrm>
          <a:prstGeom prst="rightBrac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0372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39A0E67A-0A66-4635-931B-80B067426B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305800" cy="563562"/>
          </a:xfrm>
        </p:spPr>
        <p:txBody>
          <a:bodyPr/>
          <a:lstStyle/>
          <a:p>
            <a:pPr eaLnBrk="1" hangingPunct="1"/>
            <a:r>
              <a:rPr lang="en-US" altLang="en-US" sz="3200"/>
              <a:t>Assess the Results of Two</a:t>
            </a:r>
            <a:r>
              <a:rPr lang="en-US" altLang="en-US" sz="4000"/>
              <a:t> </a:t>
            </a:r>
            <a:r>
              <a:rPr lang="en-US" altLang="en-US" sz="3200"/>
              <a:t>Measurements</a:t>
            </a:r>
            <a:endParaRPr lang="en-US" altLang="en-US" sz="4000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4CF539DB-148E-47DB-B961-F2297BA639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76400" y="990600"/>
            <a:ext cx="8991600" cy="5867400"/>
          </a:xfrm>
        </p:spPr>
        <p:txBody>
          <a:bodyPr/>
          <a:lstStyle/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Now combining the variances, we obtain</a:t>
            </a:r>
          </a:p>
        </p:txBody>
      </p:sp>
      <p:pic>
        <p:nvPicPr>
          <p:cNvPr id="25604" name="Picture 4">
            <a:extLst>
              <a:ext uri="{FF2B5EF4-FFF2-40B4-BE49-F238E27FC236}">
                <a16:creationId xmlns:a16="http://schemas.microsoft.com/office/drawing/2014/main" id="{0C3104FC-CF23-452A-B9B5-0463BDB0F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1" y="1066800"/>
            <a:ext cx="8494713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5">
            <a:extLst>
              <a:ext uri="{FF2B5EF4-FFF2-40B4-BE49-F238E27FC236}">
                <a16:creationId xmlns:a16="http://schemas.microsoft.com/office/drawing/2014/main" id="{65384DD1-CDAC-4A9B-9589-78F703E7A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5715001"/>
            <a:ext cx="4895850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4434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5CD76650-A337-4175-9FF6-62780AB5F8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/>
          <a:lstStyle/>
          <a:p>
            <a:pPr eaLnBrk="1" hangingPunct="1"/>
            <a:r>
              <a:rPr lang="en-US" altLang="en-US" sz="3200"/>
              <a:t>Result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60A343B8-EA6D-4679-9F34-EACB9BC0DE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229600" cy="5029200"/>
          </a:xfrm>
        </p:spPr>
        <p:txBody>
          <a:bodyPr/>
          <a:lstStyle/>
          <a:p>
            <a:pPr eaLnBrk="1" hangingPunct="1"/>
            <a:r>
              <a:rPr lang="en-US" altLang="en-US" sz="2400"/>
              <a:t>The result is an improved idea as to how much away you are from the coast</a:t>
            </a:r>
          </a:p>
          <a:p>
            <a:pPr eaLnBrk="1" hangingPunct="1"/>
            <a:r>
              <a:rPr lang="en-US" altLang="en-US" sz="2400"/>
              <a:t>Are we propagating a conditional density function and each time updating it with the latest measurement ?</a:t>
            </a:r>
          </a:p>
        </p:txBody>
      </p:sp>
      <p:pic>
        <p:nvPicPr>
          <p:cNvPr id="26628" name="Picture 4">
            <a:extLst>
              <a:ext uri="{FF2B5EF4-FFF2-40B4-BE49-F238E27FC236}">
                <a16:creationId xmlns:a16="http://schemas.microsoft.com/office/drawing/2014/main" id="{A82FBB23-23BF-4499-92D7-D18E6A1A3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429001"/>
            <a:ext cx="6770688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2609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412800B7-1463-46F3-91D5-43C7224323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305800" cy="639762"/>
          </a:xfrm>
        </p:spPr>
        <p:txBody>
          <a:bodyPr/>
          <a:lstStyle/>
          <a:p>
            <a:pPr eaLnBrk="1" hangingPunct="1"/>
            <a:r>
              <a:rPr lang="en-US" altLang="en-US" sz="3200"/>
              <a:t>Adding Dynamics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7BE446D9-CEE0-4423-BB23-580F3F9CB7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066800"/>
            <a:ext cx="8305800" cy="5562600"/>
          </a:xfrm>
        </p:spPr>
        <p:txBody>
          <a:bodyPr/>
          <a:lstStyle/>
          <a:p>
            <a:pPr eaLnBrk="1" hangingPunct="1"/>
            <a:r>
              <a:rPr lang="en-US" altLang="en-US" sz="2400"/>
              <a:t>Velocity of the Boat, </a:t>
            </a:r>
            <a:r>
              <a:rPr lang="en-US" altLang="en-US" sz="2800" i="1"/>
              <a:t>dx/dt = v + w</a:t>
            </a:r>
          </a:p>
          <a:p>
            <a:pPr eaLnBrk="1" hangingPunct="1"/>
            <a:r>
              <a:rPr lang="en-US" altLang="en-US" sz="2400"/>
              <a:t>Uncertainties (</a:t>
            </a:r>
            <a:r>
              <a:rPr lang="en-US" altLang="en-US" sz="2400" i="1"/>
              <a:t>w</a:t>
            </a:r>
            <a:r>
              <a:rPr lang="en-US" altLang="en-US" sz="2400"/>
              <a:t>)--- tide-drag, wind-speed, etc.</a:t>
            </a:r>
          </a:p>
        </p:txBody>
      </p:sp>
      <p:pic>
        <p:nvPicPr>
          <p:cNvPr id="27652" name="Picture 4">
            <a:extLst>
              <a:ext uri="{FF2B5EF4-FFF2-40B4-BE49-F238E27FC236}">
                <a16:creationId xmlns:a16="http://schemas.microsoft.com/office/drawing/2014/main" id="{0457FA8A-2FFF-47DE-8EF4-F78F1F034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1" y="2133601"/>
            <a:ext cx="7751763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9303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1D435164-118E-4587-9D82-A0408CC823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altLang="en-US" sz="3200"/>
              <a:t>In effect the boat-people were doing thus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0EF5465B-F307-46DC-842B-C605C18D52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76400" y="1295400"/>
            <a:ext cx="8991600" cy="5334000"/>
          </a:xfrm>
        </p:spPr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28676" name="Picture 4">
            <a:extLst>
              <a:ext uri="{FF2B5EF4-FFF2-40B4-BE49-F238E27FC236}">
                <a16:creationId xmlns:a16="http://schemas.microsoft.com/office/drawing/2014/main" id="{04C94E89-B787-4E86-B92C-1EB5524B5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564" y="1676401"/>
            <a:ext cx="8961437" cy="416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9229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D88392A1-C01B-4DA0-8FF0-2E866B8AD5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altLang="en-US" sz="3200"/>
              <a:t>Thus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365CAD4F-91AB-42F8-A7CE-0D1FB05DFA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76400" y="1295400"/>
            <a:ext cx="8991600" cy="5334000"/>
          </a:xfrm>
        </p:spPr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29700" name="Picture 4">
            <a:extLst>
              <a:ext uri="{FF2B5EF4-FFF2-40B4-BE49-F238E27FC236}">
                <a16:creationId xmlns:a16="http://schemas.microsoft.com/office/drawing/2014/main" id="{680CF30B-1179-4E54-92EF-A42651BDE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564" y="1676401"/>
            <a:ext cx="8961437" cy="416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9122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alman Filter Explained: Example. This is a continuation of this post… | by  Raghavan | Medium">
            <a:extLst>
              <a:ext uri="{FF2B5EF4-FFF2-40B4-BE49-F238E27FC236}">
                <a16:creationId xmlns:a16="http://schemas.microsoft.com/office/drawing/2014/main" id="{6AE41F32-ADAE-456C-A923-EB7A049F1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788" y="277667"/>
            <a:ext cx="5713465" cy="315133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derstanding Kalman Filters, Part 3: Optimal State Estimator Video - MATLAB">
            <a:extLst>
              <a:ext uri="{FF2B5EF4-FFF2-40B4-BE49-F238E27FC236}">
                <a16:creationId xmlns:a16="http://schemas.microsoft.com/office/drawing/2014/main" id="{641C4CC9-CC7E-4B95-82D9-97309F75A1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" t="6597" r="5856" b="5655"/>
          <a:stretch/>
        </p:blipFill>
        <p:spPr bwMode="auto">
          <a:xfrm>
            <a:off x="4657458" y="4059323"/>
            <a:ext cx="4640366" cy="2521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0">
            <a:extLst>
              <a:ext uri="{FF2B5EF4-FFF2-40B4-BE49-F238E27FC236}">
                <a16:creationId xmlns:a16="http://schemas.microsoft.com/office/drawing/2014/main" id="{365C1E8E-6515-04BA-9DF5-D528609BA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84" y="737315"/>
            <a:ext cx="5336057" cy="384323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9CBA9655-1BE8-6067-1D60-05DF7BB22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0" t="32738" r="59653" b="33289"/>
          <a:stretch>
            <a:fillRect/>
          </a:stretch>
        </p:blipFill>
        <p:spPr bwMode="auto">
          <a:xfrm>
            <a:off x="1420931" y="4857287"/>
            <a:ext cx="2978148" cy="148748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AB6D57AC-3B85-6221-0763-69BCFB841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17" t="26611" r="7193" b="24969"/>
          <a:stretch>
            <a:fillRect/>
          </a:stretch>
        </p:blipFill>
        <p:spPr bwMode="auto">
          <a:xfrm>
            <a:off x="9013521" y="3536149"/>
            <a:ext cx="2895295" cy="19081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39F1AC-CC30-76BE-78CD-9434EDA0F0F3}"/>
              </a:ext>
            </a:extLst>
          </p:cNvPr>
          <p:cNvSpPr txBox="1"/>
          <p:nvPr/>
        </p:nvSpPr>
        <p:spPr>
          <a:xfrm>
            <a:off x="897309" y="153824"/>
            <a:ext cx="4272898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Kalman Filter – A Bayesian Approach</a:t>
            </a:r>
            <a:endParaRPr kumimoji="0" lang="en-IN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576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447" r="65761"/>
          <a:stretch>
            <a:fillRect/>
          </a:stretch>
        </p:blipFill>
        <p:spPr bwMode="auto">
          <a:xfrm>
            <a:off x="5539352" y="1631950"/>
            <a:ext cx="177376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6400800" y="228603"/>
            <a:ext cx="5283200" cy="563563"/>
          </a:xfrm>
          <a:solidFill>
            <a:srgbClr val="FFFF00"/>
          </a:solidFill>
        </p:spPr>
        <p:txBody>
          <a:bodyPr/>
          <a:lstStyle/>
          <a:p>
            <a:pPr eaLnBrk="1" hangingPunct="1"/>
            <a:r>
              <a:rPr lang="en-US" altLang="en-US" sz="1800" b="1" i="1"/>
              <a:t>Review of the Prediction &amp; Update  Process/ Steps</a:t>
            </a:r>
          </a:p>
        </p:txBody>
      </p:sp>
      <p:sp>
        <p:nvSpPr>
          <p:cNvPr id="27652" name="Line 4"/>
          <p:cNvSpPr>
            <a:spLocks noChangeShapeType="1"/>
          </p:cNvSpPr>
          <p:nvPr/>
        </p:nvSpPr>
        <p:spPr bwMode="auto">
          <a:xfrm>
            <a:off x="2844800" y="18288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7653" name="Line 5"/>
          <p:cNvSpPr>
            <a:spLocks noChangeShapeType="1"/>
          </p:cNvSpPr>
          <p:nvPr/>
        </p:nvSpPr>
        <p:spPr bwMode="auto">
          <a:xfrm>
            <a:off x="2844800" y="3429000"/>
            <a:ext cx="6400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7654" name="Rectangle 7"/>
          <p:cNvSpPr>
            <a:spLocks noChangeArrowheads="1"/>
          </p:cNvSpPr>
          <p:nvPr/>
        </p:nvSpPr>
        <p:spPr bwMode="auto">
          <a:xfrm>
            <a:off x="2438400" y="41148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k-1</a:t>
            </a:r>
          </a:p>
        </p:txBody>
      </p:sp>
      <p:sp>
        <p:nvSpPr>
          <p:cNvPr id="27655" name="Rectangle 8"/>
          <p:cNvSpPr>
            <a:spLocks noChangeArrowheads="1"/>
          </p:cNvSpPr>
          <p:nvPr/>
        </p:nvSpPr>
        <p:spPr bwMode="auto">
          <a:xfrm>
            <a:off x="2336800" y="4876800"/>
            <a:ext cx="812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 z(k-1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)</a:t>
            </a:r>
          </a:p>
        </p:txBody>
      </p:sp>
      <p:sp>
        <p:nvSpPr>
          <p:cNvPr id="27656" name="Oval 9"/>
          <p:cNvSpPr>
            <a:spLocks noChangeArrowheads="1"/>
          </p:cNvSpPr>
          <p:nvPr/>
        </p:nvSpPr>
        <p:spPr bwMode="auto">
          <a:xfrm>
            <a:off x="2844800" y="3124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7657" name="Oval 10"/>
          <p:cNvSpPr>
            <a:spLocks noChangeArrowheads="1"/>
          </p:cNvSpPr>
          <p:nvPr/>
        </p:nvSpPr>
        <p:spPr bwMode="auto">
          <a:xfrm>
            <a:off x="8331200" y="3124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7658" name="Oval 11"/>
          <p:cNvSpPr>
            <a:spLocks noChangeArrowheads="1"/>
          </p:cNvSpPr>
          <p:nvPr/>
        </p:nvSpPr>
        <p:spPr bwMode="auto">
          <a:xfrm>
            <a:off x="8636000" y="3124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7659" name="Rectangle 12"/>
          <p:cNvSpPr>
            <a:spLocks noChangeArrowheads="1"/>
          </p:cNvSpPr>
          <p:nvPr/>
        </p:nvSpPr>
        <p:spPr bwMode="auto">
          <a:xfrm>
            <a:off x="3048000" y="2743200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(k-1)+</a:t>
            </a:r>
          </a:p>
        </p:txBody>
      </p:sp>
      <p:sp>
        <p:nvSpPr>
          <p:cNvPr id="27660" name="Rectangle 14"/>
          <p:cNvSpPr>
            <a:spLocks noChangeArrowheads="1"/>
          </p:cNvSpPr>
          <p:nvPr/>
        </p:nvSpPr>
        <p:spPr bwMode="auto">
          <a:xfrm>
            <a:off x="8331202" y="4343400"/>
            <a:ext cx="749300" cy="3635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z(k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)</a:t>
            </a:r>
          </a:p>
        </p:txBody>
      </p:sp>
      <p:sp>
        <p:nvSpPr>
          <p:cNvPr id="27661" name="Rectangle 15"/>
          <p:cNvSpPr>
            <a:spLocks noChangeArrowheads="1"/>
          </p:cNvSpPr>
          <p:nvPr/>
        </p:nvSpPr>
        <p:spPr bwMode="auto">
          <a:xfrm>
            <a:off x="7620000" y="2743200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(k)-</a:t>
            </a:r>
          </a:p>
        </p:txBody>
      </p:sp>
      <p:sp>
        <p:nvSpPr>
          <p:cNvPr id="27662" name="Rectangle 16"/>
          <p:cNvSpPr>
            <a:spLocks noChangeArrowheads="1"/>
          </p:cNvSpPr>
          <p:nvPr/>
        </p:nvSpPr>
        <p:spPr bwMode="auto">
          <a:xfrm>
            <a:off x="8737600" y="2743200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(k)+</a:t>
            </a:r>
          </a:p>
        </p:txBody>
      </p:sp>
      <p:sp>
        <p:nvSpPr>
          <p:cNvPr id="26640" name="Line 17"/>
          <p:cNvSpPr>
            <a:spLocks noChangeShapeType="1"/>
          </p:cNvSpPr>
          <p:nvPr/>
        </p:nvSpPr>
        <p:spPr bwMode="auto">
          <a:xfrm>
            <a:off x="3251200" y="2155825"/>
            <a:ext cx="5080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3329" name="Rectangle 18"/>
          <p:cNvSpPr>
            <a:spLocks noChangeArrowheads="1"/>
          </p:cNvSpPr>
          <p:nvPr/>
        </p:nvSpPr>
        <p:spPr bwMode="auto">
          <a:xfrm>
            <a:off x="3098801" y="3622675"/>
            <a:ext cx="2980267" cy="3048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Prediction of the State </a:t>
            </a:r>
          </a:p>
        </p:txBody>
      </p:sp>
      <p:sp>
        <p:nvSpPr>
          <p:cNvPr id="26642" name="Line 19"/>
          <p:cNvSpPr>
            <a:spLocks noChangeShapeType="1"/>
          </p:cNvSpPr>
          <p:nvPr/>
        </p:nvSpPr>
        <p:spPr bwMode="auto">
          <a:xfrm>
            <a:off x="8274051" y="12954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6643" name="Rectangle 20"/>
          <p:cNvSpPr>
            <a:spLocks noChangeArrowheads="1"/>
          </p:cNvSpPr>
          <p:nvPr/>
        </p:nvSpPr>
        <p:spPr bwMode="auto">
          <a:xfrm>
            <a:off x="8003117" y="925513"/>
            <a:ext cx="142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Update</a:t>
            </a:r>
          </a:p>
        </p:txBody>
      </p:sp>
      <p:pic>
        <p:nvPicPr>
          <p:cNvPr id="24" name="Picture 23" descr="A picture containing diagram&#10;&#10;Description automatically generat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0336" y="3927475"/>
            <a:ext cx="303318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65" t="16588" r="3178" b="69067"/>
          <a:stretch>
            <a:fillRect/>
          </a:stretch>
        </p:blipFill>
        <p:spPr bwMode="auto">
          <a:xfrm>
            <a:off x="3251224" y="885828"/>
            <a:ext cx="4400551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>
          <a:xfrm>
            <a:off x="6940567" y="825500"/>
            <a:ext cx="603249" cy="6016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9652000" y="3813182"/>
            <a:ext cx="711200" cy="6016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27" name="Picture 2" descr="Ellipsoid - Weigh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45"/>
          <a:stretch>
            <a:fillRect/>
          </a:stretch>
        </p:blipFill>
        <p:spPr bwMode="auto">
          <a:xfrm>
            <a:off x="4521200" y="2257580"/>
            <a:ext cx="2034117" cy="110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5452637" y="2727325"/>
            <a:ext cx="173567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" name="Right Brace 6"/>
          <p:cNvSpPr/>
          <p:nvPr/>
        </p:nvSpPr>
        <p:spPr>
          <a:xfrm rot="5400000">
            <a:off x="5889626" y="2558069"/>
            <a:ext cx="215900" cy="91651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27674" name="Picture 205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36" y="476250"/>
            <a:ext cx="2357967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Right Brace 34"/>
          <p:cNvSpPr/>
          <p:nvPr/>
        </p:nvSpPr>
        <p:spPr>
          <a:xfrm rot="5400000">
            <a:off x="5153025" y="33338"/>
            <a:ext cx="361950" cy="2743200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355521" y="1681166"/>
            <a:ext cx="721783" cy="3397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+ Q</a:t>
            </a:r>
          </a:p>
        </p:txBody>
      </p:sp>
      <p:pic>
        <p:nvPicPr>
          <p:cNvPr id="38" name="Picture 3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8937" y="1381280"/>
            <a:ext cx="3081867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3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74" b="17407"/>
          <a:stretch>
            <a:fillRect/>
          </a:stretch>
        </p:blipFill>
        <p:spPr bwMode="auto">
          <a:xfrm>
            <a:off x="8420101" y="1941513"/>
            <a:ext cx="2871107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79" name="Line 6"/>
          <p:cNvSpPr>
            <a:spLocks noChangeShapeType="1"/>
          </p:cNvSpPr>
          <p:nvPr/>
        </p:nvSpPr>
        <p:spPr bwMode="auto">
          <a:xfrm>
            <a:off x="8636000" y="1230313"/>
            <a:ext cx="0" cy="3113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40" name="Picture 39" descr="A picture containing clock, gauge&#10;&#10;Description automatically generated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7170" y="3083080"/>
            <a:ext cx="2262111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0" t="32738" r="59653" b="33289"/>
          <a:stretch>
            <a:fillRect/>
          </a:stretch>
        </p:blipFill>
        <p:spPr bwMode="auto">
          <a:xfrm>
            <a:off x="3477687" y="4773768"/>
            <a:ext cx="2978148" cy="148748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17" t="26611" r="7193" b="24969"/>
          <a:stretch>
            <a:fillRect/>
          </a:stretch>
        </p:blipFill>
        <p:spPr bwMode="auto">
          <a:xfrm>
            <a:off x="7914236" y="4773768"/>
            <a:ext cx="2895295" cy="19081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rved Down Arrow 2"/>
          <p:cNvSpPr/>
          <p:nvPr/>
        </p:nvSpPr>
        <p:spPr>
          <a:xfrm>
            <a:off x="5283200" y="4191007"/>
            <a:ext cx="2946400" cy="582613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" name="Curved Left Arrow 7"/>
          <p:cNvSpPr/>
          <p:nvPr/>
        </p:nvSpPr>
        <p:spPr>
          <a:xfrm rot="4786847">
            <a:off x="6941134" y="5424114"/>
            <a:ext cx="447675" cy="1833033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7685" name="Rectangle 13"/>
          <p:cNvSpPr>
            <a:spLocks noChangeArrowheads="1"/>
          </p:cNvSpPr>
          <p:nvPr/>
        </p:nvSpPr>
        <p:spPr bwMode="auto">
          <a:xfrm>
            <a:off x="8331200" y="3549650"/>
            <a:ext cx="609600" cy="3365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k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30" b="7674"/>
          <a:stretch>
            <a:fillRect/>
          </a:stretch>
        </p:blipFill>
        <p:spPr bwMode="auto">
          <a:xfrm>
            <a:off x="3477687" y="1652588"/>
            <a:ext cx="13081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urved Right Arrow 8"/>
          <p:cNvSpPr/>
          <p:nvPr/>
        </p:nvSpPr>
        <p:spPr>
          <a:xfrm rot="2753442">
            <a:off x="6591565" y="1475054"/>
            <a:ext cx="280988" cy="1699683"/>
          </a:xfrm>
          <a:prstGeom prst="curv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" name="Right Arrow 9"/>
          <p:cNvSpPr/>
          <p:nvPr/>
        </p:nvSpPr>
        <p:spPr>
          <a:xfrm rot="3259389">
            <a:off x="4548027" y="2308645"/>
            <a:ext cx="877887" cy="13123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5892803" y="1982789"/>
            <a:ext cx="99484" cy="39052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9273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6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6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6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6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40" grpId="0" animBg="1"/>
      <p:bldP spid="13329" grpId="0" animBg="1"/>
      <p:bldP spid="26642" grpId="0" animBg="1"/>
      <p:bldP spid="26643" grpId="0" animBg="1"/>
      <p:bldP spid="2" grpId="0" animBg="1"/>
      <p:bldP spid="25" grpId="0" animBg="1"/>
      <p:bldP spid="6" grpId="0" animBg="1"/>
      <p:bldP spid="7" grpId="0" animBg="1"/>
      <p:bldP spid="35" grpId="0" animBg="1"/>
      <p:bldP spid="37" grpId="0" animBg="1"/>
      <p:bldP spid="3" grpId="0" animBg="1"/>
      <p:bldP spid="8" grpId="0" animBg="1"/>
      <p:bldP spid="9" grpId="0" animBg="1"/>
      <p:bldP spid="10" grpId="0" animBg="1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Line 4">
            <a:extLst>
              <a:ext uri="{FF2B5EF4-FFF2-40B4-BE49-F238E27FC236}">
                <a16:creationId xmlns:a16="http://schemas.microsoft.com/office/drawing/2014/main" id="{247828FD-F42B-494E-8598-AB01326F6B71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18288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339" name="Line 5">
            <a:extLst>
              <a:ext uri="{FF2B5EF4-FFF2-40B4-BE49-F238E27FC236}">
                <a16:creationId xmlns:a16="http://schemas.microsoft.com/office/drawing/2014/main" id="{2B545171-8B4D-4310-8A26-33BDF6387C00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3429000"/>
            <a:ext cx="480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340" name="Line 6">
            <a:extLst>
              <a:ext uri="{FF2B5EF4-FFF2-40B4-BE49-F238E27FC236}">
                <a16:creationId xmlns:a16="http://schemas.microsoft.com/office/drawing/2014/main" id="{EF673119-FFEF-4B87-956A-250B67395FFA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0" y="1828800"/>
            <a:ext cx="0" cy="30710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341" name="Rectangle 7">
            <a:extLst>
              <a:ext uri="{FF2B5EF4-FFF2-40B4-BE49-F238E27FC236}">
                <a16:creationId xmlns:a16="http://schemas.microsoft.com/office/drawing/2014/main" id="{D9A3CD9C-22E5-4127-B38D-956CB13D7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6733" y="3700209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k-1</a:t>
            </a:r>
          </a:p>
        </p:txBody>
      </p:sp>
      <p:sp>
        <p:nvSpPr>
          <p:cNvPr id="14342" name="Rectangle 8">
            <a:extLst>
              <a:ext uri="{FF2B5EF4-FFF2-40B4-BE49-F238E27FC236}">
                <a16:creationId xmlns:a16="http://schemas.microsoft.com/office/drawing/2014/main" id="{06A6934E-F65C-4C18-8573-300E79A23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0075" y="4366482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z(k-1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4343" name="Oval 9">
            <a:extLst>
              <a:ext uri="{FF2B5EF4-FFF2-40B4-BE49-F238E27FC236}">
                <a16:creationId xmlns:a16="http://schemas.microsoft.com/office/drawing/2014/main" id="{FDE84A60-0D20-4D2E-BFC2-50980D081B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124200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344" name="Oval 10">
            <a:extLst>
              <a:ext uri="{FF2B5EF4-FFF2-40B4-BE49-F238E27FC236}">
                <a16:creationId xmlns:a16="http://schemas.microsoft.com/office/drawing/2014/main" id="{288DAB8D-7A34-4882-955C-C957FF1DA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3124200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345" name="Oval 11">
            <a:extLst>
              <a:ext uri="{FF2B5EF4-FFF2-40B4-BE49-F238E27FC236}">
                <a16:creationId xmlns:a16="http://schemas.microsoft.com/office/drawing/2014/main" id="{A1B1FEBF-95EF-42E0-86D0-1BA4E366B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3124200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346" name="Rectangle 12">
            <a:extLst>
              <a:ext uri="{FF2B5EF4-FFF2-40B4-BE49-F238E27FC236}">
                <a16:creationId xmlns:a16="http://schemas.microsoft.com/office/drawing/2014/main" id="{9D98B949-25B2-47F1-8DCF-28E08BC27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819400"/>
            <a:ext cx="685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(k-1)+</a:t>
            </a:r>
          </a:p>
        </p:txBody>
      </p:sp>
      <p:sp>
        <p:nvSpPr>
          <p:cNvPr id="14347" name="Rectangle 13">
            <a:extLst>
              <a:ext uri="{FF2B5EF4-FFF2-40B4-BE49-F238E27FC236}">
                <a16:creationId xmlns:a16="http://schemas.microsoft.com/office/drawing/2014/main" id="{F33A1FF5-B496-4ACD-B427-58790F657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9267" y="3713717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</a:t>
            </a:r>
          </a:p>
        </p:txBody>
      </p:sp>
      <p:sp>
        <p:nvSpPr>
          <p:cNvPr id="14348" name="Rectangle 14">
            <a:extLst>
              <a:ext uri="{FF2B5EF4-FFF2-40B4-BE49-F238E27FC236}">
                <a16:creationId xmlns:a16="http://schemas.microsoft.com/office/drawing/2014/main" id="{5AC38B37-CADB-483C-A822-10BF80657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1618" y="4369277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z(k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4349" name="Rectangle 15">
            <a:extLst>
              <a:ext uri="{FF2B5EF4-FFF2-40B4-BE49-F238E27FC236}">
                <a16:creationId xmlns:a16="http://schemas.microsoft.com/office/drawing/2014/main" id="{19F68775-E3CD-40EC-AF1F-A1B8BAA59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9350" y="2819400"/>
            <a:ext cx="42545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(k)-</a:t>
            </a:r>
          </a:p>
        </p:txBody>
      </p:sp>
      <p:sp>
        <p:nvSpPr>
          <p:cNvPr id="14350" name="Rectangle 16">
            <a:extLst>
              <a:ext uri="{FF2B5EF4-FFF2-40B4-BE49-F238E27FC236}">
                <a16:creationId xmlns:a16="http://schemas.microsoft.com/office/drawing/2014/main" id="{1F0EFB6D-1589-4F81-A4FF-805E5181C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326" y="2822895"/>
            <a:ext cx="425449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(k)+</a:t>
            </a:r>
          </a:p>
        </p:txBody>
      </p:sp>
      <p:sp>
        <p:nvSpPr>
          <p:cNvPr id="14352" name="Rectangle 18">
            <a:extLst>
              <a:ext uri="{FF2B5EF4-FFF2-40B4-BE49-F238E27FC236}">
                <a16:creationId xmlns:a16="http://schemas.microsoft.com/office/drawing/2014/main" id="{3FD28489-33A8-43E3-911B-EC31ADB9E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6475" y="2303853"/>
            <a:ext cx="852882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Prediction</a:t>
            </a:r>
          </a:p>
        </p:txBody>
      </p:sp>
      <p:sp>
        <p:nvSpPr>
          <p:cNvPr id="14354" name="Rectangle 20">
            <a:extLst>
              <a:ext uri="{FF2B5EF4-FFF2-40B4-BE49-F238E27FC236}">
                <a16:creationId xmlns:a16="http://schemas.microsoft.com/office/drawing/2014/main" id="{73DCF4BE-F503-40B5-9690-7C255CB5F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4148" y="1524000"/>
            <a:ext cx="685801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Update</a:t>
            </a:r>
          </a:p>
        </p:txBody>
      </p:sp>
      <p:pic>
        <p:nvPicPr>
          <p:cNvPr id="14355" name="Picture 23">
            <a:extLst>
              <a:ext uri="{FF2B5EF4-FFF2-40B4-BE49-F238E27FC236}">
                <a16:creationId xmlns:a16="http://schemas.microsoft.com/office/drawing/2014/main" id="{8AE2023A-D1D3-4B6C-B47D-CD618EA2C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9926" y="176216"/>
            <a:ext cx="3258804" cy="568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6" name="Picture 24">
            <a:extLst>
              <a:ext uri="{FF2B5EF4-FFF2-40B4-BE49-F238E27FC236}">
                <a16:creationId xmlns:a16="http://schemas.microsoft.com/office/drawing/2014/main" id="{522A2CDD-A56A-4099-86C0-83E666974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47" y="219493"/>
            <a:ext cx="3258804" cy="483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6" name="Picture 25">
            <a:extLst>
              <a:ext uri="{FF2B5EF4-FFF2-40B4-BE49-F238E27FC236}">
                <a16:creationId xmlns:a16="http://schemas.microsoft.com/office/drawing/2014/main" id="{4AFF2794-2DDE-49D0-A9C5-A026C2486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2774" y="679808"/>
            <a:ext cx="1981200" cy="335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3" name="Picture 26">
            <a:extLst>
              <a:ext uri="{FF2B5EF4-FFF2-40B4-BE49-F238E27FC236}">
                <a16:creationId xmlns:a16="http://schemas.microsoft.com/office/drawing/2014/main" id="{939FD669-3D7F-4F14-ACC3-4F1749A8C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79" y="1127863"/>
            <a:ext cx="2008146" cy="68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91" name="Picture 33">
            <a:extLst>
              <a:ext uri="{FF2B5EF4-FFF2-40B4-BE49-F238E27FC236}">
                <a16:creationId xmlns:a16="http://schemas.microsoft.com/office/drawing/2014/main" id="{9179DE4C-E967-466A-8A44-1A7EBA7D6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617" y="3677885"/>
            <a:ext cx="3549650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92" name="Oval 34">
            <a:extLst>
              <a:ext uri="{FF2B5EF4-FFF2-40B4-BE49-F238E27FC236}">
                <a16:creationId xmlns:a16="http://schemas.microsoft.com/office/drawing/2014/main" id="{772A1146-5A77-4FCD-A1EB-99BDB52F2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832350"/>
            <a:ext cx="2057400" cy="838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 Show that Each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Term is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Gaussian</a:t>
            </a:r>
          </a:p>
        </p:txBody>
      </p:sp>
      <p:pic>
        <p:nvPicPr>
          <p:cNvPr id="32" name="Picture 4">
            <a:extLst>
              <a:ext uri="{FF2B5EF4-FFF2-40B4-BE49-F238E27FC236}">
                <a16:creationId xmlns:a16="http://schemas.microsoft.com/office/drawing/2014/main" id="{32994C7C-9F10-452B-8320-533892710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387" y="5601065"/>
            <a:ext cx="3231919" cy="836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6B7BD44-8FFE-4BE4-A0E7-B40A1A088686}"/>
              </a:ext>
            </a:extLst>
          </p:cNvPr>
          <p:cNvSpPr/>
          <p:nvPr/>
        </p:nvSpPr>
        <p:spPr>
          <a:xfrm>
            <a:off x="394283" y="201336"/>
            <a:ext cx="6633448" cy="58305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512E72B9-D419-4FF6-9CA0-96F550BF581F}"/>
              </a:ext>
            </a:extLst>
          </p:cNvPr>
          <p:cNvSpPr/>
          <p:nvPr/>
        </p:nvSpPr>
        <p:spPr>
          <a:xfrm>
            <a:off x="5434940" y="5512164"/>
            <a:ext cx="228600" cy="247287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E0434D66-0CD9-46FE-B6BB-54AF1F3D397E}"/>
              </a:ext>
            </a:extLst>
          </p:cNvPr>
          <p:cNvSpPr/>
          <p:nvPr/>
        </p:nvSpPr>
        <p:spPr>
          <a:xfrm>
            <a:off x="6463639" y="5512164"/>
            <a:ext cx="228600" cy="247287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Arrow: Curved Left 3">
            <a:extLst>
              <a:ext uri="{FF2B5EF4-FFF2-40B4-BE49-F238E27FC236}">
                <a16:creationId xmlns:a16="http://schemas.microsoft.com/office/drawing/2014/main" id="{1245922C-43FB-4D2A-A17E-A1DBC84F5126}"/>
              </a:ext>
            </a:extLst>
          </p:cNvPr>
          <p:cNvSpPr/>
          <p:nvPr/>
        </p:nvSpPr>
        <p:spPr>
          <a:xfrm>
            <a:off x="7145188" y="5292783"/>
            <a:ext cx="494438" cy="1027346"/>
          </a:xfrm>
          <a:prstGeom prst="curved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id="{7BD17E68-287E-4869-9C57-2320CEF125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24" t="8529" b="35461"/>
          <a:stretch/>
        </p:blipFill>
        <p:spPr bwMode="auto">
          <a:xfrm>
            <a:off x="427996" y="2268205"/>
            <a:ext cx="1562564" cy="76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4">
            <a:extLst>
              <a:ext uri="{FF2B5EF4-FFF2-40B4-BE49-F238E27FC236}">
                <a16:creationId xmlns:a16="http://schemas.microsoft.com/office/drawing/2014/main" id="{68B013BC-E494-4551-AB21-4EC9E7FDE0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34" t="44010" r="17248" b="25362"/>
          <a:stretch/>
        </p:blipFill>
        <p:spPr bwMode="auto">
          <a:xfrm>
            <a:off x="196588" y="3915680"/>
            <a:ext cx="2199479" cy="626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4">
            <a:extLst>
              <a:ext uri="{FF2B5EF4-FFF2-40B4-BE49-F238E27FC236}">
                <a16:creationId xmlns:a16="http://schemas.microsoft.com/office/drawing/2014/main" id="{5BB65A89-C175-4753-8EB2-80367841A3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9" t="53244" r="30557" b="24459"/>
          <a:stretch/>
        </p:blipFill>
        <p:spPr bwMode="auto">
          <a:xfrm>
            <a:off x="329738" y="5710702"/>
            <a:ext cx="2896064" cy="58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4">
            <a:extLst>
              <a:ext uri="{FF2B5EF4-FFF2-40B4-BE49-F238E27FC236}">
                <a16:creationId xmlns:a16="http://schemas.microsoft.com/office/drawing/2014/main" id="{EFFB9184-4894-437B-9140-7326DE68E9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243"/>
          <a:stretch/>
        </p:blipFill>
        <p:spPr bwMode="auto">
          <a:xfrm>
            <a:off x="3856" y="5014490"/>
            <a:ext cx="4651449" cy="488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4">
            <a:extLst>
              <a:ext uri="{FF2B5EF4-FFF2-40B4-BE49-F238E27FC236}">
                <a16:creationId xmlns:a16="http://schemas.microsoft.com/office/drawing/2014/main" id="{7B4734E9-11C6-4CD2-AFA0-9A8ED1F5F0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8" t="83594"/>
          <a:stretch/>
        </p:blipFill>
        <p:spPr bwMode="auto">
          <a:xfrm>
            <a:off x="97283" y="3520022"/>
            <a:ext cx="287708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4">
            <a:extLst>
              <a:ext uri="{FF2B5EF4-FFF2-40B4-BE49-F238E27FC236}">
                <a16:creationId xmlns:a16="http://schemas.microsoft.com/office/drawing/2014/main" id="{705238D5-B217-4200-A7D6-1FB30B31BF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99" t="65391" r="4762" b="13888"/>
          <a:stretch/>
        </p:blipFill>
        <p:spPr bwMode="auto">
          <a:xfrm>
            <a:off x="8515880" y="2238686"/>
            <a:ext cx="3527556" cy="581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1028">
            <a:extLst>
              <a:ext uri="{FF2B5EF4-FFF2-40B4-BE49-F238E27FC236}">
                <a16:creationId xmlns:a16="http://schemas.microsoft.com/office/drawing/2014/main" id="{D18F7CD2-97A8-480B-A467-F4CA80CF58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0" t="55753" r="7559" b="12382"/>
          <a:stretch/>
        </p:blipFill>
        <p:spPr bwMode="auto">
          <a:xfrm>
            <a:off x="8497285" y="3834952"/>
            <a:ext cx="3480634" cy="1040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1028">
            <a:extLst>
              <a:ext uri="{FF2B5EF4-FFF2-40B4-BE49-F238E27FC236}">
                <a16:creationId xmlns:a16="http://schemas.microsoft.com/office/drawing/2014/main" id="{936C1265-8261-4979-8A0E-818E6E8275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619"/>
          <a:stretch/>
        </p:blipFill>
        <p:spPr bwMode="auto">
          <a:xfrm>
            <a:off x="8001000" y="5068784"/>
            <a:ext cx="4113681" cy="264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4B725EE-8CCC-4EA8-A7C6-563C5E66659D}"/>
              </a:ext>
            </a:extLst>
          </p:cNvPr>
          <p:cNvSpPr/>
          <p:nvPr/>
        </p:nvSpPr>
        <p:spPr>
          <a:xfrm>
            <a:off x="291787" y="2268205"/>
            <a:ext cx="1725776" cy="7795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DDCD7C8-4493-4683-98F2-ACA9DD4A7AE2}"/>
              </a:ext>
            </a:extLst>
          </p:cNvPr>
          <p:cNvSpPr/>
          <p:nvPr/>
        </p:nvSpPr>
        <p:spPr>
          <a:xfrm>
            <a:off x="216913" y="3905738"/>
            <a:ext cx="2199478" cy="6024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2E420CA-8CA3-4824-A526-511AD29A2272}"/>
              </a:ext>
            </a:extLst>
          </p:cNvPr>
          <p:cNvSpPr/>
          <p:nvPr/>
        </p:nvSpPr>
        <p:spPr>
          <a:xfrm>
            <a:off x="309621" y="5610306"/>
            <a:ext cx="2975456" cy="6693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CFD9EC3-BE66-49C9-8036-C877FD45C873}"/>
              </a:ext>
            </a:extLst>
          </p:cNvPr>
          <p:cNvSpPr/>
          <p:nvPr/>
        </p:nvSpPr>
        <p:spPr>
          <a:xfrm>
            <a:off x="8543393" y="2201507"/>
            <a:ext cx="3496557" cy="6505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883095A-74B5-40A7-9CA0-4AC14EC2CD77}"/>
              </a:ext>
            </a:extLst>
          </p:cNvPr>
          <p:cNvSpPr/>
          <p:nvPr/>
        </p:nvSpPr>
        <p:spPr>
          <a:xfrm>
            <a:off x="8525849" y="3734961"/>
            <a:ext cx="3496557" cy="11820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E937FD7-1635-422E-A078-EDFC6A585E74}"/>
              </a:ext>
            </a:extLst>
          </p:cNvPr>
          <p:cNvSpPr/>
          <p:nvPr/>
        </p:nvSpPr>
        <p:spPr>
          <a:xfrm>
            <a:off x="4700194" y="2357500"/>
            <a:ext cx="2327538" cy="24029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75CBB32-47EF-41B4-AFAA-0980AE97F8F5}"/>
              </a:ext>
            </a:extLst>
          </p:cNvPr>
          <p:cNvSpPr/>
          <p:nvPr/>
        </p:nvSpPr>
        <p:spPr>
          <a:xfrm>
            <a:off x="7755875" y="1897800"/>
            <a:ext cx="425450" cy="219923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5508CD4-CA36-481E-9293-85B6F20F17EC}"/>
              </a:ext>
            </a:extLst>
          </p:cNvPr>
          <p:cNvSpPr/>
          <p:nvPr/>
        </p:nvSpPr>
        <p:spPr>
          <a:xfrm>
            <a:off x="4025901" y="5759451"/>
            <a:ext cx="3231919" cy="5909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0839D35D-1D89-4CBF-A1EE-1C00FB48986A}"/>
              </a:ext>
            </a:extLst>
          </p:cNvPr>
          <p:cNvSpPr/>
          <p:nvPr/>
        </p:nvSpPr>
        <p:spPr>
          <a:xfrm>
            <a:off x="1973599" y="3042454"/>
            <a:ext cx="220326" cy="422833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946DC7E2-5200-4F7C-8C4E-BBDA356A370A}"/>
              </a:ext>
            </a:extLst>
          </p:cNvPr>
          <p:cNvSpPr/>
          <p:nvPr/>
        </p:nvSpPr>
        <p:spPr>
          <a:xfrm>
            <a:off x="2408337" y="4484851"/>
            <a:ext cx="265493" cy="501241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17CE24B-BF67-4990-9330-96A22D175EF4}"/>
              </a:ext>
            </a:extLst>
          </p:cNvPr>
          <p:cNvSpPr/>
          <p:nvPr/>
        </p:nvSpPr>
        <p:spPr>
          <a:xfrm rot="19706740">
            <a:off x="2596879" y="3649451"/>
            <a:ext cx="6482437" cy="733651"/>
          </a:xfrm>
          <a:prstGeom prst="rightArrow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A514DC47-D647-48C9-AC93-275BAFAC8AC8}"/>
              </a:ext>
            </a:extLst>
          </p:cNvPr>
          <p:cNvSpPr/>
          <p:nvPr/>
        </p:nvSpPr>
        <p:spPr>
          <a:xfrm rot="8988348">
            <a:off x="7679602" y="5353952"/>
            <a:ext cx="731827" cy="554544"/>
          </a:xfrm>
          <a:prstGeom prst="rightArrow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52" name="Picture 25">
            <a:extLst>
              <a:ext uri="{FF2B5EF4-FFF2-40B4-BE49-F238E27FC236}">
                <a16:creationId xmlns:a16="http://schemas.microsoft.com/office/drawing/2014/main" id="{E661B7D0-2190-4B17-B870-F5850CDDA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206" y="1999340"/>
            <a:ext cx="781664" cy="298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26">
            <a:extLst>
              <a:ext uri="{FF2B5EF4-FFF2-40B4-BE49-F238E27FC236}">
                <a16:creationId xmlns:a16="http://schemas.microsoft.com/office/drawing/2014/main" id="{D80DF96B-6F5B-4EAB-BB89-332BFCBA4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472" y="2008372"/>
            <a:ext cx="716668" cy="318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Arrow: Down 18">
            <a:extLst>
              <a:ext uri="{FF2B5EF4-FFF2-40B4-BE49-F238E27FC236}">
                <a16:creationId xmlns:a16="http://schemas.microsoft.com/office/drawing/2014/main" id="{848F15A2-7282-4B75-91E1-A87382D5D46E}"/>
              </a:ext>
            </a:extLst>
          </p:cNvPr>
          <p:cNvSpPr/>
          <p:nvPr/>
        </p:nvSpPr>
        <p:spPr>
          <a:xfrm>
            <a:off x="10561739" y="2921869"/>
            <a:ext cx="442811" cy="74219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3DB4C1-FC3C-4F2C-9F7C-A58A9228A095}"/>
              </a:ext>
            </a:extLst>
          </p:cNvPr>
          <p:cNvSpPr txBox="1"/>
          <p:nvPr/>
        </p:nvSpPr>
        <p:spPr>
          <a:xfrm>
            <a:off x="8984609" y="219493"/>
            <a:ext cx="2747395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  “</a:t>
            </a:r>
            <a:r>
              <a:rPr kumimoji="0" lang="en-US" sz="1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Posterior” 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Function</a:t>
            </a:r>
            <a:endParaRPr kumimoji="0" lang="en-IN" sz="16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56" name="Picture 27">
            <a:extLst>
              <a:ext uri="{FF2B5EF4-FFF2-40B4-BE49-F238E27FC236}">
                <a16:creationId xmlns:a16="http://schemas.microsoft.com/office/drawing/2014/main" id="{89DFD06B-AE8B-487A-9613-C789FF3BE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852" y="1819853"/>
            <a:ext cx="498857" cy="277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CF6C47C8-7B25-4CE0-AEDC-83E650B927AA}"/>
              </a:ext>
            </a:extLst>
          </p:cNvPr>
          <p:cNvSpPr/>
          <p:nvPr/>
        </p:nvSpPr>
        <p:spPr>
          <a:xfrm>
            <a:off x="97283" y="989901"/>
            <a:ext cx="2188716" cy="9032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4DA017-64AE-4177-B13C-53FA01D3F650}"/>
              </a:ext>
            </a:extLst>
          </p:cNvPr>
          <p:cNvSpPr txBox="1"/>
          <p:nvPr/>
        </p:nvSpPr>
        <p:spPr>
          <a:xfrm>
            <a:off x="2192444" y="1255878"/>
            <a:ext cx="1480684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Bayes’ Theorem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0720D822-C2CC-4C76-B083-3F55747B44C9}"/>
              </a:ext>
            </a:extLst>
          </p:cNvPr>
          <p:cNvSpPr/>
          <p:nvPr/>
        </p:nvSpPr>
        <p:spPr>
          <a:xfrm>
            <a:off x="1985671" y="1801454"/>
            <a:ext cx="220327" cy="43940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0B7062-9F9A-4B21-B86D-36A7DA0AEAED}"/>
              </a:ext>
            </a:extLst>
          </p:cNvPr>
          <p:cNvSpPr txBox="1"/>
          <p:nvPr/>
        </p:nvSpPr>
        <p:spPr>
          <a:xfrm>
            <a:off x="1403841" y="634711"/>
            <a:ext cx="1764316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 Prior Function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AF077D86-9D38-4C05-8DC8-7AD3EEEF78BF}"/>
              </a:ext>
            </a:extLst>
          </p:cNvPr>
          <p:cNvSpPr/>
          <p:nvPr/>
        </p:nvSpPr>
        <p:spPr>
          <a:xfrm>
            <a:off x="7379946" y="254951"/>
            <a:ext cx="1150986" cy="40933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1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1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11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11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92" grpId="0" animBg="1"/>
      <p:bldP spid="2" grpId="0" animBg="1"/>
      <p:bldP spid="3" grpId="0" animBg="1"/>
      <p:bldP spid="35" grpId="0" animBg="1"/>
      <p:bldP spid="4" grpId="0" animBg="1"/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1" grpId="0" animBg="1"/>
      <p:bldP spid="22" grpId="0" animBg="1"/>
      <p:bldP spid="23" grpId="0" animBg="1"/>
      <p:bldP spid="8" grpId="0" animBg="1"/>
      <p:bldP spid="2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Line 4"/>
          <p:cNvSpPr>
            <a:spLocks noChangeShapeType="1"/>
          </p:cNvSpPr>
          <p:nvPr/>
        </p:nvSpPr>
        <p:spPr bwMode="auto">
          <a:xfrm>
            <a:off x="2844800" y="18288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8611" name="Line 5"/>
          <p:cNvSpPr>
            <a:spLocks noChangeShapeType="1"/>
          </p:cNvSpPr>
          <p:nvPr/>
        </p:nvSpPr>
        <p:spPr bwMode="auto">
          <a:xfrm>
            <a:off x="2844800" y="3429000"/>
            <a:ext cx="6400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8612" name="Line 6"/>
          <p:cNvSpPr>
            <a:spLocks noChangeShapeType="1"/>
          </p:cNvSpPr>
          <p:nvPr/>
        </p:nvSpPr>
        <p:spPr bwMode="auto">
          <a:xfrm>
            <a:off x="8636000" y="18288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8613" name="Rectangle 7"/>
          <p:cNvSpPr>
            <a:spLocks noChangeArrowheads="1"/>
          </p:cNvSpPr>
          <p:nvPr/>
        </p:nvSpPr>
        <p:spPr bwMode="auto">
          <a:xfrm>
            <a:off x="2438400" y="41148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k-1</a:t>
            </a:r>
          </a:p>
        </p:txBody>
      </p:sp>
      <p:sp>
        <p:nvSpPr>
          <p:cNvPr id="68614" name="Oval 9"/>
          <p:cNvSpPr>
            <a:spLocks noChangeArrowheads="1"/>
          </p:cNvSpPr>
          <p:nvPr/>
        </p:nvSpPr>
        <p:spPr bwMode="auto">
          <a:xfrm>
            <a:off x="2844800" y="3124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8615" name="Oval 10"/>
          <p:cNvSpPr>
            <a:spLocks noChangeArrowheads="1"/>
          </p:cNvSpPr>
          <p:nvPr/>
        </p:nvSpPr>
        <p:spPr bwMode="auto">
          <a:xfrm>
            <a:off x="8331200" y="3124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8616" name="Oval 11"/>
          <p:cNvSpPr>
            <a:spLocks noChangeArrowheads="1"/>
          </p:cNvSpPr>
          <p:nvPr/>
        </p:nvSpPr>
        <p:spPr bwMode="auto">
          <a:xfrm>
            <a:off x="8636000" y="3124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8617" name="Rectangle 13"/>
          <p:cNvSpPr>
            <a:spLocks noChangeArrowheads="1"/>
          </p:cNvSpPr>
          <p:nvPr/>
        </p:nvSpPr>
        <p:spPr bwMode="auto">
          <a:xfrm>
            <a:off x="8331200" y="41148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k</a:t>
            </a:r>
          </a:p>
        </p:txBody>
      </p:sp>
      <p:sp>
        <p:nvSpPr>
          <p:cNvPr id="68618" name="Rectangle 15"/>
          <p:cNvSpPr>
            <a:spLocks noChangeArrowheads="1"/>
          </p:cNvSpPr>
          <p:nvPr/>
        </p:nvSpPr>
        <p:spPr bwMode="auto">
          <a:xfrm>
            <a:off x="7620000" y="2819400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(k)-</a:t>
            </a:r>
          </a:p>
        </p:txBody>
      </p:sp>
      <p:sp>
        <p:nvSpPr>
          <p:cNvPr id="68619" name="Rectangle 16"/>
          <p:cNvSpPr>
            <a:spLocks noChangeArrowheads="1"/>
          </p:cNvSpPr>
          <p:nvPr/>
        </p:nvSpPr>
        <p:spPr bwMode="auto">
          <a:xfrm>
            <a:off x="8737600" y="2819400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(k)+</a:t>
            </a:r>
          </a:p>
        </p:txBody>
      </p:sp>
      <p:sp>
        <p:nvSpPr>
          <p:cNvPr id="68620" name="Line 17"/>
          <p:cNvSpPr>
            <a:spLocks noChangeShapeType="1"/>
          </p:cNvSpPr>
          <p:nvPr/>
        </p:nvSpPr>
        <p:spPr bwMode="auto">
          <a:xfrm>
            <a:off x="3149600" y="3733800"/>
            <a:ext cx="5080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8621" name="Rectangle 18"/>
          <p:cNvSpPr>
            <a:spLocks noChangeArrowheads="1"/>
          </p:cNvSpPr>
          <p:nvPr/>
        </p:nvSpPr>
        <p:spPr bwMode="auto">
          <a:xfrm>
            <a:off x="4368800" y="3581400"/>
            <a:ext cx="2641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Prediction</a:t>
            </a:r>
          </a:p>
        </p:txBody>
      </p:sp>
      <p:sp>
        <p:nvSpPr>
          <p:cNvPr id="68622" name="Line 19"/>
          <p:cNvSpPr>
            <a:spLocks noChangeShapeType="1"/>
          </p:cNvSpPr>
          <p:nvPr/>
        </p:nvSpPr>
        <p:spPr bwMode="auto">
          <a:xfrm>
            <a:off x="8229600" y="2468563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8623" name="Rectangle 20"/>
          <p:cNvSpPr>
            <a:spLocks noChangeArrowheads="1"/>
          </p:cNvSpPr>
          <p:nvPr/>
        </p:nvSpPr>
        <p:spPr bwMode="auto">
          <a:xfrm>
            <a:off x="8013700" y="1973263"/>
            <a:ext cx="142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Update</a:t>
            </a:r>
          </a:p>
        </p:txBody>
      </p:sp>
      <p:pic>
        <p:nvPicPr>
          <p:cNvPr id="27669" name="Picture 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646"/>
          <a:stretch>
            <a:fillRect/>
          </a:stretch>
        </p:blipFill>
        <p:spPr bwMode="auto">
          <a:xfrm>
            <a:off x="571500" y="2066925"/>
            <a:ext cx="454660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98" name="TextBox 3"/>
          <p:cNvSpPr txBox="1">
            <a:spLocks noChangeArrowheads="1"/>
          </p:cNvSpPr>
          <p:nvPr/>
        </p:nvSpPr>
        <p:spPr bwMode="auto">
          <a:xfrm>
            <a:off x="546103" y="104775"/>
            <a:ext cx="6769100" cy="368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Formulating the Gaussian Density Function</a:t>
            </a:r>
            <a:endParaRPr kumimoji="0" lang="en-IN" altLang="en-US" sz="18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8626" name="Rectangle 14"/>
          <p:cNvSpPr>
            <a:spLocks noChangeArrowheads="1"/>
          </p:cNvSpPr>
          <p:nvPr/>
        </p:nvSpPr>
        <p:spPr bwMode="auto">
          <a:xfrm>
            <a:off x="8229600" y="4876800"/>
            <a:ext cx="812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z(k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)</a:t>
            </a:r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571500" y="1628775"/>
            <a:ext cx="6756400" cy="3127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Computing the Mean &amp; Covariance of the 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Prior</a:t>
            </a:r>
          </a:p>
        </p:txBody>
      </p:sp>
      <p:sp>
        <p:nvSpPr>
          <p:cNvPr id="24" name="TextBox 1"/>
          <p:cNvSpPr txBox="1">
            <a:spLocks noChangeArrowheads="1"/>
          </p:cNvSpPr>
          <p:nvPr/>
        </p:nvSpPr>
        <p:spPr bwMode="auto">
          <a:xfrm>
            <a:off x="558803" y="614438"/>
            <a:ext cx="6769100" cy="3714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Establish the Independence of Noise Function</a:t>
            </a:r>
            <a:endParaRPr kumimoji="0" lang="en-IN" altLang="en-US" sz="18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100" y="5114925"/>
            <a:ext cx="51816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19"/>
          <p:cNvSpPr txBox="1">
            <a:spLocks noChangeArrowheads="1"/>
          </p:cNvSpPr>
          <p:nvPr/>
        </p:nvSpPr>
        <p:spPr bwMode="auto">
          <a:xfrm>
            <a:off x="165100" y="5881763"/>
            <a:ext cx="4902200" cy="3381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Understand the  “</a:t>
            </a:r>
            <a:r>
              <a:rPr kumimoji="0" lang="en-US" altLang="en-US" sz="1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Posterior” </a:t>
            </a:r>
            <a:r>
              <a:rPr kumimoji="0" lang="en-US" altLang="en-US" sz="16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Function</a:t>
            </a:r>
            <a:endParaRPr kumimoji="0" lang="en-IN" altLang="en-US" sz="16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8631" name="Rectangle 8"/>
          <p:cNvSpPr>
            <a:spLocks noChangeArrowheads="1"/>
          </p:cNvSpPr>
          <p:nvPr/>
        </p:nvSpPr>
        <p:spPr bwMode="auto">
          <a:xfrm>
            <a:off x="2336800" y="4876800"/>
            <a:ext cx="812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 z(k-1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)</a:t>
            </a:r>
          </a:p>
        </p:txBody>
      </p:sp>
      <p:sp>
        <p:nvSpPr>
          <p:cNvPr id="28" name="TextBox 2"/>
          <p:cNvSpPr txBox="1">
            <a:spLocks noChangeArrowheads="1"/>
          </p:cNvSpPr>
          <p:nvPr/>
        </p:nvSpPr>
        <p:spPr bwMode="auto">
          <a:xfrm>
            <a:off x="7315200" y="3733800"/>
            <a:ext cx="4673600" cy="3381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Mean &amp; Covariance of the Likelihood </a:t>
            </a:r>
            <a:endParaRPr kumimoji="0" lang="en-IN" altLang="en-US" sz="16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9" name="TextBox 2"/>
          <p:cNvSpPr txBox="1">
            <a:spLocks noChangeArrowheads="1"/>
          </p:cNvSpPr>
          <p:nvPr/>
        </p:nvSpPr>
        <p:spPr bwMode="auto">
          <a:xfrm>
            <a:off x="6959600" y="6373888"/>
            <a:ext cx="5029200" cy="3397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Mean &amp; Covariance of the Evidence </a:t>
            </a:r>
            <a:endParaRPr kumimoji="0" lang="en-IN" altLang="en-US" sz="16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30" name="Picture 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086"/>
          <a:stretch>
            <a:fillRect/>
          </a:stretch>
        </p:blipFill>
        <p:spPr bwMode="auto">
          <a:xfrm>
            <a:off x="533400" y="2449513"/>
            <a:ext cx="4546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35" name="Rectangle 2"/>
          <p:cNvSpPr txBox="1">
            <a:spLocks noChangeArrowheads="1"/>
          </p:cNvSpPr>
          <p:nvPr/>
        </p:nvSpPr>
        <p:spPr bwMode="auto">
          <a:xfrm>
            <a:off x="8191500" y="214313"/>
            <a:ext cx="3354917" cy="88265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Kalman Filter --- The  Bayesian Approach</a:t>
            </a:r>
          </a:p>
        </p:txBody>
      </p:sp>
      <p:sp>
        <p:nvSpPr>
          <p:cNvPr id="3" name="Oval 2"/>
          <p:cNvSpPr/>
          <p:nvPr/>
        </p:nvSpPr>
        <p:spPr>
          <a:xfrm>
            <a:off x="4775200" y="5257800"/>
            <a:ext cx="13208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Oval 3"/>
          <p:cNvSpPr/>
          <p:nvPr/>
        </p:nvSpPr>
        <p:spPr>
          <a:xfrm>
            <a:off x="6102351" y="5210175"/>
            <a:ext cx="18161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Oval 4"/>
          <p:cNvSpPr/>
          <p:nvPr/>
        </p:nvSpPr>
        <p:spPr>
          <a:xfrm>
            <a:off x="5422903" y="5715075"/>
            <a:ext cx="2197100" cy="5048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8305800" y="5499100"/>
            <a:ext cx="863600" cy="48895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9448800" y="5114963"/>
            <a:ext cx="2540000" cy="83099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Plug the Gaussian Expressions with Mean &amp; Variance of each Term</a:t>
            </a: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3403600" y="4876800"/>
            <a:ext cx="2641600" cy="3381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Likelihood Function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197600" y="4843538"/>
            <a:ext cx="2108200" cy="3381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Prior Function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915833" y="6342138"/>
            <a:ext cx="2660651" cy="3397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Evidence Function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359201" y="4254500"/>
            <a:ext cx="4870449" cy="3381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Show all three functions are Gaussian</a:t>
            </a:r>
          </a:p>
        </p:txBody>
      </p:sp>
      <p:pic>
        <p:nvPicPr>
          <p:cNvPr id="42" name="Picture 4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851" y="3070300"/>
            <a:ext cx="37211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1"/>
          <p:cNvSpPr txBox="1">
            <a:spLocks noChangeArrowheads="1"/>
          </p:cNvSpPr>
          <p:nvPr/>
        </p:nvSpPr>
        <p:spPr bwMode="auto">
          <a:xfrm>
            <a:off x="558803" y="1138313"/>
            <a:ext cx="6769100" cy="36988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Establish  Gaussianity of the Prior  Function</a:t>
            </a:r>
            <a:endParaRPr kumimoji="0" lang="en-IN" altLang="en-US" sz="18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8647" name="Rectangle 12"/>
          <p:cNvSpPr>
            <a:spLocks noChangeArrowheads="1"/>
          </p:cNvSpPr>
          <p:nvPr/>
        </p:nvSpPr>
        <p:spPr bwMode="auto">
          <a:xfrm>
            <a:off x="2895600" y="2809875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(k-1)+</a:t>
            </a:r>
          </a:p>
        </p:txBody>
      </p:sp>
      <p:sp>
        <p:nvSpPr>
          <p:cNvPr id="8" name="L-Shape 7"/>
          <p:cNvSpPr/>
          <p:nvPr/>
        </p:nvSpPr>
        <p:spPr>
          <a:xfrm rot="18706774">
            <a:off x="7099301" y="104777"/>
            <a:ext cx="457200" cy="368300"/>
          </a:xfrm>
          <a:prstGeom prst="corne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1" name="L-Shape 40"/>
          <p:cNvSpPr/>
          <p:nvPr/>
        </p:nvSpPr>
        <p:spPr>
          <a:xfrm rot="18574526">
            <a:off x="7175501" y="633450"/>
            <a:ext cx="457200" cy="368300"/>
          </a:xfrm>
          <a:prstGeom prst="corne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4" name="L-Shape 43"/>
          <p:cNvSpPr/>
          <p:nvPr/>
        </p:nvSpPr>
        <p:spPr>
          <a:xfrm rot="18574526">
            <a:off x="7175501" y="1139862"/>
            <a:ext cx="457200" cy="368300"/>
          </a:xfrm>
          <a:prstGeom prst="corne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5" name="L-Shape 44"/>
          <p:cNvSpPr/>
          <p:nvPr/>
        </p:nvSpPr>
        <p:spPr>
          <a:xfrm rot="18574526">
            <a:off x="7176559" y="1646768"/>
            <a:ext cx="457200" cy="433917"/>
          </a:xfrm>
          <a:prstGeom prst="corne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6" name="L-Shape 45"/>
          <p:cNvSpPr/>
          <p:nvPr/>
        </p:nvSpPr>
        <p:spPr>
          <a:xfrm rot="18574526">
            <a:off x="1022351" y="5530887"/>
            <a:ext cx="457200" cy="368300"/>
          </a:xfrm>
          <a:prstGeom prst="corne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8864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8" grpId="0" animBg="1"/>
      <p:bldP spid="23" grpId="0" animBg="1"/>
      <p:bldP spid="24" grpId="0" animBg="1"/>
      <p:bldP spid="27" grpId="0" animBg="1"/>
      <p:bldP spid="28" grpId="0" animBg="1"/>
      <p:bldP spid="29" grpId="0" animBg="1"/>
      <p:bldP spid="3" grpId="0" animBg="1"/>
      <p:bldP spid="4" grpId="0" animBg="1"/>
      <p:bldP spid="5" grpId="0" animBg="1"/>
      <p:bldP spid="6" grpId="0" animBg="1"/>
      <p:bldP spid="7" grpId="0" animBg="1"/>
      <p:bldP spid="2" grpId="0" animBg="1"/>
      <p:bldP spid="9" grpId="0" animBg="1"/>
      <p:bldP spid="11" grpId="0" animBg="1"/>
      <p:bldP spid="13" grpId="0" animBg="1"/>
      <p:bldP spid="4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98" y="2137675"/>
            <a:ext cx="4164860" cy="894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7" name="Rectangle 63"/>
          <p:cNvSpPr>
            <a:spLocks noChangeArrowheads="1"/>
          </p:cNvSpPr>
          <p:nvPr/>
        </p:nvSpPr>
        <p:spPr bwMode="auto">
          <a:xfrm>
            <a:off x="6617962" y="300074"/>
            <a:ext cx="5316139" cy="41576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Substituting expressions for PDF  on the RHS</a:t>
            </a:r>
          </a:p>
        </p:txBody>
      </p:sp>
      <p:sp>
        <p:nvSpPr>
          <p:cNvPr id="16417" name="Rectangle 64"/>
          <p:cNvSpPr>
            <a:spLocks noChangeArrowheads="1"/>
          </p:cNvSpPr>
          <p:nvPr/>
        </p:nvSpPr>
        <p:spPr bwMode="auto">
          <a:xfrm>
            <a:off x="282441" y="4447712"/>
            <a:ext cx="4431602" cy="92327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By plugging in the Gaussian Expressions 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of the </a:t>
            </a:r>
            <a:r>
              <a:rPr kumimoji="0" lang="en-US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Prior, Likelihood &amp; Evidence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Terms, 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on the RHS, we Obtain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6418" name="Rectangle 65"/>
          <p:cNvSpPr>
            <a:spLocks noChangeArrowheads="1"/>
          </p:cNvSpPr>
          <p:nvPr/>
        </p:nvSpPr>
        <p:spPr bwMode="auto">
          <a:xfrm>
            <a:off x="1078614" y="1318572"/>
            <a:ext cx="1805517" cy="3540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Likelihood</a:t>
            </a:r>
          </a:p>
        </p:txBody>
      </p:sp>
      <p:sp>
        <p:nvSpPr>
          <p:cNvPr id="16419" name="Rectangle 66"/>
          <p:cNvSpPr>
            <a:spLocks noChangeArrowheads="1"/>
          </p:cNvSpPr>
          <p:nvPr/>
        </p:nvSpPr>
        <p:spPr bwMode="auto">
          <a:xfrm>
            <a:off x="3230757" y="1318572"/>
            <a:ext cx="1320800" cy="3635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Prior</a:t>
            </a:r>
          </a:p>
        </p:txBody>
      </p:sp>
      <p:sp>
        <p:nvSpPr>
          <p:cNvPr id="16420" name="Rectangle 67"/>
          <p:cNvSpPr>
            <a:spLocks noChangeArrowheads="1"/>
          </p:cNvSpPr>
          <p:nvPr/>
        </p:nvSpPr>
        <p:spPr bwMode="auto">
          <a:xfrm>
            <a:off x="1919143" y="3447587"/>
            <a:ext cx="2336800" cy="495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Evidence</a:t>
            </a:r>
          </a:p>
        </p:txBody>
      </p:sp>
      <p:sp>
        <p:nvSpPr>
          <p:cNvPr id="20521" name="Rectangle 74"/>
          <p:cNvSpPr>
            <a:spLocks noChangeArrowheads="1"/>
          </p:cNvSpPr>
          <p:nvPr/>
        </p:nvSpPr>
        <p:spPr bwMode="auto">
          <a:xfrm>
            <a:off x="579169" y="5885339"/>
            <a:ext cx="36576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PDF for Posterior</a:t>
            </a:r>
          </a:p>
        </p:txBody>
      </p:sp>
      <p:sp>
        <p:nvSpPr>
          <p:cNvPr id="5" name="Down Arrow 4"/>
          <p:cNvSpPr/>
          <p:nvPr/>
        </p:nvSpPr>
        <p:spPr>
          <a:xfrm>
            <a:off x="1969844" y="1701136"/>
            <a:ext cx="325967" cy="4079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0" name="Down Arrow 29"/>
          <p:cNvSpPr/>
          <p:nvPr/>
        </p:nvSpPr>
        <p:spPr>
          <a:xfrm>
            <a:off x="3576606" y="1729687"/>
            <a:ext cx="328083" cy="4079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" name="Down Arrow 7"/>
          <p:cNvSpPr/>
          <p:nvPr/>
        </p:nvSpPr>
        <p:spPr>
          <a:xfrm rot="10800000">
            <a:off x="2884131" y="3002458"/>
            <a:ext cx="508000" cy="3728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1859752" y="5370989"/>
            <a:ext cx="711200" cy="51435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257899" y="282319"/>
            <a:ext cx="3978870" cy="6461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Plug the Gaussian Expressions with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Mean &amp; Variance of each Term</a:t>
            </a:r>
          </a:p>
        </p:txBody>
      </p:sp>
      <p:pic>
        <p:nvPicPr>
          <p:cNvPr id="2" name="Picture 6" descr="The True Beauty of Extended Kalman Filters | by Sri Anumakonda | Analytics  Vidhya | Medium">
            <a:extLst>
              <a:ext uri="{FF2B5EF4-FFF2-40B4-BE49-F238E27FC236}">
                <a16:creationId xmlns:a16="http://schemas.microsoft.com/office/drawing/2014/main" id="{6756DE71-471B-A969-C5D3-51863A1581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59"/>
          <a:stretch/>
        </p:blipFill>
        <p:spPr bwMode="auto">
          <a:xfrm>
            <a:off x="5260289" y="4486066"/>
            <a:ext cx="4543085" cy="1897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090158C-C32C-3E0A-87C3-564791F19F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6337" y="1423306"/>
            <a:ext cx="4543085" cy="2962262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C71A74A9-F103-3D50-DD95-13743FCED1C9}"/>
              </a:ext>
            </a:extLst>
          </p:cNvPr>
          <p:cNvSpPr/>
          <p:nvPr/>
        </p:nvSpPr>
        <p:spPr>
          <a:xfrm>
            <a:off x="4850521" y="1164576"/>
            <a:ext cx="257426" cy="532188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3003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17" grpId="0" animBg="1"/>
      <p:bldP spid="16418" grpId="0" animBg="1"/>
      <p:bldP spid="16419" grpId="0" animBg="1"/>
      <p:bldP spid="16420" grpId="0" animBg="1"/>
      <p:bldP spid="20521" grpId="0" animBg="1"/>
      <p:bldP spid="5" grpId="0" animBg="1"/>
      <p:bldP spid="30" grpId="0" animBg="1"/>
      <p:bldP spid="8" grpId="0" animBg="1"/>
      <p:bldP spid="9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Variance reduction | Deep Reinforcement Learning Hands-On">
            <a:extLst>
              <a:ext uri="{FF2B5EF4-FFF2-40B4-BE49-F238E27FC236}">
                <a16:creationId xmlns:a16="http://schemas.microsoft.com/office/drawing/2014/main" id="{0B21B8A6-9DD3-4547-9F65-F955F3FF8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09" y="133394"/>
            <a:ext cx="4339515" cy="2842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aussian function - Wikipedia">
            <a:extLst>
              <a:ext uri="{FF2B5EF4-FFF2-40B4-BE49-F238E27FC236}">
                <a16:creationId xmlns:a16="http://schemas.microsoft.com/office/drawing/2014/main" id="{27D0FC12-07CB-4144-835A-3D632D465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4021" y="2068514"/>
            <a:ext cx="4670047" cy="2983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ow do I implement the Probability density function of a Gaussian  Distribution - Stack Overflow">
            <a:extLst>
              <a:ext uri="{FF2B5EF4-FFF2-40B4-BE49-F238E27FC236}">
                <a16:creationId xmlns:a16="http://schemas.microsoft.com/office/drawing/2014/main" id="{DF4FE38E-EC91-4F22-BEEE-EC11CC855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224" y="52104"/>
            <a:ext cx="3749879" cy="109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Multivariate Gaussian distribution formula implementation - Stack Overflow">
            <a:extLst>
              <a:ext uri="{FF2B5EF4-FFF2-40B4-BE49-F238E27FC236}">
                <a16:creationId xmlns:a16="http://schemas.microsoft.com/office/drawing/2014/main" id="{664E98F3-D917-476B-8DE4-D1985ECF14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007"/>
          <a:stretch/>
        </p:blipFill>
        <p:spPr bwMode="auto">
          <a:xfrm>
            <a:off x="6247226" y="1065823"/>
            <a:ext cx="5153025" cy="102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762D0959-B8F6-4E40-A514-328FC5EB8306}"/>
              </a:ext>
            </a:extLst>
          </p:cNvPr>
          <p:cNvSpPr/>
          <p:nvPr/>
        </p:nvSpPr>
        <p:spPr>
          <a:xfrm>
            <a:off x="7113864" y="133394"/>
            <a:ext cx="1120239" cy="71629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Arrow: Curved Left 4">
            <a:extLst>
              <a:ext uri="{FF2B5EF4-FFF2-40B4-BE49-F238E27FC236}">
                <a16:creationId xmlns:a16="http://schemas.microsoft.com/office/drawing/2014/main" id="{448AC738-24B9-4003-8789-ECF1EEA64136}"/>
              </a:ext>
            </a:extLst>
          </p:cNvPr>
          <p:cNvSpPr/>
          <p:nvPr/>
        </p:nvSpPr>
        <p:spPr>
          <a:xfrm rot="19421047">
            <a:off x="8550054" y="188515"/>
            <a:ext cx="410489" cy="923274"/>
          </a:xfrm>
          <a:prstGeom prst="curvedLef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2062" name="Picture 14" descr="Multivariate Normal Distribution - SAGE Research Methods">
            <a:extLst>
              <a:ext uri="{FF2B5EF4-FFF2-40B4-BE49-F238E27FC236}">
                <a16:creationId xmlns:a16="http://schemas.microsoft.com/office/drawing/2014/main" id="{945F0A86-EA30-40C1-8B6B-BB057B807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089" y="4918954"/>
            <a:ext cx="4127469" cy="1452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ouble Brace 5">
            <a:extLst>
              <a:ext uri="{FF2B5EF4-FFF2-40B4-BE49-F238E27FC236}">
                <a16:creationId xmlns:a16="http://schemas.microsoft.com/office/drawing/2014/main" id="{98B3B77C-EEED-4D11-B7A6-914B9173831B}"/>
              </a:ext>
            </a:extLst>
          </p:cNvPr>
          <p:cNvSpPr/>
          <p:nvPr/>
        </p:nvSpPr>
        <p:spPr>
          <a:xfrm>
            <a:off x="10268125" y="5002898"/>
            <a:ext cx="604008" cy="302005"/>
          </a:xfrm>
          <a:prstGeom prst="bracePair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" name="Arrow: Curved Left 6">
            <a:extLst>
              <a:ext uri="{FF2B5EF4-FFF2-40B4-BE49-F238E27FC236}">
                <a16:creationId xmlns:a16="http://schemas.microsoft.com/office/drawing/2014/main" id="{B0EF926C-4CE7-4E56-BEF8-E21905BE7288}"/>
              </a:ext>
            </a:extLst>
          </p:cNvPr>
          <p:cNvSpPr/>
          <p:nvPr/>
        </p:nvSpPr>
        <p:spPr>
          <a:xfrm>
            <a:off x="10494628" y="5108754"/>
            <a:ext cx="151001" cy="392298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991039B-CD56-45B0-835C-100AB21E59FA}"/>
              </a:ext>
            </a:extLst>
          </p:cNvPr>
          <p:cNvSpPr/>
          <p:nvPr/>
        </p:nvSpPr>
        <p:spPr>
          <a:xfrm>
            <a:off x="7291126" y="4814563"/>
            <a:ext cx="4670047" cy="180428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FE6790-4288-4C0E-A2B3-FE57275B3D5E}"/>
              </a:ext>
            </a:extLst>
          </p:cNvPr>
          <p:cNvSpPr txBox="1"/>
          <p:nvPr/>
        </p:nvSpPr>
        <p:spPr>
          <a:xfrm>
            <a:off x="1375638" y="5108754"/>
            <a:ext cx="2667957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Gaussian  Distribution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4357FB-95AF-FE58-280A-AD9DD11D2A8D}"/>
              </a:ext>
            </a:extLst>
          </p:cNvPr>
          <p:cNvSpPr txBox="1"/>
          <p:nvPr/>
        </p:nvSpPr>
        <p:spPr>
          <a:xfrm>
            <a:off x="9052565" y="156628"/>
            <a:ext cx="2994726" cy="33855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1600" b="1" i="1" dirty="0"/>
              <a:t>Building Uncertainty Models</a:t>
            </a:r>
            <a:endParaRPr lang="en-IN" sz="1600" b="1" i="1" dirty="0"/>
          </a:p>
        </p:txBody>
      </p:sp>
    </p:spTree>
    <p:extLst>
      <p:ext uri="{BB962C8B-B14F-4D97-AF65-F5344CB8AC3E}">
        <p14:creationId xmlns:p14="http://schemas.microsoft.com/office/powerpoint/2010/main" val="3505176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005" y="2463800"/>
            <a:ext cx="4316693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Rectangle 5"/>
          <p:cNvSpPr>
            <a:spLocks noChangeArrowheads="1"/>
          </p:cNvSpPr>
          <p:nvPr/>
        </p:nvSpPr>
        <p:spPr bwMode="auto">
          <a:xfrm>
            <a:off x="3505200" y="381000"/>
            <a:ext cx="2667000" cy="1600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5604" name="Rectangle 6"/>
          <p:cNvSpPr>
            <a:spLocks noChangeArrowheads="1"/>
          </p:cNvSpPr>
          <p:nvPr/>
        </p:nvSpPr>
        <p:spPr bwMode="auto">
          <a:xfrm>
            <a:off x="7010400" y="381000"/>
            <a:ext cx="2667000" cy="1600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5605" name="Rectangle 7"/>
          <p:cNvSpPr>
            <a:spLocks noChangeArrowheads="1"/>
          </p:cNvSpPr>
          <p:nvPr/>
        </p:nvSpPr>
        <p:spPr bwMode="auto">
          <a:xfrm>
            <a:off x="7010400" y="2895600"/>
            <a:ext cx="2667000" cy="1600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5606" name="Rectangle 8"/>
          <p:cNvSpPr>
            <a:spLocks noChangeArrowheads="1"/>
          </p:cNvSpPr>
          <p:nvPr/>
        </p:nvSpPr>
        <p:spPr bwMode="auto">
          <a:xfrm>
            <a:off x="3505200" y="4953000"/>
            <a:ext cx="2667000" cy="1600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9879" name="Line 9"/>
          <p:cNvSpPr>
            <a:spLocks noChangeShapeType="1"/>
          </p:cNvSpPr>
          <p:nvPr/>
        </p:nvSpPr>
        <p:spPr bwMode="auto">
          <a:xfrm>
            <a:off x="4191000" y="53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9880" name="Line 10"/>
          <p:cNvSpPr>
            <a:spLocks noChangeShapeType="1"/>
          </p:cNvSpPr>
          <p:nvPr/>
        </p:nvSpPr>
        <p:spPr bwMode="auto">
          <a:xfrm>
            <a:off x="3810000" y="15240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9881" name="Line 16"/>
          <p:cNvSpPr>
            <a:spLocks noChangeShapeType="1"/>
          </p:cNvSpPr>
          <p:nvPr/>
        </p:nvSpPr>
        <p:spPr bwMode="auto">
          <a:xfrm>
            <a:off x="7924800" y="533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9882" name="Line 17"/>
          <p:cNvSpPr>
            <a:spLocks noChangeShapeType="1"/>
          </p:cNvSpPr>
          <p:nvPr/>
        </p:nvSpPr>
        <p:spPr bwMode="auto">
          <a:xfrm>
            <a:off x="7239000" y="14478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9883" name="Freeform 20"/>
          <p:cNvSpPr>
            <a:spLocks/>
          </p:cNvSpPr>
          <p:nvPr/>
        </p:nvSpPr>
        <p:spPr bwMode="auto">
          <a:xfrm>
            <a:off x="7620000" y="685800"/>
            <a:ext cx="1600200" cy="711200"/>
          </a:xfrm>
          <a:custGeom>
            <a:avLst/>
            <a:gdLst>
              <a:gd name="T0" fmla="*/ 0 w 1008"/>
              <a:gd name="T1" fmla="*/ 2147483647 h 448"/>
              <a:gd name="T2" fmla="*/ 2147483647 w 1008"/>
              <a:gd name="T3" fmla="*/ 2147483647 h 448"/>
              <a:gd name="T4" fmla="*/ 2147483647 w 1008"/>
              <a:gd name="T5" fmla="*/ 2147483647 h 448"/>
              <a:gd name="T6" fmla="*/ 2147483647 w 1008"/>
              <a:gd name="T7" fmla="*/ 2147483647 h 448"/>
              <a:gd name="T8" fmla="*/ 2147483647 w 1008"/>
              <a:gd name="T9" fmla="*/ 0 h 448"/>
              <a:gd name="T10" fmla="*/ 2147483647 w 1008"/>
              <a:gd name="T11" fmla="*/ 2147483647 h 448"/>
              <a:gd name="T12" fmla="*/ 2147483647 w 1008"/>
              <a:gd name="T13" fmla="*/ 2147483647 h 448"/>
              <a:gd name="T14" fmla="*/ 2147483647 w 1008"/>
              <a:gd name="T15" fmla="*/ 2147483647 h 448"/>
              <a:gd name="T16" fmla="*/ 2147483647 w 1008"/>
              <a:gd name="T17" fmla="*/ 2147483647 h 448"/>
              <a:gd name="T18" fmla="*/ 2147483647 w 1008"/>
              <a:gd name="T19" fmla="*/ 2147483647 h 44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008" h="448">
                <a:moveTo>
                  <a:pt x="0" y="432"/>
                </a:moveTo>
                <a:cubicBezTo>
                  <a:pt x="48" y="424"/>
                  <a:pt x="96" y="416"/>
                  <a:pt x="144" y="384"/>
                </a:cubicBezTo>
                <a:cubicBezTo>
                  <a:pt x="192" y="352"/>
                  <a:pt x="248" y="296"/>
                  <a:pt x="288" y="240"/>
                </a:cubicBezTo>
                <a:cubicBezTo>
                  <a:pt x="328" y="184"/>
                  <a:pt x="352" y="88"/>
                  <a:pt x="384" y="48"/>
                </a:cubicBezTo>
                <a:cubicBezTo>
                  <a:pt x="416" y="8"/>
                  <a:pt x="448" y="0"/>
                  <a:pt x="480" y="0"/>
                </a:cubicBezTo>
                <a:cubicBezTo>
                  <a:pt x="512" y="0"/>
                  <a:pt x="544" y="8"/>
                  <a:pt x="576" y="48"/>
                </a:cubicBezTo>
                <a:cubicBezTo>
                  <a:pt x="608" y="88"/>
                  <a:pt x="640" y="192"/>
                  <a:pt x="672" y="240"/>
                </a:cubicBezTo>
                <a:cubicBezTo>
                  <a:pt x="704" y="288"/>
                  <a:pt x="720" y="304"/>
                  <a:pt x="768" y="336"/>
                </a:cubicBezTo>
                <a:cubicBezTo>
                  <a:pt x="816" y="368"/>
                  <a:pt x="920" y="416"/>
                  <a:pt x="960" y="432"/>
                </a:cubicBezTo>
                <a:cubicBezTo>
                  <a:pt x="1000" y="448"/>
                  <a:pt x="1000" y="432"/>
                  <a:pt x="1008" y="4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9884" name="Line 22"/>
          <p:cNvSpPr>
            <a:spLocks noChangeShapeType="1"/>
          </p:cNvSpPr>
          <p:nvPr/>
        </p:nvSpPr>
        <p:spPr bwMode="auto">
          <a:xfrm>
            <a:off x="7543800" y="31242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9885" name="Line 23"/>
          <p:cNvSpPr>
            <a:spLocks noChangeShapeType="1"/>
          </p:cNvSpPr>
          <p:nvPr/>
        </p:nvSpPr>
        <p:spPr bwMode="auto">
          <a:xfrm>
            <a:off x="7315200" y="40386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9886" name="Freeform 24"/>
          <p:cNvSpPr>
            <a:spLocks/>
          </p:cNvSpPr>
          <p:nvPr/>
        </p:nvSpPr>
        <p:spPr bwMode="auto">
          <a:xfrm>
            <a:off x="4038600" y="5410200"/>
            <a:ext cx="1600200" cy="711200"/>
          </a:xfrm>
          <a:custGeom>
            <a:avLst/>
            <a:gdLst>
              <a:gd name="T0" fmla="*/ 0 w 1008"/>
              <a:gd name="T1" fmla="*/ 2147483647 h 448"/>
              <a:gd name="T2" fmla="*/ 2147483647 w 1008"/>
              <a:gd name="T3" fmla="*/ 2147483647 h 448"/>
              <a:gd name="T4" fmla="*/ 2147483647 w 1008"/>
              <a:gd name="T5" fmla="*/ 2147483647 h 448"/>
              <a:gd name="T6" fmla="*/ 2147483647 w 1008"/>
              <a:gd name="T7" fmla="*/ 2147483647 h 448"/>
              <a:gd name="T8" fmla="*/ 2147483647 w 1008"/>
              <a:gd name="T9" fmla="*/ 0 h 448"/>
              <a:gd name="T10" fmla="*/ 2147483647 w 1008"/>
              <a:gd name="T11" fmla="*/ 2147483647 h 448"/>
              <a:gd name="T12" fmla="*/ 2147483647 w 1008"/>
              <a:gd name="T13" fmla="*/ 2147483647 h 448"/>
              <a:gd name="T14" fmla="*/ 2147483647 w 1008"/>
              <a:gd name="T15" fmla="*/ 2147483647 h 448"/>
              <a:gd name="T16" fmla="*/ 2147483647 w 1008"/>
              <a:gd name="T17" fmla="*/ 2147483647 h 448"/>
              <a:gd name="T18" fmla="*/ 2147483647 w 1008"/>
              <a:gd name="T19" fmla="*/ 2147483647 h 44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008" h="448">
                <a:moveTo>
                  <a:pt x="0" y="432"/>
                </a:moveTo>
                <a:cubicBezTo>
                  <a:pt x="48" y="424"/>
                  <a:pt x="96" y="416"/>
                  <a:pt x="144" y="384"/>
                </a:cubicBezTo>
                <a:cubicBezTo>
                  <a:pt x="192" y="352"/>
                  <a:pt x="248" y="296"/>
                  <a:pt x="288" y="240"/>
                </a:cubicBezTo>
                <a:cubicBezTo>
                  <a:pt x="328" y="184"/>
                  <a:pt x="352" y="88"/>
                  <a:pt x="384" y="48"/>
                </a:cubicBezTo>
                <a:cubicBezTo>
                  <a:pt x="416" y="8"/>
                  <a:pt x="448" y="0"/>
                  <a:pt x="480" y="0"/>
                </a:cubicBezTo>
                <a:cubicBezTo>
                  <a:pt x="512" y="0"/>
                  <a:pt x="544" y="8"/>
                  <a:pt x="576" y="48"/>
                </a:cubicBezTo>
                <a:cubicBezTo>
                  <a:pt x="608" y="88"/>
                  <a:pt x="640" y="192"/>
                  <a:pt x="672" y="240"/>
                </a:cubicBezTo>
                <a:cubicBezTo>
                  <a:pt x="704" y="288"/>
                  <a:pt x="720" y="304"/>
                  <a:pt x="768" y="336"/>
                </a:cubicBezTo>
                <a:cubicBezTo>
                  <a:pt x="816" y="368"/>
                  <a:pt x="920" y="416"/>
                  <a:pt x="960" y="432"/>
                </a:cubicBezTo>
                <a:cubicBezTo>
                  <a:pt x="1000" y="448"/>
                  <a:pt x="1000" y="432"/>
                  <a:pt x="1008" y="4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9887" name="Line 25"/>
          <p:cNvSpPr>
            <a:spLocks noChangeShapeType="1"/>
          </p:cNvSpPr>
          <p:nvPr/>
        </p:nvSpPr>
        <p:spPr bwMode="auto">
          <a:xfrm>
            <a:off x="3962400" y="51816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9888" name="Line 26"/>
          <p:cNvSpPr>
            <a:spLocks noChangeShapeType="1"/>
          </p:cNvSpPr>
          <p:nvPr/>
        </p:nvSpPr>
        <p:spPr bwMode="auto">
          <a:xfrm>
            <a:off x="3733800" y="62484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9889" name="Freeform 30"/>
          <p:cNvSpPr>
            <a:spLocks/>
          </p:cNvSpPr>
          <p:nvPr/>
        </p:nvSpPr>
        <p:spPr bwMode="auto">
          <a:xfrm>
            <a:off x="7391400" y="3568700"/>
            <a:ext cx="2209800" cy="406400"/>
          </a:xfrm>
          <a:custGeom>
            <a:avLst/>
            <a:gdLst>
              <a:gd name="T0" fmla="*/ 0 w 1392"/>
              <a:gd name="T1" fmla="*/ 2147483647 h 256"/>
              <a:gd name="T2" fmla="*/ 2147483647 w 1392"/>
              <a:gd name="T3" fmla="*/ 2147483647 h 256"/>
              <a:gd name="T4" fmla="*/ 2147483647 w 1392"/>
              <a:gd name="T5" fmla="*/ 2147483647 h 256"/>
              <a:gd name="T6" fmla="*/ 2147483647 w 1392"/>
              <a:gd name="T7" fmla="*/ 2147483647 h 256"/>
              <a:gd name="T8" fmla="*/ 2147483647 w 1392"/>
              <a:gd name="T9" fmla="*/ 2147483647 h 256"/>
              <a:gd name="T10" fmla="*/ 2147483647 w 1392"/>
              <a:gd name="T11" fmla="*/ 2147483647 h 256"/>
              <a:gd name="T12" fmla="*/ 2147483647 w 1392"/>
              <a:gd name="T13" fmla="*/ 2147483647 h 256"/>
              <a:gd name="T14" fmla="*/ 2147483647 w 1392"/>
              <a:gd name="T15" fmla="*/ 2147483647 h 256"/>
              <a:gd name="T16" fmla="*/ 2147483647 w 1392"/>
              <a:gd name="T17" fmla="*/ 2147483647 h 25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392" h="256">
                <a:moveTo>
                  <a:pt x="0" y="248"/>
                </a:moveTo>
                <a:cubicBezTo>
                  <a:pt x="4" y="252"/>
                  <a:pt x="8" y="256"/>
                  <a:pt x="48" y="248"/>
                </a:cubicBezTo>
                <a:cubicBezTo>
                  <a:pt x="88" y="240"/>
                  <a:pt x="160" y="232"/>
                  <a:pt x="240" y="200"/>
                </a:cubicBezTo>
                <a:cubicBezTo>
                  <a:pt x="320" y="168"/>
                  <a:pt x="456" y="88"/>
                  <a:pt x="528" y="56"/>
                </a:cubicBezTo>
                <a:cubicBezTo>
                  <a:pt x="600" y="24"/>
                  <a:pt x="632" y="16"/>
                  <a:pt x="672" y="8"/>
                </a:cubicBezTo>
                <a:cubicBezTo>
                  <a:pt x="712" y="0"/>
                  <a:pt x="728" y="0"/>
                  <a:pt x="768" y="8"/>
                </a:cubicBezTo>
                <a:cubicBezTo>
                  <a:pt x="808" y="16"/>
                  <a:pt x="864" y="40"/>
                  <a:pt x="912" y="56"/>
                </a:cubicBezTo>
                <a:cubicBezTo>
                  <a:pt x="960" y="72"/>
                  <a:pt x="976" y="72"/>
                  <a:pt x="1056" y="104"/>
                </a:cubicBezTo>
                <a:cubicBezTo>
                  <a:pt x="1136" y="136"/>
                  <a:pt x="1336" y="224"/>
                  <a:pt x="1392" y="2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9890" name="Freeform 35"/>
          <p:cNvSpPr>
            <a:spLocks/>
          </p:cNvSpPr>
          <p:nvPr/>
        </p:nvSpPr>
        <p:spPr bwMode="auto">
          <a:xfrm>
            <a:off x="4114800" y="685800"/>
            <a:ext cx="1600200" cy="711200"/>
          </a:xfrm>
          <a:custGeom>
            <a:avLst/>
            <a:gdLst>
              <a:gd name="T0" fmla="*/ 0 w 1008"/>
              <a:gd name="T1" fmla="*/ 2147483647 h 448"/>
              <a:gd name="T2" fmla="*/ 2147483647 w 1008"/>
              <a:gd name="T3" fmla="*/ 2147483647 h 448"/>
              <a:gd name="T4" fmla="*/ 2147483647 w 1008"/>
              <a:gd name="T5" fmla="*/ 2147483647 h 448"/>
              <a:gd name="T6" fmla="*/ 2147483647 w 1008"/>
              <a:gd name="T7" fmla="*/ 2147483647 h 448"/>
              <a:gd name="T8" fmla="*/ 2147483647 w 1008"/>
              <a:gd name="T9" fmla="*/ 0 h 448"/>
              <a:gd name="T10" fmla="*/ 2147483647 w 1008"/>
              <a:gd name="T11" fmla="*/ 2147483647 h 448"/>
              <a:gd name="T12" fmla="*/ 2147483647 w 1008"/>
              <a:gd name="T13" fmla="*/ 2147483647 h 448"/>
              <a:gd name="T14" fmla="*/ 2147483647 w 1008"/>
              <a:gd name="T15" fmla="*/ 2147483647 h 448"/>
              <a:gd name="T16" fmla="*/ 2147483647 w 1008"/>
              <a:gd name="T17" fmla="*/ 2147483647 h 448"/>
              <a:gd name="T18" fmla="*/ 2147483647 w 1008"/>
              <a:gd name="T19" fmla="*/ 2147483647 h 44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008" h="448">
                <a:moveTo>
                  <a:pt x="0" y="432"/>
                </a:moveTo>
                <a:cubicBezTo>
                  <a:pt x="48" y="424"/>
                  <a:pt x="96" y="416"/>
                  <a:pt x="144" y="384"/>
                </a:cubicBezTo>
                <a:cubicBezTo>
                  <a:pt x="192" y="352"/>
                  <a:pt x="248" y="296"/>
                  <a:pt x="288" y="240"/>
                </a:cubicBezTo>
                <a:cubicBezTo>
                  <a:pt x="328" y="184"/>
                  <a:pt x="352" y="88"/>
                  <a:pt x="384" y="48"/>
                </a:cubicBezTo>
                <a:cubicBezTo>
                  <a:pt x="416" y="8"/>
                  <a:pt x="448" y="0"/>
                  <a:pt x="480" y="0"/>
                </a:cubicBezTo>
                <a:cubicBezTo>
                  <a:pt x="512" y="0"/>
                  <a:pt x="544" y="8"/>
                  <a:pt x="576" y="48"/>
                </a:cubicBezTo>
                <a:cubicBezTo>
                  <a:pt x="608" y="88"/>
                  <a:pt x="640" y="192"/>
                  <a:pt x="672" y="240"/>
                </a:cubicBezTo>
                <a:cubicBezTo>
                  <a:pt x="704" y="288"/>
                  <a:pt x="720" y="304"/>
                  <a:pt x="768" y="336"/>
                </a:cubicBezTo>
                <a:cubicBezTo>
                  <a:pt x="816" y="368"/>
                  <a:pt x="920" y="416"/>
                  <a:pt x="960" y="432"/>
                </a:cubicBezTo>
                <a:cubicBezTo>
                  <a:pt x="1000" y="448"/>
                  <a:pt x="1000" y="432"/>
                  <a:pt x="1008" y="4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9891" name="Line 36"/>
          <p:cNvSpPr>
            <a:spLocks noChangeShapeType="1"/>
          </p:cNvSpPr>
          <p:nvPr/>
        </p:nvSpPr>
        <p:spPr bwMode="auto">
          <a:xfrm>
            <a:off x="4876800" y="6858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9892" name="Line 37"/>
          <p:cNvSpPr>
            <a:spLocks noChangeShapeType="1"/>
          </p:cNvSpPr>
          <p:nvPr/>
        </p:nvSpPr>
        <p:spPr bwMode="auto">
          <a:xfrm>
            <a:off x="8382000" y="685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9893" name="Line 38"/>
          <p:cNvSpPr>
            <a:spLocks noChangeShapeType="1"/>
          </p:cNvSpPr>
          <p:nvPr/>
        </p:nvSpPr>
        <p:spPr bwMode="auto">
          <a:xfrm>
            <a:off x="8534400" y="3505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9894" name="Line 39"/>
          <p:cNvSpPr>
            <a:spLocks noChangeShapeType="1"/>
          </p:cNvSpPr>
          <p:nvPr/>
        </p:nvSpPr>
        <p:spPr bwMode="auto">
          <a:xfrm>
            <a:off x="4800600" y="54102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5623" name="Line 40"/>
          <p:cNvSpPr>
            <a:spLocks noChangeShapeType="1"/>
          </p:cNvSpPr>
          <p:nvPr/>
        </p:nvSpPr>
        <p:spPr bwMode="auto">
          <a:xfrm>
            <a:off x="3200400" y="3124200"/>
            <a:ext cx="762000" cy="1600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5624" name="Line 41"/>
          <p:cNvSpPr>
            <a:spLocks noChangeShapeType="1"/>
          </p:cNvSpPr>
          <p:nvPr/>
        </p:nvSpPr>
        <p:spPr bwMode="auto">
          <a:xfrm flipV="1">
            <a:off x="4267200" y="21336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5625" name="Line 42"/>
          <p:cNvSpPr>
            <a:spLocks noChangeShapeType="1"/>
          </p:cNvSpPr>
          <p:nvPr/>
        </p:nvSpPr>
        <p:spPr bwMode="auto">
          <a:xfrm flipV="1">
            <a:off x="6248400" y="20574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5626" name="Line 43"/>
          <p:cNvSpPr>
            <a:spLocks noChangeShapeType="1"/>
          </p:cNvSpPr>
          <p:nvPr/>
        </p:nvSpPr>
        <p:spPr bwMode="auto">
          <a:xfrm>
            <a:off x="5791200" y="3276600"/>
            <a:ext cx="106680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79899" name="Picture 5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34" y="1524051"/>
            <a:ext cx="334433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900" name="Picture 5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3" y="1600200"/>
            <a:ext cx="495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901" name="Picture 5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1" y="4114800"/>
            <a:ext cx="552451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902" name="Picture 5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62484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903" name="Picture 5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5257851"/>
            <a:ext cx="3810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904" name="Picture 5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1" y="3048000"/>
            <a:ext cx="1466851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905" name="Picture 5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3" y="609651"/>
            <a:ext cx="2667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906" name="Picture 5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34" y="533451"/>
            <a:ext cx="334433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4">
            <a:extLst>
              <a:ext uri="{FF2B5EF4-FFF2-40B4-BE49-F238E27FC236}">
                <a16:creationId xmlns:a16="http://schemas.microsoft.com/office/drawing/2014/main" id="{B381AB70-4D81-CFA6-B5FC-093A9389C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0" t="32738" r="59653" b="33289"/>
          <a:stretch>
            <a:fillRect/>
          </a:stretch>
        </p:blipFill>
        <p:spPr bwMode="auto">
          <a:xfrm>
            <a:off x="295278" y="399256"/>
            <a:ext cx="2978148" cy="148748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EDD62C4-7863-3AAC-80EE-63AC30307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17" t="26611" r="7193" b="24969"/>
          <a:stretch>
            <a:fillRect/>
          </a:stretch>
        </p:blipFill>
        <p:spPr bwMode="auto">
          <a:xfrm>
            <a:off x="8603390" y="4654550"/>
            <a:ext cx="2895295" cy="19081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520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animBg="1"/>
      <p:bldP spid="25604" grpId="0" animBg="1"/>
      <p:bldP spid="25605" grpId="0" animBg="1"/>
      <p:bldP spid="25606" grpId="0" animBg="1"/>
      <p:bldP spid="25623" grpId="0" animBg="1"/>
      <p:bldP spid="25624" grpId="0" animBg="1"/>
      <p:bldP spid="25625" grpId="0" animBg="1"/>
      <p:bldP spid="2562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901A15-5F71-031E-FBFA-DA120BC00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71" y="4944054"/>
            <a:ext cx="2659963" cy="17323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A4543D4-4C34-BE5A-120A-AC3416985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708" y="181591"/>
            <a:ext cx="3395431" cy="20002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1DBFEA-AC33-707F-DF56-683FF84856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271" y="2269162"/>
            <a:ext cx="2867929" cy="2545777"/>
          </a:xfrm>
          <a:prstGeom prst="rect">
            <a:avLst/>
          </a:prstGeom>
          <a:ln w="28575">
            <a:solidFill>
              <a:srgbClr val="FF0000"/>
            </a:solidFill>
            <a:prstDash val="dash"/>
          </a:ln>
        </p:spPr>
      </p:pic>
      <p:pic>
        <p:nvPicPr>
          <p:cNvPr id="6" name="Picture 6" descr="Figure-1.-A-distillation-column-usually-requires-a-number-of-pressure-sensors">
            <a:extLst>
              <a:ext uri="{FF2B5EF4-FFF2-40B4-BE49-F238E27FC236}">
                <a16:creationId xmlns:a16="http://schemas.microsoft.com/office/drawing/2014/main" id="{8A40346E-9F14-0782-4D4C-F6A533488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253" y="622262"/>
            <a:ext cx="5453530" cy="5146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893D1E-875C-DD03-BA69-473921F89EBA}"/>
              </a:ext>
            </a:extLst>
          </p:cNvPr>
          <p:cNvSpPr txBox="1"/>
          <p:nvPr/>
        </p:nvSpPr>
        <p:spPr>
          <a:xfrm>
            <a:off x="4822677" y="120180"/>
            <a:ext cx="1563880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Applications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763B02-0AA0-0590-10F6-D666D8DC78F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722"/>
          <a:stretch/>
        </p:blipFill>
        <p:spPr>
          <a:xfrm>
            <a:off x="3105011" y="1986997"/>
            <a:ext cx="3395431" cy="311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804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3614EC7-DF97-D209-2E8B-CD0BE9AF9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27" y="173424"/>
            <a:ext cx="4305240" cy="43878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83BB142-627B-0EC6-8BE5-C6DE45B66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838" y="632389"/>
            <a:ext cx="7501083" cy="42130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2" descr="Continuous distillation - Wikipedia">
            <a:extLst>
              <a:ext uri="{FF2B5EF4-FFF2-40B4-BE49-F238E27FC236}">
                <a16:creationId xmlns:a16="http://schemas.microsoft.com/office/drawing/2014/main" id="{665ABAE2-B055-CD46-652D-6A0E9E977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79" y="3082346"/>
            <a:ext cx="1859215" cy="360223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935F79-2EAC-C963-B09B-207ACC52C84A}"/>
              </a:ext>
            </a:extLst>
          </p:cNvPr>
          <p:cNvSpPr txBox="1"/>
          <p:nvPr/>
        </p:nvSpPr>
        <p:spPr>
          <a:xfrm>
            <a:off x="5212935" y="173424"/>
            <a:ext cx="5606041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Estimation and Performance Monitoring Strategies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0CE40B-47EF-DAA8-353E-9E00DE50F565}"/>
              </a:ext>
            </a:extLst>
          </p:cNvPr>
          <p:cNvSpPr txBox="1"/>
          <p:nvPr/>
        </p:nvSpPr>
        <p:spPr>
          <a:xfrm>
            <a:off x="2555192" y="5361137"/>
            <a:ext cx="5050565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Model Based Strategies</a:t>
            </a:r>
          </a:p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First Principle/ Domain/Physics  based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Data Oriented</a:t>
            </a:r>
          </a:p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Feature Vectors</a:t>
            </a:r>
          </a:p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Statistical Approaches</a:t>
            </a: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0224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Line 4">
            <a:extLst>
              <a:ext uri="{FF2B5EF4-FFF2-40B4-BE49-F238E27FC236}">
                <a16:creationId xmlns:a16="http://schemas.microsoft.com/office/drawing/2014/main" id="{247828FD-F42B-494E-8598-AB01326F6B71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18288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339" name="Line 5">
            <a:extLst>
              <a:ext uri="{FF2B5EF4-FFF2-40B4-BE49-F238E27FC236}">
                <a16:creationId xmlns:a16="http://schemas.microsoft.com/office/drawing/2014/main" id="{2B545171-8B4D-4310-8A26-33BDF6387C00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3429000"/>
            <a:ext cx="480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340" name="Line 6">
            <a:extLst>
              <a:ext uri="{FF2B5EF4-FFF2-40B4-BE49-F238E27FC236}">
                <a16:creationId xmlns:a16="http://schemas.microsoft.com/office/drawing/2014/main" id="{EF673119-FFEF-4B87-956A-250B67395FFA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0" y="18288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341" name="Rectangle 7">
            <a:extLst>
              <a:ext uri="{FF2B5EF4-FFF2-40B4-BE49-F238E27FC236}">
                <a16:creationId xmlns:a16="http://schemas.microsoft.com/office/drawing/2014/main" id="{D9A3CD9C-22E5-4127-B38D-956CB13D7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114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k-1</a:t>
            </a:r>
          </a:p>
        </p:txBody>
      </p:sp>
      <p:sp>
        <p:nvSpPr>
          <p:cNvPr id="14342" name="Rectangle 8">
            <a:extLst>
              <a:ext uri="{FF2B5EF4-FFF2-40B4-BE49-F238E27FC236}">
                <a16:creationId xmlns:a16="http://schemas.microsoft.com/office/drawing/2014/main" id="{06A6934E-F65C-4C18-8573-300E79A23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48768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z(k-1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4343" name="Oval 9">
            <a:extLst>
              <a:ext uri="{FF2B5EF4-FFF2-40B4-BE49-F238E27FC236}">
                <a16:creationId xmlns:a16="http://schemas.microsoft.com/office/drawing/2014/main" id="{FDE84A60-0D20-4D2E-BFC2-50980D081B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124200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344" name="Oval 10">
            <a:extLst>
              <a:ext uri="{FF2B5EF4-FFF2-40B4-BE49-F238E27FC236}">
                <a16:creationId xmlns:a16="http://schemas.microsoft.com/office/drawing/2014/main" id="{288DAB8D-7A34-4882-955C-C957FF1DA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3124200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345" name="Oval 11">
            <a:extLst>
              <a:ext uri="{FF2B5EF4-FFF2-40B4-BE49-F238E27FC236}">
                <a16:creationId xmlns:a16="http://schemas.microsoft.com/office/drawing/2014/main" id="{A1B1FEBF-95EF-42E0-86D0-1BA4E366B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3124200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346" name="Rectangle 12">
            <a:extLst>
              <a:ext uri="{FF2B5EF4-FFF2-40B4-BE49-F238E27FC236}">
                <a16:creationId xmlns:a16="http://schemas.microsoft.com/office/drawing/2014/main" id="{9D98B949-25B2-47F1-8DCF-28E08BC27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819400"/>
            <a:ext cx="685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(k-1)+</a:t>
            </a:r>
          </a:p>
        </p:txBody>
      </p:sp>
      <p:sp>
        <p:nvSpPr>
          <p:cNvPr id="14347" name="Rectangle 13">
            <a:extLst>
              <a:ext uri="{FF2B5EF4-FFF2-40B4-BE49-F238E27FC236}">
                <a16:creationId xmlns:a16="http://schemas.microsoft.com/office/drawing/2014/main" id="{F33A1FF5-B496-4ACD-B427-58790F657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4114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</a:t>
            </a:r>
          </a:p>
        </p:txBody>
      </p:sp>
      <p:sp>
        <p:nvSpPr>
          <p:cNvPr id="14348" name="Rectangle 14">
            <a:extLst>
              <a:ext uri="{FF2B5EF4-FFF2-40B4-BE49-F238E27FC236}">
                <a16:creationId xmlns:a16="http://schemas.microsoft.com/office/drawing/2014/main" id="{5AC38B37-CADB-483C-A822-10BF80657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48768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z(k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4349" name="Rectangle 15">
            <a:extLst>
              <a:ext uri="{FF2B5EF4-FFF2-40B4-BE49-F238E27FC236}">
                <a16:creationId xmlns:a16="http://schemas.microsoft.com/office/drawing/2014/main" id="{19F68775-E3CD-40EC-AF1F-A1B8BAA59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9350" y="2819400"/>
            <a:ext cx="42545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(k)-</a:t>
            </a:r>
          </a:p>
        </p:txBody>
      </p:sp>
      <p:sp>
        <p:nvSpPr>
          <p:cNvPr id="14350" name="Rectangle 16">
            <a:extLst>
              <a:ext uri="{FF2B5EF4-FFF2-40B4-BE49-F238E27FC236}">
                <a16:creationId xmlns:a16="http://schemas.microsoft.com/office/drawing/2014/main" id="{1F0EFB6D-1589-4F81-A4FF-805E5181C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326" y="2822895"/>
            <a:ext cx="425449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(k)+</a:t>
            </a:r>
          </a:p>
        </p:txBody>
      </p:sp>
      <p:sp>
        <p:nvSpPr>
          <p:cNvPr id="14352" name="Rectangle 18">
            <a:extLst>
              <a:ext uri="{FF2B5EF4-FFF2-40B4-BE49-F238E27FC236}">
                <a16:creationId xmlns:a16="http://schemas.microsoft.com/office/drawing/2014/main" id="{3FD28489-33A8-43E3-911B-EC31ADB9E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2859" y="2801565"/>
            <a:ext cx="852882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Prediction</a:t>
            </a:r>
          </a:p>
        </p:txBody>
      </p:sp>
      <p:sp>
        <p:nvSpPr>
          <p:cNvPr id="14354" name="Rectangle 20">
            <a:extLst>
              <a:ext uri="{FF2B5EF4-FFF2-40B4-BE49-F238E27FC236}">
                <a16:creationId xmlns:a16="http://schemas.microsoft.com/office/drawing/2014/main" id="{73DCF4BE-F503-40B5-9690-7C255CB5F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4148" y="1524000"/>
            <a:ext cx="685801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Update</a:t>
            </a:r>
          </a:p>
        </p:txBody>
      </p:sp>
      <p:pic>
        <p:nvPicPr>
          <p:cNvPr id="11286" name="Picture 25">
            <a:extLst>
              <a:ext uri="{FF2B5EF4-FFF2-40B4-BE49-F238E27FC236}">
                <a16:creationId xmlns:a16="http://schemas.microsoft.com/office/drawing/2014/main" id="{4AFF2794-2DDE-49D0-A9C5-A026C2486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5218" y="1051544"/>
            <a:ext cx="1981200" cy="335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3" name="Picture 26">
            <a:extLst>
              <a:ext uri="{FF2B5EF4-FFF2-40B4-BE49-F238E27FC236}">
                <a16:creationId xmlns:a16="http://schemas.microsoft.com/office/drawing/2014/main" id="{939FD669-3D7F-4F14-ACC3-4F1749A8C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723" y="752334"/>
            <a:ext cx="2008146" cy="68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91" name="Picture 33">
            <a:extLst>
              <a:ext uri="{FF2B5EF4-FFF2-40B4-BE49-F238E27FC236}">
                <a16:creationId xmlns:a16="http://schemas.microsoft.com/office/drawing/2014/main" id="{9179DE4C-E967-466A-8A44-1A7EBA7D6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901" y="3696155"/>
            <a:ext cx="3549650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92" name="Oval 34">
            <a:extLst>
              <a:ext uri="{FF2B5EF4-FFF2-40B4-BE49-F238E27FC236}">
                <a16:creationId xmlns:a16="http://schemas.microsoft.com/office/drawing/2014/main" id="{772A1146-5A77-4FCD-A1EB-99BDB52F2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832350"/>
            <a:ext cx="2057400" cy="838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 Show that Each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Term is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Gaussian</a:t>
            </a:r>
          </a:p>
        </p:txBody>
      </p:sp>
      <p:pic>
        <p:nvPicPr>
          <p:cNvPr id="32" name="Picture 4">
            <a:extLst>
              <a:ext uri="{FF2B5EF4-FFF2-40B4-BE49-F238E27FC236}">
                <a16:creationId xmlns:a16="http://schemas.microsoft.com/office/drawing/2014/main" id="{32994C7C-9F10-452B-8320-533892710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387" y="5601065"/>
            <a:ext cx="3231919" cy="836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Arrow: Down 2">
            <a:extLst>
              <a:ext uri="{FF2B5EF4-FFF2-40B4-BE49-F238E27FC236}">
                <a16:creationId xmlns:a16="http://schemas.microsoft.com/office/drawing/2014/main" id="{512E72B9-D419-4FF6-9CA0-96F550BF581F}"/>
              </a:ext>
            </a:extLst>
          </p:cNvPr>
          <p:cNvSpPr/>
          <p:nvPr/>
        </p:nvSpPr>
        <p:spPr>
          <a:xfrm>
            <a:off x="5434940" y="5512164"/>
            <a:ext cx="228600" cy="247287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E0434D66-0CD9-46FE-B6BB-54AF1F3D397E}"/>
              </a:ext>
            </a:extLst>
          </p:cNvPr>
          <p:cNvSpPr/>
          <p:nvPr/>
        </p:nvSpPr>
        <p:spPr>
          <a:xfrm>
            <a:off x="6463639" y="5512164"/>
            <a:ext cx="228600" cy="247287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Arrow: Curved Left 3">
            <a:extLst>
              <a:ext uri="{FF2B5EF4-FFF2-40B4-BE49-F238E27FC236}">
                <a16:creationId xmlns:a16="http://schemas.microsoft.com/office/drawing/2014/main" id="{1245922C-43FB-4D2A-A17E-A1DBC84F5126}"/>
              </a:ext>
            </a:extLst>
          </p:cNvPr>
          <p:cNvSpPr/>
          <p:nvPr/>
        </p:nvSpPr>
        <p:spPr>
          <a:xfrm>
            <a:off x="7145188" y="5292783"/>
            <a:ext cx="494438" cy="1027346"/>
          </a:xfrm>
          <a:prstGeom prst="curved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id="{7BD17E68-287E-4869-9C57-2320CEF125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24" t="8529" b="35461"/>
          <a:stretch/>
        </p:blipFill>
        <p:spPr bwMode="auto">
          <a:xfrm>
            <a:off x="266237" y="1096359"/>
            <a:ext cx="1562564" cy="76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4">
            <a:extLst>
              <a:ext uri="{FF2B5EF4-FFF2-40B4-BE49-F238E27FC236}">
                <a16:creationId xmlns:a16="http://schemas.microsoft.com/office/drawing/2014/main" id="{68B013BC-E494-4551-AB21-4EC9E7FDE0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34" r="17248" b="25362"/>
          <a:stretch/>
        </p:blipFill>
        <p:spPr bwMode="auto">
          <a:xfrm>
            <a:off x="205983" y="2068189"/>
            <a:ext cx="2199479" cy="1526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4">
            <a:extLst>
              <a:ext uri="{FF2B5EF4-FFF2-40B4-BE49-F238E27FC236}">
                <a16:creationId xmlns:a16="http://schemas.microsoft.com/office/drawing/2014/main" id="{5BB65A89-C175-4753-8EB2-80367841A3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9" r="30557" b="24459"/>
          <a:stretch/>
        </p:blipFill>
        <p:spPr bwMode="auto">
          <a:xfrm>
            <a:off x="224943" y="4215038"/>
            <a:ext cx="2896064" cy="1966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4">
            <a:extLst>
              <a:ext uri="{FF2B5EF4-FFF2-40B4-BE49-F238E27FC236}">
                <a16:creationId xmlns:a16="http://schemas.microsoft.com/office/drawing/2014/main" id="{EFFB9184-4894-437B-9140-7326DE68E9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243"/>
          <a:stretch/>
        </p:blipFill>
        <p:spPr bwMode="auto">
          <a:xfrm>
            <a:off x="13645" y="6278800"/>
            <a:ext cx="3948755" cy="415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4">
            <a:extLst>
              <a:ext uri="{FF2B5EF4-FFF2-40B4-BE49-F238E27FC236}">
                <a16:creationId xmlns:a16="http://schemas.microsoft.com/office/drawing/2014/main" id="{7B4734E9-11C6-4CD2-AFA0-9A8ED1F5F0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8" t="83594"/>
          <a:stretch/>
        </p:blipFill>
        <p:spPr bwMode="auto">
          <a:xfrm>
            <a:off x="124049" y="3657600"/>
            <a:ext cx="287708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4">
            <a:extLst>
              <a:ext uri="{FF2B5EF4-FFF2-40B4-BE49-F238E27FC236}">
                <a16:creationId xmlns:a16="http://schemas.microsoft.com/office/drawing/2014/main" id="{705238D5-B217-4200-A7D6-1FB30B31BF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99" r="4762" b="13888"/>
          <a:stretch/>
        </p:blipFill>
        <p:spPr bwMode="auto">
          <a:xfrm>
            <a:off x="8564870" y="385117"/>
            <a:ext cx="3527556" cy="2417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1028">
            <a:extLst>
              <a:ext uri="{FF2B5EF4-FFF2-40B4-BE49-F238E27FC236}">
                <a16:creationId xmlns:a16="http://schemas.microsoft.com/office/drawing/2014/main" id="{D18F7CD2-97A8-480B-A467-F4CA80CF58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0" r="7559" b="12382"/>
          <a:stretch/>
        </p:blipFill>
        <p:spPr bwMode="auto">
          <a:xfrm>
            <a:off x="8579354" y="3194266"/>
            <a:ext cx="3480634" cy="2860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1028">
            <a:extLst>
              <a:ext uri="{FF2B5EF4-FFF2-40B4-BE49-F238E27FC236}">
                <a16:creationId xmlns:a16="http://schemas.microsoft.com/office/drawing/2014/main" id="{936C1265-8261-4979-8A0E-818E6E8275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619"/>
          <a:stretch/>
        </p:blipFill>
        <p:spPr bwMode="auto">
          <a:xfrm>
            <a:off x="7954269" y="6236572"/>
            <a:ext cx="4113681" cy="264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4B725EE-8CCC-4EA8-A7C6-563C5E66659D}"/>
              </a:ext>
            </a:extLst>
          </p:cNvPr>
          <p:cNvSpPr/>
          <p:nvPr/>
        </p:nvSpPr>
        <p:spPr>
          <a:xfrm>
            <a:off x="147976" y="1096359"/>
            <a:ext cx="1704750" cy="7600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DDCD7C8-4493-4683-98F2-ACA9DD4A7AE2}"/>
              </a:ext>
            </a:extLst>
          </p:cNvPr>
          <p:cNvSpPr/>
          <p:nvPr/>
        </p:nvSpPr>
        <p:spPr>
          <a:xfrm>
            <a:off x="205983" y="2147582"/>
            <a:ext cx="2199478" cy="14474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2E420CA-8CA3-4824-A526-511AD29A2272}"/>
              </a:ext>
            </a:extLst>
          </p:cNvPr>
          <p:cNvSpPr/>
          <p:nvPr/>
        </p:nvSpPr>
        <p:spPr>
          <a:xfrm>
            <a:off x="161443" y="4215038"/>
            <a:ext cx="2975456" cy="19664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CFD9EC3-BE66-49C9-8036-C877FD45C873}"/>
              </a:ext>
            </a:extLst>
          </p:cNvPr>
          <p:cNvSpPr/>
          <p:nvPr/>
        </p:nvSpPr>
        <p:spPr>
          <a:xfrm>
            <a:off x="8571393" y="328670"/>
            <a:ext cx="3496557" cy="254264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883095A-74B5-40A7-9CA0-4AC14EC2CD77}"/>
              </a:ext>
            </a:extLst>
          </p:cNvPr>
          <p:cNvSpPr/>
          <p:nvPr/>
        </p:nvSpPr>
        <p:spPr>
          <a:xfrm>
            <a:off x="8516496" y="3094722"/>
            <a:ext cx="3496557" cy="298724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E937FD7-1635-422E-A078-EDFC6A585E74}"/>
              </a:ext>
            </a:extLst>
          </p:cNvPr>
          <p:cNvSpPr/>
          <p:nvPr/>
        </p:nvSpPr>
        <p:spPr>
          <a:xfrm>
            <a:off x="4700194" y="2357500"/>
            <a:ext cx="2327538" cy="24029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75CBB32-47EF-41B4-AFAA-0980AE97F8F5}"/>
              </a:ext>
            </a:extLst>
          </p:cNvPr>
          <p:cNvSpPr/>
          <p:nvPr/>
        </p:nvSpPr>
        <p:spPr>
          <a:xfrm>
            <a:off x="7712075" y="2068189"/>
            <a:ext cx="617549" cy="19223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5508CD4-CA36-481E-9293-85B6F20F17EC}"/>
              </a:ext>
            </a:extLst>
          </p:cNvPr>
          <p:cNvSpPr/>
          <p:nvPr/>
        </p:nvSpPr>
        <p:spPr>
          <a:xfrm>
            <a:off x="4025901" y="5759451"/>
            <a:ext cx="3231919" cy="5909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0839D35D-1D89-4CBF-A1EE-1C00FB48986A}"/>
              </a:ext>
            </a:extLst>
          </p:cNvPr>
          <p:cNvSpPr/>
          <p:nvPr/>
        </p:nvSpPr>
        <p:spPr>
          <a:xfrm>
            <a:off x="1977809" y="1677061"/>
            <a:ext cx="220326" cy="422833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946DC7E2-5200-4F7C-8C4E-BBDA356A370A}"/>
              </a:ext>
            </a:extLst>
          </p:cNvPr>
          <p:cNvSpPr/>
          <p:nvPr/>
        </p:nvSpPr>
        <p:spPr>
          <a:xfrm>
            <a:off x="2349502" y="3962400"/>
            <a:ext cx="265493" cy="501241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8314EE31-A256-412F-AB2C-CC0D0B71307B}"/>
              </a:ext>
            </a:extLst>
          </p:cNvPr>
          <p:cNvSpPr/>
          <p:nvPr/>
        </p:nvSpPr>
        <p:spPr>
          <a:xfrm>
            <a:off x="10779853" y="2819400"/>
            <a:ext cx="224697" cy="477473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17CE24B-BF67-4990-9330-96A22D175EF4}"/>
              </a:ext>
            </a:extLst>
          </p:cNvPr>
          <p:cNvSpPr/>
          <p:nvPr/>
        </p:nvSpPr>
        <p:spPr>
          <a:xfrm rot="19245407">
            <a:off x="1936936" y="3136990"/>
            <a:ext cx="7735573" cy="1002080"/>
          </a:xfrm>
          <a:prstGeom prst="rightArrow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A514DC47-D647-48C9-AC93-275BAFAC8AC8}"/>
              </a:ext>
            </a:extLst>
          </p:cNvPr>
          <p:cNvSpPr/>
          <p:nvPr/>
        </p:nvSpPr>
        <p:spPr>
          <a:xfrm rot="10800000">
            <a:off x="7720417" y="5749513"/>
            <a:ext cx="946441" cy="457198"/>
          </a:xfrm>
          <a:prstGeom prst="rightArrow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52" name="Picture 25">
            <a:extLst>
              <a:ext uri="{FF2B5EF4-FFF2-40B4-BE49-F238E27FC236}">
                <a16:creationId xmlns:a16="http://schemas.microsoft.com/office/drawing/2014/main" id="{E661B7D0-2190-4B17-B870-F5850CDDA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174" y="2284863"/>
            <a:ext cx="880761" cy="33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26">
            <a:extLst>
              <a:ext uri="{FF2B5EF4-FFF2-40B4-BE49-F238E27FC236}">
                <a16:creationId xmlns:a16="http://schemas.microsoft.com/office/drawing/2014/main" id="{D80DF96B-6F5B-4EAB-BB89-332BFCBA4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2653" y="2285333"/>
            <a:ext cx="722147" cy="320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5FFB70-27C5-4D33-82B4-BF394B9391D1}"/>
              </a:ext>
            </a:extLst>
          </p:cNvPr>
          <p:cNvSpPr txBox="1"/>
          <p:nvPr/>
        </p:nvSpPr>
        <p:spPr>
          <a:xfrm>
            <a:off x="147976" y="176169"/>
            <a:ext cx="4796886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Step-by-Step Derivation of the Bayesian Posterior</a:t>
            </a:r>
            <a:endParaRPr kumimoji="0" lang="en-IN" sz="16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5C03CD1-3965-472F-AC88-D30D6D1FBCA0}"/>
              </a:ext>
            </a:extLst>
          </p:cNvPr>
          <p:cNvSpPr/>
          <p:nvPr/>
        </p:nvSpPr>
        <p:spPr>
          <a:xfrm>
            <a:off x="2349502" y="752334"/>
            <a:ext cx="2679698" cy="7506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7563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92" grpId="0" animBg="1"/>
      <p:bldP spid="3" grpId="0" animBg="1"/>
      <p:bldP spid="35" grpId="0" animBg="1"/>
      <p:bldP spid="4" grpId="0" animBg="1"/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hape&#10;&#10;Description automatically generated">
            <a:extLst>
              <a:ext uri="{FF2B5EF4-FFF2-40B4-BE49-F238E27FC236}">
                <a16:creationId xmlns:a16="http://schemas.microsoft.com/office/drawing/2014/main" id="{CB8621B8-2830-45BE-BD35-FBC84C090D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77" t="6530" r="7687" b="3170"/>
          <a:stretch/>
        </p:blipFill>
        <p:spPr>
          <a:xfrm>
            <a:off x="915945" y="302587"/>
            <a:ext cx="1879134" cy="3045203"/>
          </a:xfrm>
          <a:prstGeom prst="rect">
            <a:avLst/>
          </a:prstGeom>
        </p:spPr>
      </p:pic>
      <p:pic>
        <p:nvPicPr>
          <p:cNvPr id="6" name="Picture 6" descr="Weighting function of 3D Gaussian filter. | Download Scientific Diagram">
            <a:extLst>
              <a:ext uri="{FF2B5EF4-FFF2-40B4-BE49-F238E27FC236}">
                <a16:creationId xmlns:a16="http://schemas.microsoft.com/office/drawing/2014/main" id="{B874500E-4247-473E-A89B-FD0D1E7FCC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77" t="19767" r="23253"/>
          <a:stretch/>
        </p:blipFill>
        <p:spPr bwMode="auto">
          <a:xfrm>
            <a:off x="4529371" y="741343"/>
            <a:ext cx="2249618" cy="2504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D780DBA-718E-44FB-A81B-3AC7F53BE5BA}"/>
              </a:ext>
            </a:extLst>
          </p:cNvPr>
          <p:cNvCxnSpPr>
            <a:cxnSpLocks/>
          </p:cNvCxnSpPr>
          <p:nvPr/>
        </p:nvCxnSpPr>
        <p:spPr>
          <a:xfrm flipV="1">
            <a:off x="1941599" y="1416943"/>
            <a:ext cx="3712581" cy="628592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B90B77-3EED-4817-8BC5-9A480DD49DC7}"/>
              </a:ext>
            </a:extLst>
          </p:cNvPr>
          <p:cNvCxnSpPr>
            <a:cxnSpLocks/>
          </p:cNvCxnSpPr>
          <p:nvPr/>
        </p:nvCxnSpPr>
        <p:spPr>
          <a:xfrm flipV="1">
            <a:off x="2381681" y="2116492"/>
            <a:ext cx="3027529" cy="766118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7D635329-010A-469F-B83E-17BE99991332}"/>
              </a:ext>
            </a:extLst>
          </p:cNvPr>
          <p:cNvSpPr/>
          <p:nvPr/>
        </p:nvSpPr>
        <p:spPr>
          <a:xfrm>
            <a:off x="1094191" y="1783463"/>
            <a:ext cx="1544909" cy="19462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F664A7B-D9B8-4C6C-8672-2E5762E2A36D}"/>
              </a:ext>
            </a:extLst>
          </p:cNvPr>
          <p:cNvSpPr/>
          <p:nvPr/>
        </p:nvSpPr>
        <p:spPr>
          <a:xfrm rot="20557325">
            <a:off x="5411663" y="1529352"/>
            <a:ext cx="662730" cy="2097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0E8134BD-7BAC-415A-A627-2BBD190B88B5}"/>
              </a:ext>
            </a:extLst>
          </p:cNvPr>
          <p:cNvSpPr/>
          <p:nvPr/>
        </p:nvSpPr>
        <p:spPr>
          <a:xfrm rot="20834872">
            <a:off x="2223948" y="1890025"/>
            <a:ext cx="3168396" cy="323021"/>
          </a:xfrm>
          <a:prstGeom prst="rightArrow">
            <a:avLst/>
          </a:prstGeom>
          <a:noFill/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24" name="Picture 2" descr="Ellipsoid - Weight">
            <a:extLst>
              <a:ext uri="{FF2B5EF4-FFF2-40B4-BE49-F238E27FC236}">
                <a16:creationId xmlns:a16="http://schemas.microsoft.com/office/drawing/2014/main" id="{367FF354-3C19-4FFD-9BE8-D226B79F62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44"/>
          <a:stretch/>
        </p:blipFill>
        <p:spPr bwMode="auto">
          <a:xfrm>
            <a:off x="8447080" y="3006478"/>
            <a:ext cx="3115573" cy="1690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llustration of the normal distribution. mean, standard deviation. |  Download Scientific Diagram">
            <a:extLst>
              <a:ext uri="{FF2B5EF4-FFF2-40B4-BE49-F238E27FC236}">
                <a16:creationId xmlns:a16="http://schemas.microsoft.com/office/drawing/2014/main" id="{B3336B40-C549-454B-AEF6-DE824C1BD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001" y="3339984"/>
            <a:ext cx="3819672" cy="3244393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n Introduction to Variance, Covariance &amp;amp; Correlation | SurveyGizmo Blog">
            <a:extLst>
              <a:ext uri="{FF2B5EF4-FFF2-40B4-BE49-F238E27FC236}">
                <a16:creationId xmlns:a16="http://schemas.microsoft.com/office/drawing/2014/main" id="{2C33819C-0527-4644-96D6-C6C8061305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6" b="14474"/>
          <a:stretch/>
        </p:blipFill>
        <p:spPr bwMode="auto">
          <a:xfrm>
            <a:off x="6573178" y="3317536"/>
            <a:ext cx="1691837" cy="523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F4F11803-B868-45A7-95F5-DACD371AD45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0" t="5684" r="4270" b="3878"/>
          <a:stretch/>
        </p:blipFill>
        <p:spPr>
          <a:xfrm>
            <a:off x="8637457" y="4697277"/>
            <a:ext cx="2734813" cy="199658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D0F5112-71B6-440C-964C-B247356F7736}"/>
              </a:ext>
            </a:extLst>
          </p:cNvPr>
          <p:cNvSpPr txBox="1"/>
          <p:nvPr/>
        </p:nvSpPr>
        <p:spPr>
          <a:xfrm>
            <a:off x="6912528" y="163092"/>
            <a:ext cx="465012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Ellipsoid as a Measure of Gaussian Uncertainty</a:t>
            </a:r>
            <a:endParaRPr kumimoji="0" lang="en-IN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pic>
        <p:nvPicPr>
          <p:cNvPr id="34" name="Picture 33" descr="Diagram, table&#10;&#10;Description automatically generated">
            <a:extLst>
              <a:ext uri="{FF2B5EF4-FFF2-40B4-BE49-F238E27FC236}">
                <a16:creationId xmlns:a16="http://schemas.microsoft.com/office/drawing/2014/main" id="{26AA421E-9A04-4853-92F3-F3E9E3C71A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224" y="847536"/>
            <a:ext cx="3809281" cy="1990298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13429F6-1762-451D-AA8E-372338697EFC}"/>
              </a:ext>
            </a:extLst>
          </p:cNvPr>
          <p:cNvCxnSpPr/>
          <p:nvPr/>
        </p:nvCxnSpPr>
        <p:spPr>
          <a:xfrm flipV="1">
            <a:off x="6052116" y="1106551"/>
            <a:ext cx="3884103" cy="344599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BBF3866-4A8C-4A67-A832-8350C8AEC011}"/>
              </a:ext>
            </a:extLst>
          </p:cNvPr>
          <p:cNvCxnSpPr/>
          <p:nvPr/>
        </p:nvCxnSpPr>
        <p:spPr>
          <a:xfrm>
            <a:off x="6052116" y="1619794"/>
            <a:ext cx="3695891" cy="1184487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12" descr="Ellipse: Definition, Shape, Properties, Applications, Equation">
            <a:extLst>
              <a:ext uri="{FF2B5EF4-FFF2-40B4-BE49-F238E27FC236}">
                <a16:creationId xmlns:a16="http://schemas.microsoft.com/office/drawing/2014/main" id="{DB6519C2-6BEA-43C3-8734-FB46A2B9C4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9" t="11350" r="6748" b="9005"/>
          <a:stretch/>
        </p:blipFill>
        <p:spPr bwMode="auto">
          <a:xfrm>
            <a:off x="8447080" y="946519"/>
            <a:ext cx="3121786" cy="2401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 descr="Gaussian Probability Density Function - an overview | ScienceDirect Topics">
            <a:extLst>
              <a:ext uri="{FF2B5EF4-FFF2-40B4-BE49-F238E27FC236}">
                <a16:creationId xmlns:a16="http://schemas.microsoft.com/office/drawing/2014/main" id="{E08B68CA-B395-4A70-AF08-293FA0015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92" y="4856740"/>
            <a:ext cx="2503213" cy="1921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A23BB55-DE97-4B44-AC2F-52451CB2ED3C}"/>
              </a:ext>
            </a:extLst>
          </p:cNvPr>
          <p:cNvSpPr/>
          <p:nvPr/>
        </p:nvSpPr>
        <p:spPr>
          <a:xfrm rot="19731602">
            <a:off x="3767178" y="1510086"/>
            <a:ext cx="3163182" cy="2156083"/>
          </a:xfrm>
          <a:prstGeom prst="ellipse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F72A5604-136A-40C7-9C85-77E3F270905D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89" t="2481" r="3560" b="1"/>
          <a:stretch/>
        </p:blipFill>
        <p:spPr>
          <a:xfrm>
            <a:off x="663888" y="3021686"/>
            <a:ext cx="2778910" cy="1907409"/>
          </a:xfrm>
          <a:prstGeom prst="rect">
            <a:avLst/>
          </a:prstGeom>
        </p:spPr>
      </p:pic>
      <p:sp>
        <p:nvSpPr>
          <p:cNvPr id="13" name="Arrow: Down 12">
            <a:extLst>
              <a:ext uri="{FF2B5EF4-FFF2-40B4-BE49-F238E27FC236}">
                <a16:creationId xmlns:a16="http://schemas.microsoft.com/office/drawing/2014/main" id="{8BB18615-3D54-4BD7-A5F4-50148C9BC1BC}"/>
              </a:ext>
            </a:extLst>
          </p:cNvPr>
          <p:cNvSpPr/>
          <p:nvPr/>
        </p:nvSpPr>
        <p:spPr>
          <a:xfrm rot="2730245">
            <a:off x="3629669" y="3132469"/>
            <a:ext cx="631321" cy="1028711"/>
          </a:xfrm>
          <a:prstGeom prst="downArrow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0AAEC871-B0B3-4B95-84D9-FB3AA809601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032" y="4524283"/>
            <a:ext cx="3020259" cy="124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520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22" grpId="0" animBg="1"/>
      <p:bldP spid="4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ow to Derive the Equation of an Ellipse Centered at the Origin">
            <a:extLst>
              <a:ext uri="{FF2B5EF4-FFF2-40B4-BE49-F238E27FC236}">
                <a16:creationId xmlns:a16="http://schemas.microsoft.com/office/drawing/2014/main" id="{E527B15D-5819-48EB-8729-584A2CADE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60" y="3840059"/>
            <a:ext cx="3639030" cy="2887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Equations of Ellipses | College Algebra">
            <a:extLst>
              <a:ext uri="{FF2B5EF4-FFF2-40B4-BE49-F238E27FC236}">
                <a16:creationId xmlns:a16="http://schemas.microsoft.com/office/drawing/2014/main" id="{557D0A0D-1D5A-4734-A4B7-5053F1541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736" y="3429000"/>
            <a:ext cx="6315075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50CFC2-1022-45F5-9FD5-150B5B91C6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597" y="983678"/>
            <a:ext cx="4505334" cy="1914310"/>
          </a:xfrm>
          <a:prstGeom prst="rect">
            <a:avLst/>
          </a:prstGeom>
        </p:spPr>
      </p:pic>
      <p:pic>
        <p:nvPicPr>
          <p:cNvPr id="2058" name="Picture 10" descr="Equation of an Ellipse, Deriving the formula - YouTube">
            <a:extLst>
              <a:ext uri="{FF2B5EF4-FFF2-40B4-BE49-F238E27FC236}">
                <a16:creationId xmlns:a16="http://schemas.microsoft.com/office/drawing/2014/main" id="{7954C09C-7369-492D-9B66-C02628161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52" y="665705"/>
            <a:ext cx="1320557" cy="74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Ellipse equation review (article) | Khan Academy">
            <a:extLst>
              <a:ext uri="{FF2B5EF4-FFF2-40B4-BE49-F238E27FC236}">
                <a16:creationId xmlns:a16="http://schemas.microsoft.com/office/drawing/2014/main" id="{69618886-DEEC-4132-AA33-4D811EEC1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752" y="3080082"/>
            <a:ext cx="2284950" cy="1285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91334C8F-CE8C-47B3-BB82-23CB9CD2F177}"/>
              </a:ext>
            </a:extLst>
          </p:cNvPr>
          <p:cNvSpPr/>
          <p:nvPr/>
        </p:nvSpPr>
        <p:spPr>
          <a:xfrm>
            <a:off x="3033492" y="3144263"/>
            <a:ext cx="2236687" cy="10559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9E2F2A99-A2EB-4F63-85E6-8E28AB378017}"/>
              </a:ext>
            </a:extLst>
          </p:cNvPr>
          <p:cNvSpPr/>
          <p:nvPr/>
        </p:nvSpPr>
        <p:spPr>
          <a:xfrm rot="2632247">
            <a:off x="4660541" y="2666377"/>
            <a:ext cx="318781" cy="528506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CCFC19-BEDA-40D6-8202-76CC70DAD53F}"/>
              </a:ext>
            </a:extLst>
          </p:cNvPr>
          <p:cNvSpPr txBox="1"/>
          <p:nvPr/>
        </p:nvSpPr>
        <p:spPr>
          <a:xfrm>
            <a:off x="1551509" y="207313"/>
            <a:ext cx="2550254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Further Insight of the Ellipse</a:t>
            </a:r>
            <a:endParaRPr kumimoji="0" lang="en-IN" sz="16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D145B2F0-2491-4C00-BDED-E7B6D203622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24" b="3907"/>
          <a:stretch/>
        </p:blipFill>
        <p:spPr>
          <a:xfrm>
            <a:off x="5093739" y="217755"/>
            <a:ext cx="6075070" cy="2887608"/>
          </a:xfrm>
          <a:prstGeom prst="rect">
            <a:avLst/>
          </a:prstGeom>
        </p:spPr>
      </p:pic>
      <p:sp>
        <p:nvSpPr>
          <p:cNvPr id="14" name="Arrow: Down 13">
            <a:extLst>
              <a:ext uri="{FF2B5EF4-FFF2-40B4-BE49-F238E27FC236}">
                <a16:creationId xmlns:a16="http://schemas.microsoft.com/office/drawing/2014/main" id="{FEB4DFD2-1FA2-40E2-BAE9-18F52972E1EB}"/>
              </a:ext>
            </a:extLst>
          </p:cNvPr>
          <p:cNvSpPr/>
          <p:nvPr/>
        </p:nvSpPr>
        <p:spPr>
          <a:xfrm>
            <a:off x="8205081" y="2988973"/>
            <a:ext cx="273808" cy="68580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8003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 descr="PPT - Definition of Covariance PowerPoint Presentation, free download -  ID:6676453">
            <a:extLst>
              <a:ext uri="{FF2B5EF4-FFF2-40B4-BE49-F238E27FC236}">
                <a16:creationId xmlns:a16="http://schemas.microsoft.com/office/drawing/2014/main" id="{0571AFB8-029B-4D56-B8E5-3C26CFBA0A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5" t="30415" r="7902" b="17561"/>
          <a:stretch/>
        </p:blipFill>
        <p:spPr bwMode="auto">
          <a:xfrm>
            <a:off x="536352" y="876888"/>
            <a:ext cx="4672261" cy="2240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20715D-2E2D-4A5D-94E0-EC0E84294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078" y="4124882"/>
            <a:ext cx="3468433" cy="8997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C00586-06E4-406E-8F5D-9E850EB4DB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621" y="3597457"/>
            <a:ext cx="1920673" cy="369561"/>
          </a:xfrm>
          <a:prstGeom prst="rect">
            <a:avLst/>
          </a:prstGeom>
        </p:spPr>
      </p:pic>
      <p:pic>
        <p:nvPicPr>
          <p:cNvPr id="7" name="Picture 12" descr="Variance and Covariance • Akashnotes">
            <a:extLst>
              <a:ext uri="{FF2B5EF4-FFF2-40B4-BE49-F238E27FC236}">
                <a16:creationId xmlns:a16="http://schemas.microsoft.com/office/drawing/2014/main" id="{4C3BBFC2-8168-4AEC-A91B-F5FDA63C4C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17"/>
          <a:stretch/>
        </p:blipFill>
        <p:spPr bwMode="auto">
          <a:xfrm>
            <a:off x="450616" y="5767922"/>
            <a:ext cx="3468433" cy="611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D315EDE-4652-4C56-9BB2-5D37BA0852CF}"/>
              </a:ext>
            </a:extLst>
          </p:cNvPr>
          <p:cNvSpPr/>
          <p:nvPr/>
        </p:nvSpPr>
        <p:spPr>
          <a:xfrm>
            <a:off x="216621" y="369117"/>
            <a:ext cx="5311724" cy="30598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F8E9326-0D27-4D7D-A076-D4103CA95D3D}"/>
              </a:ext>
            </a:extLst>
          </p:cNvPr>
          <p:cNvSpPr/>
          <p:nvPr/>
        </p:nvSpPr>
        <p:spPr>
          <a:xfrm>
            <a:off x="293615" y="3967018"/>
            <a:ext cx="4102216" cy="12628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04981BE-0B7D-4FE7-97DD-B94957A5ABBB}"/>
              </a:ext>
            </a:extLst>
          </p:cNvPr>
          <p:cNvSpPr/>
          <p:nvPr/>
        </p:nvSpPr>
        <p:spPr>
          <a:xfrm>
            <a:off x="403078" y="5629013"/>
            <a:ext cx="4102216" cy="9395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10" name="Picture 9" descr="Text&#10;&#10;Description automatically generated with low confidence">
            <a:extLst>
              <a:ext uri="{FF2B5EF4-FFF2-40B4-BE49-F238E27FC236}">
                <a16:creationId xmlns:a16="http://schemas.microsoft.com/office/drawing/2014/main" id="{7A5F83EB-DB1F-4BD0-9F37-51B65AAC5F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693" y="369117"/>
            <a:ext cx="1351189" cy="507771"/>
          </a:xfrm>
          <a:prstGeom prst="rect">
            <a:avLst/>
          </a:prstGeom>
        </p:spPr>
      </p:pic>
      <p:pic>
        <p:nvPicPr>
          <p:cNvPr id="12" name="Picture 11" descr="Black numbers on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8A0992CE-C591-4851-809D-CF947788FA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863" y="369117"/>
            <a:ext cx="3152831" cy="816835"/>
          </a:xfrm>
          <a:prstGeom prst="rect">
            <a:avLst/>
          </a:prstGeom>
        </p:spPr>
      </p:pic>
      <p:sp>
        <p:nvSpPr>
          <p:cNvPr id="13" name="Right Brace 12">
            <a:extLst>
              <a:ext uri="{FF2B5EF4-FFF2-40B4-BE49-F238E27FC236}">
                <a16:creationId xmlns:a16="http://schemas.microsoft.com/office/drawing/2014/main" id="{0D9C721C-69BC-4DE7-97FC-D26950F1508D}"/>
              </a:ext>
            </a:extLst>
          </p:cNvPr>
          <p:cNvSpPr/>
          <p:nvPr/>
        </p:nvSpPr>
        <p:spPr>
          <a:xfrm>
            <a:off x="5528344" y="339928"/>
            <a:ext cx="484964" cy="6178144"/>
          </a:xfrm>
          <a:prstGeom prst="rightBrace">
            <a:avLst>
              <a:gd name="adj1" fmla="val 8333"/>
              <a:gd name="adj2" fmla="val 5027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1ABCB191-ADB7-4750-AB67-A0D65C4CB0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240" y="2567182"/>
            <a:ext cx="5714839" cy="172363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07B5F80-261F-4D33-BCAA-CD26158487D8}"/>
              </a:ext>
            </a:extLst>
          </p:cNvPr>
          <p:cNvSpPr txBox="1"/>
          <p:nvPr/>
        </p:nvSpPr>
        <p:spPr>
          <a:xfrm>
            <a:off x="3729442" y="184558"/>
            <a:ext cx="279967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 Statistical Moments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7979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8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Line 4">
            <a:extLst>
              <a:ext uri="{FF2B5EF4-FFF2-40B4-BE49-F238E27FC236}">
                <a16:creationId xmlns:a16="http://schemas.microsoft.com/office/drawing/2014/main" id="{031D07CF-7FAA-7BE2-4D48-1B1FA5505910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862014"/>
            <a:ext cx="0" cy="31273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435" name="Line 5">
            <a:extLst>
              <a:ext uri="{FF2B5EF4-FFF2-40B4-BE49-F238E27FC236}">
                <a16:creationId xmlns:a16="http://schemas.microsoft.com/office/drawing/2014/main" id="{963A8854-5AD3-B7E1-0626-1410D4B3D673}"/>
              </a:ext>
            </a:extLst>
          </p:cNvPr>
          <p:cNvSpPr>
            <a:spLocks noChangeShapeType="1"/>
          </p:cNvSpPr>
          <p:nvPr/>
        </p:nvSpPr>
        <p:spPr bwMode="auto">
          <a:xfrm>
            <a:off x="3390900" y="2271713"/>
            <a:ext cx="4953000" cy="111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436" name="Line 6">
            <a:extLst>
              <a:ext uri="{FF2B5EF4-FFF2-40B4-BE49-F238E27FC236}">
                <a16:creationId xmlns:a16="http://schemas.microsoft.com/office/drawing/2014/main" id="{C1B66418-9775-E463-F0C3-8910DBB2316C}"/>
              </a:ext>
            </a:extLst>
          </p:cNvPr>
          <p:cNvSpPr>
            <a:spLocks noChangeShapeType="1"/>
          </p:cNvSpPr>
          <p:nvPr/>
        </p:nvSpPr>
        <p:spPr bwMode="auto">
          <a:xfrm>
            <a:off x="7943850" y="841375"/>
            <a:ext cx="0" cy="3352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437" name="Rectangle 7">
            <a:extLst>
              <a:ext uri="{FF2B5EF4-FFF2-40B4-BE49-F238E27FC236}">
                <a16:creationId xmlns:a16="http://schemas.microsoft.com/office/drawing/2014/main" id="{885569F6-C2A6-23C3-ABBB-015FC2655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0900" y="2771775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k-1</a:t>
            </a:r>
          </a:p>
        </p:txBody>
      </p:sp>
      <p:sp>
        <p:nvSpPr>
          <p:cNvPr id="18438" name="Rectangle 8">
            <a:extLst>
              <a:ext uri="{FF2B5EF4-FFF2-40B4-BE49-F238E27FC236}">
                <a16:creationId xmlns:a16="http://schemas.microsoft.com/office/drawing/2014/main" id="{762729AF-7782-F548-91D6-18DAB4926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700" y="3570288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z(k-1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8439" name="Oval 9">
            <a:extLst>
              <a:ext uri="{FF2B5EF4-FFF2-40B4-BE49-F238E27FC236}">
                <a16:creationId xmlns:a16="http://schemas.microsoft.com/office/drawing/2014/main" id="{B187583F-D5EC-F292-A228-416B71A33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2363" y="1965325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440" name="Oval 10">
            <a:extLst>
              <a:ext uri="{FF2B5EF4-FFF2-40B4-BE49-F238E27FC236}">
                <a16:creationId xmlns:a16="http://schemas.microsoft.com/office/drawing/2014/main" id="{FE3706D7-23DE-17FF-8FE2-EAB0528CC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6675" y="1965325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441" name="Oval 11">
            <a:extLst>
              <a:ext uri="{FF2B5EF4-FFF2-40B4-BE49-F238E27FC236}">
                <a16:creationId xmlns:a16="http://schemas.microsoft.com/office/drawing/2014/main" id="{9B0F5373-3798-30F2-613B-23B3FF4F9B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3850" y="1978025"/>
            <a:ext cx="2286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442" name="Rectangle 12">
            <a:extLst>
              <a:ext uri="{FF2B5EF4-FFF2-40B4-BE49-F238E27FC236}">
                <a16:creationId xmlns:a16="http://schemas.microsoft.com/office/drawing/2014/main" id="{493743F0-39D8-2E08-39BB-727F0E768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1900" y="1597025"/>
            <a:ext cx="685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(k-1)+</a:t>
            </a:r>
          </a:p>
        </p:txBody>
      </p:sp>
      <p:sp>
        <p:nvSpPr>
          <p:cNvPr id="18443" name="Rectangle 13">
            <a:extLst>
              <a:ext uri="{FF2B5EF4-FFF2-40B4-BE49-F238E27FC236}">
                <a16:creationId xmlns:a16="http://schemas.microsoft.com/office/drawing/2014/main" id="{C78F3370-430E-5DC5-DE4C-B73FA19C4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3188" y="2836863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</a:t>
            </a:r>
          </a:p>
        </p:txBody>
      </p:sp>
      <p:sp>
        <p:nvSpPr>
          <p:cNvPr id="18444" name="Rectangle 14">
            <a:extLst>
              <a:ext uri="{FF2B5EF4-FFF2-40B4-BE49-F238E27FC236}">
                <a16:creationId xmlns:a16="http://schemas.microsoft.com/office/drawing/2014/main" id="{81DC79F0-54A7-F480-34CE-132729E3C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7150" y="3660775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z(k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8445" name="Rectangle 15">
            <a:extLst>
              <a:ext uri="{FF2B5EF4-FFF2-40B4-BE49-F238E27FC236}">
                <a16:creationId xmlns:a16="http://schemas.microsoft.com/office/drawing/2014/main" id="{69B23C3D-6450-825B-5EFE-158515C36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1597025"/>
            <a:ext cx="685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(k)-</a:t>
            </a:r>
          </a:p>
        </p:txBody>
      </p:sp>
      <p:sp>
        <p:nvSpPr>
          <p:cNvPr id="18446" name="Rectangle 16">
            <a:extLst>
              <a:ext uri="{FF2B5EF4-FFF2-40B4-BE49-F238E27FC236}">
                <a16:creationId xmlns:a16="http://schemas.microsoft.com/office/drawing/2014/main" id="{B17EC5C0-3D7C-FC64-4016-B36ADF471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2438" y="1597025"/>
            <a:ext cx="685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(k)+</a:t>
            </a:r>
          </a:p>
        </p:txBody>
      </p:sp>
      <p:sp>
        <p:nvSpPr>
          <p:cNvPr id="18447" name="Line 17">
            <a:extLst>
              <a:ext uri="{FF2B5EF4-FFF2-40B4-BE49-F238E27FC236}">
                <a16:creationId xmlns:a16="http://schemas.microsoft.com/office/drawing/2014/main" id="{700E0C61-1C7F-A43F-3EE2-22BF66393E30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624138"/>
            <a:ext cx="3810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448" name="Rectangle 18">
            <a:extLst>
              <a:ext uri="{FF2B5EF4-FFF2-40B4-BE49-F238E27FC236}">
                <a16:creationId xmlns:a16="http://schemas.microsoft.com/office/drawing/2014/main" id="{3E04CE4E-0C60-FC04-7363-27BF58E5D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1863" y="2463800"/>
            <a:ext cx="1981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Prediction</a:t>
            </a:r>
          </a:p>
        </p:txBody>
      </p:sp>
      <p:sp>
        <p:nvSpPr>
          <p:cNvPr id="18449" name="Line 19">
            <a:extLst>
              <a:ext uri="{FF2B5EF4-FFF2-40B4-BE49-F238E27FC236}">
                <a16:creationId xmlns:a16="http://schemas.microsoft.com/office/drawing/2014/main" id="{728630B0-C9F5-1FF3-AD68-FAC9A35C6145}"/>
              </a:ext>
            </a:extLst>
          </p:cNvPr>
          <p:cNvSpPr>
            <a:spLocks noChangeShapeType="1"/>
          </p:cNvSpPr>
          <p:nvPr/>
        </p:nvSpPr>
        <p:spPr bwMode="auto">
          <a:xfrm>
            <a:off x="7639050" y="1285043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450" name="Rectangle 20">
            <a:extLst>
              <a:ext uri="{FF2B5EF4-FFF2-40B4-BE49-F238E27FC236}">
                <a16:creationId xmlns:a16="http://schemas.microsoft.com/office/drawing/2014/main" id="{CDAA00DB-0C76-10EF-346F-A5AB29609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8550" y="828336"/>
            <a:ext cx="1066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Update</a:t>
            </a:r>
          </a:p>
        </p:txBody>
      </p:sp>
      <p:sp>
        <p:nvSpPr>
          <p:cNvPr id="18452" name="TextBox 1">
            <a:extLst>
              <a:ext uri="{FF2B5EF4-FFF2-40B4-BE49-F238E27FC236}">
                <a16:creationId xmlns:a16="http://schemas.microsoft.com/office/drawing/2014/main" id="{2E469A39-C787-E458-AABE-E24C17A600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4931" y="4371975"/>
            <a:ext cx="4724400" cy="3381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Propagation of a Conditional Density Function</a:t>
            </a:r>
            <a:endParaRPr kumimoji="0" lang="en-IN" altLang="en-US" sz="16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0C6DB4-996C-20E8-5B3D-6176BF422664}"/>
              </a:ext>
            </a:extLst>
          </p:cNvPr>
          <p:cNvSpPr txBox="1"/>
          <p:nvPr/>
        </p:nvSpPr>
        <p:spPr>
          <a:xfrm>
            <a:off x="147662" y="79029"/>
            <a:ext cx="5719738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Takeaways : 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Kalman Filter </a:t>
            </a: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in the Bayesian Framework</a:t>
            </a: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D414639-56EF-7EB4-BDAF-B7725D714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738" y="834501"/>
            <a:ext cx="1660575" cy="1109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36" descr="C:\Program Files\Common Files\Microsoft Shared\Clipart\cagcat50\pe01561_.wmf">
            <a:extLst>
              <a:ext uri="{FF2B5EF4-FFF2-40B4-BE49-F238E27FC236}">
                <a16:creationId xmlns:a16="http://schemas.microsoft.com/office/drawing/2014/main" id="{A49D7E96-EDC4-E822-7F6D-D20BE9E00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3179" y="230301"/>
            <a:ext cx="1385432" cy="912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ADF496-E2AA-9880-8D0C-924D400932A4}"/>
              </a:ext>
            </a:extLst>
          </p:cNvPr>
          <p:cNvSpPr txBox="1"/>
          <p:nvPr/>
        </p:nvSpPr>
        <p:spPr>
          <a:xfrm>
            <a:off x="9363120" y="45635"/>
            <a:ext cx="1520903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Lecture-11-A</a:t>
            </a:r>
            <a:endParaRPr kumimoji="0" lang="en-IN" sz="18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4DEAA3-FB0B-0EF0-4397-4E18FE415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8150" y="4953001"/>
            <a:ext cx="3779197" cy="83503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5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DBBE3DC1-5D17-4E45-9D42-7284DEE09E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pPr eaLnBrk="1" hangingPunct="1"/>
            <a:r>
              <a:rPr lang="en-US" altLang="en-US" sz="2800"/>
              <a:t>Navigating --- Propagating a Conditional PDF?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30328EB-D342-4CB8-A4B2-FA98115D95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066800"/>
            <a:ext cx="8382000" cy="5562600"/>
          </a:xfrm>
        </p:spPr>
        <p:txBody>
          <a:bodyPr/>
          <a:lstStyle/>
          <a:p>
            <a:pPr eaLnBrk="1" hangingPunct="1"/>
            <a:r>
              <a:rPr lang="en-US" altLang="en-US" sz="2400"/>
              <a:t>Say, you are lost in sea. However, you have some idea  on obtaining directions from the pole-star  </a:t>
            </a:r>
          </a:p>
          <a:p>
            <a:pPr eaLnBrk="1" hangingPunct="1"/>
            <a:r>
              <a:rPr lang="en-US" altLang="en-US" sz="2400"/>
              <a:t>Obtain a measurement </a:t>
            </a:r>
          </a:p>
        </p:txBody>
      </p:sp>
      <p:pic>
        <p:nvPicPr>
          <p:cNvPr id="22532" name="Picture 4">
            <a:extLst>
              <a:ext uri="{FF2B5EF4-FFF2-40B4-BE49-F238E27FC236}">
                <a16:creationId xmlns:a16="http://schemas.microsoft.com/office/drawing/2014/main" id="{6800FD60-A58C-4D75-BE73-ED24BC72A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1" y="2667000"/>
            <a:ext cx="6570663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1327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EB0DD128-CD9E-4A83-84FA-1025D4248B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altLang="en-US" sz="3200"/>
              <a:t>Asess the Measurement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0A915B0E-E8CD-422F-AE48-28EA300A7E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600200"/>
            <a:ext cx="8305800" cy="5029200"/>
          </a:xfrm>
        </p:spPr>
        <p:txBody>
          <a:bodyPr/>
          <a:lstStyle/>
          <a:p>
            <a:pPr eaLnBrk="1" hangingPunct="1"/>
            <a:r>
              <a:rPr lang="en-US" altLang="en-US" sz="2400"/>
              <a:t>The</a:t>
            </a:r>
            <a:r>
              <a:rPr lang="en-US" altLang="en-US"/>
              <a:t> </a:t>
            </a:r>
            <a:r>
              <a:rPr lang="en-US" altLang="en-US" sz="2400"/>
              <a:t>measurement may not be exact</a:t>
            </a:r>
          </a:p>
          <a:p>
            <a:pPr eaLnBrk="1" hangingPunct="1"/>
            <a:r>
              <a:rPr lang="en-US" altLang="en-US" sz="2400"/>
              <a:t>It would have a mean and a variance</a:t>
            </a:r>
          </a:p>
        </p:txBody>
      </p:sp>
      <p:pic>
        <p:nvPicPr>
          <p:cNvPr id="23556" name="Picture 4">
            <a:extLst>
              <a:ext uri="{FF2B5EF4-FFF2-40B4-BE49-F238E27FC236}">
                <a16:creationId xmlns:a16="http://schemas.microsoft.com/office/drawing/2014/main" id="{9B7789BD-0266-46E4-BFE5-C2519CBA5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1" y="3048001"/>
            <a:ext cx="7027863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9163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12E4366B-1771-4982-84EB-CBDD233994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pPr eaLnBrk="1" hangingPunct="1"/>
            <a:r>
              <a:rPr lang="en-US" altLang="en-US" sz="3200"/>
              <a:t>Update the Previous Measurement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7634463A-0398-4ACF-A231-3B4EA2C81A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066800"/>
            <a:ext cx="8382000" cy="5486400"/>
          </a:xfrm>
        </p:spPr>
        <p:txBody>
          <a:bodyPr/>
          <a:lstStyle/>
          <a:p>
            <a:pPr eaLnBrk="1" hangingPunct="1"/>
            <a:r>
              <a:rPr lang="en-US" altLang="en-US" sz="2400"/>
              <a:t>Now, let’s say your friend is better in navigating</a:t>
            </a:r>
          </a:p>
          <a:p>
            <a:pPr eaLnBrk="1" hangingPunct="1"/>
            <a:r>
              <a:rPr lang="en-US" altLang="en-US" sz="2400"/>
              <a:t>He takes a second measurement --- more accurate ?</a:t>
            </a:r>
          </a:p>
          <a:p>
            <a:pPr eaLnBrk="1" hangingPunct="1"/>
            <a:r>
              <a:rPr lang="en-US" altLang="en-US" sz="2400"/>
              <a:t>Even this would have a mean and variance, but possibly 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the variance would be smaller – he has more expertise</a:t>
            </a:r>
          </a:p>
        </p:txBody>
      </p:sp>
      <p:pic>
        <p:nvPicPr>
          <p:cNvPr id="24580" name="Picture 4">
            <a:extLst>
              <a:ext uri="{FF2B5EF4-FFF2-40B4-BE49-F238E27FC236}">
                <a16:creationId xmlns:a16="http://schemas.microsoft.com/office/drawing/2014/main" id="{C9D609BD-BE47-4C8C-97B7-1588889A8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1" y="2819401"/>
            <a:ext cx="7008813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9282834"/>
      </p:ext>
    </p:extLst>
  </p:cSld>
  <p:clrMapOvr>
    <a:masterClrMapping/>
  </p:clrMapOvr>
</p:sld>
</file>

<file path=ppt/theme/theme1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7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0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9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548</Words>
  <Application>Microsoft Office PowerPoint</Application>
  <PresentationFormat>Widescreen</PresentationFormat>
  <Paragraphs>140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3_Default Design</vt:lpstr>
      <vt:lpstr>7_Default Design</vt:lpstr>
      <vt:lpstr>10_Default Design</vt:lpstr>
      <vt:lpstr>9_Default Design</vt:lpstr>
      <vt:lpstr>11_Default Design</vt:lpstr>
      <vt:lpstr>4_Default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Navigating --- Propagating a Conditional PDF?</vt:lpstr>
      <vt:lpstr>Asess the Measurement</vt:lpstr>
      <vt:lpstr>Update the Previous Measurement</vt:lpstr>
      <vt:lpstr>Assess the Results of Two Measurements</vt:lpstr>
      <vt:lpstr>Result</vt:lpstr>
      <vt:lpstr>Adding Dynamics</vt:lpstr>
      <vt:lpstr>In effect the boat-people were doing thus</vt:lpstr>
      <vt:lpstr>Thus</vt:lpstr>
      <vt:lpstr>PowerPoint Presentation</vt:lpstr>
      <vt:lpstr>Review of the Prediction &amp; Update  Process/ Steps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Bayesian Filtering : A Road Map for State Estimation</dc:title>
  <dc:creator>GITAA</dc:creator>
  <cp:lastModifiedBy>GITAA</cp:lastModifiedBy>
  <cp:revision>19</cp:revision>
  <dcterms:created xsi:type="dcterms:W3CDTF">2023-05-16T10:31:48Z</dcterms:created>
  <dcterms:modified xsi:type="dcterms:W3CDTF">2023-05-29T10:49:50Z</dcterms:modified>
</cp:coreProperties>
</file>