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772" r:id="rId2"/>
    <p:sldId id="458" r:id="rId3"/>
    <p:sldId id="481" r:id="rId4"/>
    <p:sldId id="462" r:id="rId5"/>
    <p:sldId id="473" r:id="rId6"/>
    <p:sldId id="466" r:id="rId7"/>
    <p:sldId id="464" r:id="rId8"/>
    <p:sldId id="465" r:id="rId9"/>
    <p:sldId id="387" r:id="rId10"/>
    <p:sldId id="773" r:id="rId11"/>
    <p:sldId id="4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7809D-74AC-46B4-A270-AA0E2F89004F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066C-AAB3-468B-94A1-7127FDB30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9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19B63E-5067-EE7C-A70C-5A2C205F54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F7C0EC-2D98-C1C7-45A0-EA7F073AEE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B01875-B33A-D44F-B29D-3E0DBB4D66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3FB63-2872-45CC-A244-AB5A85407A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3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4B9ED3-8F8D-A6E0-B5C0-37E7F60CBA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B372DE-3274-947F-FC40-51CC27CA7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D25D11-1AFA-C8A3-E729-43ED052EE6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E2FCB-C5C8-4CD7-8DB2-7FDAD0F08F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075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2EAF9B-A844-A160-82A2-F4E8B26B51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9D09AD-BA57-4446-01D2-2008E50ACD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4621F7-0D41-7BBE-64D3-FAEAB4798B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34A9-53DB-4720-A8BF-A5041FABCA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634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24B955-1960-F278-A9F7-94A9F67D1A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0819F5-B5CD-775C-613E-888275201F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837819-B94B-8828-4D6F-6B37424466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0CB8D-2882-47F3-B89B-FAB365186F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370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F2447-6AA5-1F9F-FFD2-7B220FEA15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E15D22-7461-57F1-9666-4F2C11FD15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301B9F-9CB9-DBAF-0B81-797B7B8E4E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6710A-4AEC-4492-B6A9-7D48E7B1F7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17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430E7EE-EC19-E617-1888-6E859E74F4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C70B51-F82D-9723-68F3-50B3A22268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EB122E-1E80-50D7-E377-946644DDF4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A7CF4-C47E-41F6-82E8-D9A39EF9CF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59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438FB3-F614-FCB4-A47D-8B0404FD29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EC08A7-8D34-80FF-5AFA-17987C2776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8CADA8-381B-C6DD-907D-74046E8A2B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8C70E-C1F9-42B4-A1F6-A8E5F3C03D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2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90FAC7-A150-36FB-A0A7-CEE03CE90A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0EC45C-489B-780B-FDC5-920F5FE3FB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0C397-E3B3-56FE-6D71-2B3346BECF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51E5F-775D-474D-A681-F931E92F4F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12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3C4FA41-0D2F-F735-05E6-3674915ECA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829D43A-1DC7-7694-3A48-88BB4F7D6A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91D7AE4-AB73-47C0-2263-A90C406B6C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6083F-E8AD-4AD6-9401-99C63D67F1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55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ECC317D-3A3F-9652-3E98-317D3DD74D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7613AA3-8D69-B467-68AF-E5FD4B0107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01F103-CEC4-BFDF-3C19-ED6B7026F5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0DBF1-5F89-4AAC-86BE-D1EEA096BC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94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A15A49E-92A3-E1D1-6E49-32DFFC127A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2F8127A-3D0F-145C-C3AA-00695928A9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6DD80E7-AB7D-3F1A-A57B-125640C930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2C0A6-B2E7-405A-92BE-1635377EA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083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3394E9-B457-DD03-5B1D-87F59E5A46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F87D6C-4897-2B1F-3AD3-080AA32BF1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31928-5315-1766-A5BB-1AB3400598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2BAFD-06B1-4A9D-A190-4AB12DDF4D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59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B16BD6-D5A0-E07D-4298-671D91F62D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140D91-DD85-A7A8-68F6-CB2CC76FEF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4E9433-0139-F048-6059-3EF0108EBF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91339-A5AC-481D-AEA2-1852DBD151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83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D3EEC66-F6DF-1185-0629-F5FC9BADE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3ABCB4D-F7B2-1026-23D8-CE31274DE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72D16C5-11CF-3F84-5021-5379A709482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11486B9-61E2-15D4-1ADD-C51C944F8C4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B3504D0-1AAB-C574-C2B1-953C82B5FC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AEDC362-A707-4F0A-AB86-146F76FB36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36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2277E0-F7E8-C67E-01FE-F95D073E94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2" r="1043"/>
          <a:stretch/>
        </p:blipFill>
        <p:spPr>
          <a:xfrm>
            <a:off x="144128" y="1131847"/>
            <a:ext cx="3526854" cy="2218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676F9E-26ED-97AF-88CA-A359E06FFB79}"/>
              </a:ext>
            </a:extLst>
          </p:cNvPr>
          <p:cNvSpPr txBox="1"/>
          <p:nvPr/>
        </p:nvSpPr>
        <p:spPr>
          <a:xfrm>
            <a:off x="2802705" y="113334"/>
            <a:ext cx="7569219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Review of Lecture 11-A :  Why Non-Linear Estimation ? --- Why Sequential Monte Carlo?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3FBE2-5484-0FF7-0F18-81E2AC1A7039}"/>
              </a:ext>
            </a:extLst>
          </p:cNvPr>
          <p:cNvSpPr txBox="1"/>
          <p:nvPr/>
        </p:nvSpPr>
        <p:spPr>
          <a:xfrm>
            <a:off x="4379437" y="498331"/>
            <a:ext cx="300413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Predictive Maintenance</a:t>
            </a:r>
            <a:endParaRPr kumimoji="0" lang="en-IN" sz="1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8FAE8E1-75CE-3903-4C6C-A750694FD243}"/>
              </a:ext>
            </a:extLst>
          </p:cNvPr>
          <p:cNvSpPr/>
          <p:nvPr/>
        </p:nvSpPr>
        <p:spPr>
          <a:xfrm rot="16200000">
            <a:off x="5855198" y="-5030228"/>
            <a:ext cx="330432" cy="11612156"/>
          </a:xfrm>
          <a:prstGeom prst="rightBrac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A8FF96-6EBF-3AB6-A09A-EE376731F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117" y="969699"/>
            <a:ext cx="3508961" cy="3201697"/>
          </a:xfrm>
          <a:prstGeom prst="rect">
            <a:avLst/>
          </a:prstGeom>
        </p:spPr>
      </p:pic>
      <p:pic>
        <p:nvPicPr>
          <p:cNvPr id="4" name="Picture 1036" descr="C:\Program Files\Common Files\Microsoft Shared\Clipart\cagcat50\pe01561_.wmf">
            <a:extLst>
              <a:ext uri="{FF2B5EF4-FFF2-40B4-BE49-F238E27FC236}">
                <a16:creationId xmlns:a16="http://schemas.microsoft.com/office/drawing/2014/main" id="{B153EB10-A785-5AE1-0DD8-CB09A29B1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6463" y="149665"/>
            <a:ext cx="1225615" cy="80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A12706-09D7-563C-2FC4-EFC66ED9F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686" y="3225840"/>
            <a:ext cx="5514848" cy="3482495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E8142079-3A17-689F-E337-B30C6BF1F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6"/>
          <a:stretch>
            <a:fillRect/>
          </a:stretch>
        </p:blipFill>
        <p:spPr bwMode="auto">
          <a:xfrm>
            <a:off x="3854190" y="2147815"/>
            <a:ext cx="3930426" cy="84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71464139-ECB7-A974-7AD2-B4107C41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5" r="54852" b="35356"/>
          <a:stretch/>
        </p:blipFill>
        <p:spPr bwMode="auto">
          <a:xfrm>
            <a:off x="1184126" y="3538816"/>
            <a:ext cx="1618579" cy="105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ECB642-60BC-E82B-271E-0E2A46E19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5"/>
          <a:stretch>
            <a:fillRect/>
          </a:stretch>
        </p:blipFill>
        <p:spPr bwMode="auto">
          <a:xfrm>
            <a:off x="8908010" y="4171396"/>
            <a:ext cx="2538082" cy="2445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930E5AAB-AA64-1CAB-B7BE-FEF69817AE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7" t="17157" r="9586" b="43752"/>
          <a:stretch/>
        </p:blipFill>
        <p:spPr bwMode="auto">
          <a:xfrm>
            <a:off x="214336" y="4784755"/>
            <a:ext cx="3558160" cy="146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854BB3-880E-C87A-CFC5-858F8E3E90C1}"/>
              </a:ext>
            </a:extLst>
          </p:cNvPr>
          <p:cNvSpPr txBox="1"/>
          <p:nvPr/>
        </p:nvSpPr>
        <p:spPr>
          <a:xfrm>
            <a:off x="4456349" y="1338218"/>
            <a:ext cx="2726108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Linearization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Extended Kalman Filtering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37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FCB7A19-AEB4-EF6C-CB99-BD2AD32C7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4203" y="931492"/>
            <a:ext cx="8305800" cy="5715000"/>
          </a:xfrm>
        </p:spPr>
        <p:txBody>
          <a:bodyPr/>
          <a:lstStyle/>
          <a:p>
            <a:pPr eaLnBrk="1" hangingPunct="1"/>
            <a:r>
              <a:rPr lang="en-US" altLang="en-US" sz="2000" b="1" i="1" dirty="0" err="1"/>
              <a:t>Initialisation</a:t>
            </a:r>
            <a:r>
              <a:rPr lang="en-US" altLang="en-US" sz="2000" dirty="0"/>
              <a:t>,  t = 0; (</a:t>
            </a:r>
            <a:r>
              <a:rPr lang="en-US" altLang="en-US" sz="1800" b="1" i="1" dirty="0"/>
              <a:t>Prior Step)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		For  </a:t>
            </a:r>
            <a:r>
              <a:rPr lang="en-US" altLang="en-US" sz="1800" b="1" i="1" dirty="0" err="1"/>
              <a:t>i</a:t>
            </a:r>
            <a:r>
              <a:rPr lang="en-US" altLang="en-US" sz="1800" b="1" i="1" dirty="0"/>
              <a:t> = 1, …., N</a:t>
            </a:r>
            <a:r>
              <a:rPr lang="en-US" altLang="en-US" sz="2400" dirty="0"/>
              <a:t>,</a:t>
            </a:r>
            <a:r>
              <a:rPr lang="en-US" altLang="en-US" sz="2000" dirty="0"/>
              <a:t> sample </a:t>
            </a:r>
            <a:r>
              <a:rPr lang="en-US" altLang="en-US" sz="2400" b="1" i="1" dirty="0"/>
              <a:t>x(0)</a:t>
            </a:r>
            <a:r>
              <a:rPr lang="en-US" altLang="en-US" sz="2400" dirty="0"/>
              <a:t> ~  </a:t>
            </a:r>
            <a:r>
              <a:rPr lang="en-US" altLang="en-US" sz="2400" b="1" i="1" dirty="0"/>
              <a:t>p{x(0)}</a:t>
            </a:r>
            <a:r>
              <a:rPr lang="en-US" altLang="en-US" sz="2000" dirty="0"/>
              <a:t> &amp; set </a:t>
            </a:r>
            <a:r>
              <a:rPr lang="en-US" altLang="en-US" sz="2400" b="1" i="1" dirty="0"/>
              <a:t>t = 1</a:t>
            </a:r>
          </a:p>
          <a:p>
            <a:pPr eaLnBrk="1" hangingPunct="1">
              <a:buFontTx/>
              <a:buNone/>
            </a:pPr>
            <a:endParaRPr lang="en-US" altLang="en-US" sz="2000" b="1" i="1" dirty="0">
              <a:solidFill>
                <a:srgbClr val="0066FF"/>
              </a:solidFill>
            </a:endParaRPr>
          </a:p>
          <a:p>
            <a:pPr eaLnBrk="1" hangingPunct="1"/>
            <a:r>
              <a:rPr lang="en-US" altLang="en-US" sz="2000" b="1" i="1" dirty="0"/>
              <a:t>Importance Sampling</a:t>
            </a:r>
          </a:p>
          <a:p>
            <a:pPr lvl="1" eaLnBrk="1" hangingPunct="1"/>
            <a:r>
              <a:rPr lang="en-US" altLang="en-US" sz="1800" b="1" i="1" dirty="0"/>
              <a:t>Prediction Step</a:t>
            </a:r>
          </a:p>
          <a:p>
            <a:pPr lvl="1" eaLnBrk="1" hangingPunct="1">
              <a:buFontTx/>
              <a:buNone/>
            </a:pPr>
            <a:r>
              <a:rPr lang="en-US" altLang="en-US" sz="1800" dirty="0"/>
              <a:t>	For </a:t>
            </a:r>
            <a:r>
              <a:rPr lang="en-US" altLang="en-US" sz="1800" b="1" i="1" dirty="0" err="1"/>
              <a:t>i</a:t>
            </a:r>
            <a:r>
              <a:rPr lang="en-US" altLang="en-US" sz="1800" b="1" i="1" dirty="0"/>
              <a:t> = 1,…,N</a:t>
            </a:r>
            <a:r>
              <a:rPr lang="en-US" altLang="en-US" sz="1800" dirty="0"/>
              <a:t>, sample </a:t>
            </a:r>
            <a:r>
              <a:rPr lang="en-US" altLang="en-US" sz="2400" b="1" i="1" dirty="0"/>
              <a:t>x(</a:t>
            </a:r>
            <a:r>
              <a:rPr lang="en-US" altLang="en-US" sz="2400" b="1" i="1" dirty="0" err="1"/>
              <a:t>t,i</a:t>
            </a:r>
            <a:r>
              <a:rPr lang="en-US" altLang="en-US" sz="2400" b="1" i="1" dirty="0"/>
              <a:t>) ~ p{x(t)|x(t-1, </a:t>
            </a:r>
            <a:r>
              <a:rPr lang="en-US" altLang="en-US" sz="2400" b="1" i="1" dirty="0" err="1"/>
              <a:t>i</a:t>
            </a:r>
            <a:r>
              <a:rPr lang="en-US" altLang="en-US" sz="2400" b="1" i="1" dirty="0"/>
              <a:t>)}</a:t>
            </a:r>
            <a:r>
              <a:rPr lang="en-US" altLang="en-US" sz="1800" dirty="0"/>
              <a:t> </a:t>
            </a:r>
          </a:p>
          <a:p>
            <a:pPr lvl="1" eaLnBrk="1" hangingPunct="1">
              <a:buFontTx/>
              <a:buNone/>
            </a:pPr>
            <a:endParaRPr lang="en-US" altLang="en-US" sz="1800" dirty="0"/>
          </a:p>
          <a:p>
            <a:pPr lvl="1" eaLnBrk="1" hangingPunct="1"/>
            <a:r>
              <a:rPr lang="en-US" altLang="en-US" sz="1800" b="1" i="1" dirty="0"/>
              <a:t>Likelihood Step</a:t>
            </a:r>
          </a:p>
          <a:p>
            <a:pPr lvl="1" eaLnBrk="1" hangingPunct="1">
              <a:buFontTx/>
              <a:buNone/>
            </a:pPr>
            <a:r>
              <a:rPr lang="en-US" altLang="en-US" sz="1800" dirty="0"/>
              <a:t>	For </a:t>
            </a:r>
            <a:r>
              <a:rPr lang="en-US" altLang="en-US" sz="1800" b="1" i="1" dirty="0" err="1"/>
              <a:t>i</a:t>
            </a:r>
            <a:r>
              <a:rPr lang="en-US" altLang="en-US" sz="1800" b="1" i="1" dirty="0"/>
              <a:t> = 1,…,N</a:t>
            </a:r>
            <a:r>
              <a:rPr lang="en-US" altLang="en-US" sz="1800" dirty="0"/>
              <a:t>, evaluate importance weights : </a:t>
            </a:r>
            <a:r>
              <a:rPr lang="en-US" altLang="en-US" sz="2400" b="1" i="1" dirty="0"/>
              <a:t>w(</a:t>
            </a:r>
            <a:r>
              <a:rPr lang="en-US" altLang="en-US" sz="2400" b="1" i="1" dirty="0" err="1"/>
              <a:t>t,i</a:t>
            </a:r>
            <a:r>
              <a:rPr lang="en-US" altLang="en-US" sz="2400" b="1" i="1" dirty="0"/>
              <a:t>) = p{z(t)|x(</a:t>
            </a:r>
            <a:r>
              <a:rPr lang="en-US" altLang="en-US" sz="2400" b="1" i="1" dirty="0" err="1"/>
              <a:t>t,i</a:t>
            </a:r>
            <a:r>
              <a:rPr lang="en-US" altLang="en-US" sz="2400" b="1" i="1" dirty="0"/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 err="1"/>
              <a:t>Normalise</a:t>
            </a:r>
            <a:r>
              <a:rPr lang="en-US" altLang="en-US" sz="1800" dirty="0"/>
              <a:t> the Importance Weights</a:t>
            </a:r>
          </a:p>
          <a:p>
            <a:pPr lvl="1" eaLnBrk="1" hangingPunct="1">
              <a:buFontTx/>
              <a:buNone/>
            </a:pPr>
            <a:endParaRPr lang="en-US" altLang="en-US" sz="1800" dirty="0"/>
          </a:p>
          <a:p>
            <a:pPr eaLnBrk="1" hangingPunct="1"/>
            <a:r>
              <a:rPr lang="en-US" altLang="en-US" sz="2000" b="1" i="1" dirty="0"/>
              <a:t>Selection</a:t>
            </a:r>
          </a:p>
          <a:p>
            <a:pPr lvl="1" eaLnBrk="1" hangingPunct="1"/>
            <a:r>
              <a:rPr lang="en-US" altLang="en-US" sz="1800" b="1" i="1" dirty="0"/>
              <a:t>Update Step/Resampling Step</a:t>
            </a:r>
          </a:p>
          <a:p>
            <a:pPr lvl="1" eaLnBrk="1" hangingPunct="1">
              <a:buFontTx/>
              <a:buNone/>
            </a:pPr>
            <a:r>
              <a:rPr lang="en-US" altLang="en-US" sz="1800" dirty="0"/>
              <a:t>   Resample with replacement, according to Importance </a:t>
            </a:r>
            <a:r>
              <a:rPr lang="en-US" altLang="en-US" sz="1800" dirty="0" err="1"/>
              <a:t>Wts</a:t>
            </a:r>
            <a:r>
              <a:rPr lang="en-US" altLang="en-US" sz="1800" dirty="0"/>
              <a:t>.</a:t>
            </a:r>
          </a:p>
          <a:p>
            <a:pPr lvl="1" eaLnBrk="1" hangingPunct="1">
              <a:buFontTx/>
              <a:buNone/>
            </a:pPr>
            <a:r>
              <a:rPr lang="en-US" altLang="en-US" sz="1800" dirty="0"/>
              <a:t>   Set  </a:t>
            </a:r>
            <a:r>
              <a:rPr lang="en-US" altLang="en-US" sz="1800" b="1" i="1" dirty="0"/>
              <a:t>t = t + 1</a:t>
            </a:r>
            <a:r>
              <a:rPr lang="en-US" altLang="en-US" sz="1800" dirty="0"/>
              <a:t> and return to </a:t>
            </a:r>
            <a:r>
              <a:rPr lang="en-US" altLang="en-US" sz="1800" b="1" i="1" dirty="0"/>
              <a:t>Prediction Step</a:t>
            </a:r>
          </a:p>
          <a:p>
            <a:pPr eaLnBrk="1" hangingPunct="1">
              <a:buFontTx/>
              <a:buNone/>
            </a:pPr>
            <a:endParaRPr lang="en-US" altLang="en-US" sz="2000" b="1" i="1" dirty="0"/>
          </a:p>
          <a:p>
            <a:pPr eaLnBrk="1" hangingPunct="1">
              <a:buFontTx/>
              <a:buNone/>
            </a:pPr>
            <a:endParaRPr lang="en-US" altLang="en-US" sz="2000" b="1" i="1" dirty="0"/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41C870D7-8BC8-3D86-C529-C8E4609721A6}"/>
              </a:ext>
            </a:extLst>
          </p:cNvPr>
          <p:cNvPicPr>
            <a:picLocks noGrp="1" noChangeAspect="1" noChangeArrowheads="1"/>
          </p:cNvPicPr>
          <p:nvPr>
            <p:ph type="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5494" y="211508"/>
            <a:ext cx="5349875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95E54C-53B8-9508-4F86-2A8A4F560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7" t="33085"/>
          <a:stretch/>
        </p:blipFill>
        <p:spPr>
          <a:xfrm>
            <a:off x="7836692" y="783282"/>
            <a:ext cx="3641133" cy="83922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338400-D0DA-8F79-02BA-10E59CB5A1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916"/>
          <a:stretch/>
        </p:blipFill>
        <p:spPr>
          <a:xfrm>
            <a:off x="7836692" y="1927382"/>
            <a:ext cx="3201692" cy="121816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7F3DECD8-140A-2421-C380-FE9978A1D9B9}"/>
              </a:ext>
            </a:extLst>
          </p:cNvPr>
          <p:cNvSpPr/>
          <p:nvPr/>
        </p:nvSpPr>
        <p:spPr>
          <a:xfrm>
            <a:off x="7439114" y="775070"/>
            <a:ext cx="264920" cy="101954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7AA1E9A-2C91-15E4-D49D-0FCF7E1DF8FE}"/>
              </a:ext>
            </a:extLst>
          </p:cNvPr>
          <p:cNvSpPr/>
          <p:nvPr/>
        </p:nvSpPr>
        <p:spPr>
          <a:xfrm>
            <a:off x="7434841" y="2100130"/>
            <a:ext cx="264920" cy="12241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A2B41B-691E-DE36-CC68-DC8BF084D3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381" t="10858" b="43190"/>
          <a:stretch/>
        </p:blipFill>
        <p:spPr>
          <a:xfrm>
            <a:off x="8640003" y="3272944"/>
            <a:ext cx="3452969" cy="110361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BDF272-8590-5847-D8E1-BB49179CF3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66" t="78028" r="33583" b="-754"/>
          <a:stretch/>
        </p:blipFill>
        <p:spPr>
          <a:xfrm>
            <a:off x="5007924" y="4486513"/>
            <a:ext cx="2008923" cy="50423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03CCDE-6C66-2667-D887-661337016A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2845"/>
          <a:stretch/>
        </p:blipFill>
        <p:spPr>
          <a:xfrm>
            <a:off x="7286697" y="4496482"/>
            <a:ext cx="4658131" cy="209870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Right Brace 13">
            <a:extLst>
              <a:ext uri="{FF2B5EF4-FFF2-40B4-BE49-F238E27FC236}">
                <a16:creationId xmlns:a16="http://schemas.microsoft.com/office/drawing/2014/main" id="{6BF090D1-0FC7-C000-D579-CB9A7257E113}"/>
              </a:ext>
            </a:extLst>
          </p:cNvPr>
          <p:cNvSpPr/>
          <p:nvPr/>
        </p:nvSpPr>
        <p:spPr>
          <a:xfrm>
            <a:off x="8260167" y="3357009"/>
            <a:ext cx="264920" cy="101954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D8BE44A3-FB16-68C7-052A-EFC1EDD5E563}"/>
              </a:ext>
            </a:extLst>
          </p:cNvPr>
          <p:cNvSpPr/>
          <p:nvPr/>
        </p:nvSpPr>
        <p:spPr>
          <a:xfrm>
            <a:off x="7016847" y="5171274"/>
            <a:ext cx="264920" cy="131106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34B2EF-913C-742B-AF9D-FD794F4CADF2}"/>
              </a:ext>
            </a:extLst>
          </p:cNvPr>
          <p:cNvSpPr txBox="1"/>
          <p:nvPr/>
        </p:nvSpPr>
        <p:spPr>
          <a:xfrm>
            <a:off x="6913549" y="211508"/>
            <a:ext cx="412483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Implementation of the Particle Filter</a:t>
            </a:r>
            <a:endParaRPr lang="en-IN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  <p:bldP spid="7" grpId="0" animBg="1"/>
      <p:bldP spid="8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1745F34-8B80-F5CE-53EE-4123F36BF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5500" y="274638"/>
            <a:ext cx="7848600" cy="3810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sz="2400" b="1"/>
              <a:t>Comparing Particle Filter and Kalman Filter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5F520B7-985C-352C-F1AF-50E68D1707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914400"/>
            <a:ext cx="39624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 b="1" i="1" u="sng" dirty="0">
                <a:highlight>
                  <a:srgbClr val="FFFF00"/>
                </a:highlight>
              </a:rPr>
              <a:t>Kalman Filter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 b="1" i="1" dirty="0"/>
              <a:t>Guess/Prior Knowledge</a:t>
            </a:r>
            <a:r>
              <a:rPr lang="en-US" altLang="en-US" sz="1600" b="1" dirty="0"/>
              <a:t> 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/>
              <a:t>		 </a:t>
            </a:r>
            <a:r>
              <a:rPr lang="en-US" altLang="en-US" sz="1600" dirty="0">
                <a:solidFill>
                  <a:schemeClr val="accent2"/>
                </a:solidFill>
              </a:rPr>
              <a:t>x(0), P(0), Q, 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6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6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6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 b="1" i="1" dirty="0"/>
              <a:t>Prediction/Propagation </a:t>
            </a:r>
            <a:r>
              <a:rPr lang="en-US" altLang="en-US" sz="1600" b="1" dirty="0"/>
              <a:t>:</a:t>
            </a:r>
            <a:endParaRPr lang="en-US" altLang="en-US" sz="16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/>
              <a:t>     </a:t>
            </a:r>
            <a:r>
              <a:rPr lang="en-US" altLang="en-US" sz="1600" b="1" dirty="0">
                <a:solidFill>
                  <a:srgbClr val="FF3300"/>
                </a:solidFill>
              </a:rPr>
              <a:t>x(k-) = Ax(k-1+) + Bu(k)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600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b="1" dirty="0">
                <a:solidFill>
                  <a:srgbClr val="FF3300"/>
                </a:solidFill>
              </a:rPr>
              <a:t>     P(k-) = AP(k-1+)A’ + Q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600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 b="1" i="1" dirty="0"/>
              <a:t>Update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/>
              <a:t>     </a:t>
            </a:r>
            <a:r>
              <a:rPr lang="en-US" altLang="en-US" sz="1600" b="1" dirty="0">
                <a:solidFill>
                  <a:schemeClr val="hlink"/>
                </a:solidFill>
              </a:rPr>
              <a:t>r  =  z -  cx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b="1" dirty="0">
                <a:solidFill>
                  <a:schemeClr val="folHlink"/>
                </a:solidFill>
              </a:rPr>
              <a:t>        </a:t>
            </a:r>
            <a:r>
              <a:rPr lang="en-US" altLang="en-US" sz="1600" b="1" dirty="0">
                <a:solidFill>
                  <a:schemeClr val="hlink"/>
                </a:solidFill>
              </a:rPr>
              <a:t>Obtaining Residues</a:t>
            </a:r>
            <a:endParaRPr lang="en-US" altLang="en-US" sz="1600" b="1" dirty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b="1" dirty="0">
                <a:solidFill>
                  <a:schemeClr val="folHlink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b="1" dirty="0">
                <a:solidFill>
                  <a:schemeClr val="folHlink"/>
                </a:solidFill>
              </a:rPr>
              <a:t>     K =  …..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b="1" dirty="0">
                <a:solidFill>
                  <a:schemeClr val="folHlink"/>
                </a:solidFill>
              </a:rPr>
              <a:t>     x(k+) = x(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k-) + </a:t>
            </a:r>
            <a:r>
              <a:rPr lang="en-US" altLang="en-US" sz="1600" b="1" dirty="0" err="1">
                <a:solidFill>
                  <a:schemeClr val="folHlink"/>
                </a:solidFill>
              </a:rPr>
              <a:t>K.r</a:t>
            </a:r>
            <a:endParaRPr lang="en-US" altLang="en-US" sz="1600" b="1" dirty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b="1" dirty="0">
                <a:solidFill>
                  <a:schemeClr val="folHlink"/>
                </a:solidFill>
              </a:rPr>
              <a:t>     P(k+) = P(k-) – K…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 b="1" i="1" dirty="0"/>
              <a:t>Repeat for t = 1:T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600" b="1" i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 b="1" i="1" dirty="0"/>
              <a:t>Obtain </a:t>
            </a:r>
            <a:r>
              <a:rPr lang="en-US" altLang="en-US" sz="1600" b="1" i="1" dirty="0" err="1"/>
              <a:t>Aposteriori</a:t>
            </a:r>
            <a:r>
              <a:rPr lang="en-US" altLang="en-US" sz="1600" b="1" i="1" dirty="0"/>
              <a:t>  Density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800" dirty="0"/>
              <a:t>     </a:t>
            </a:r>
            <a:endParaRPr lang="en-US" altLang="en-US" sz="800" b="1" i="1" dirty="0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F878417A-14D5-3E06-2405-3364FADB523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96000" y="914400"/>
            <a:ext cx="41910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 b="1" i="1" u="sng" dirty="0">
                <a:highlight>
                  <a:srgbClr val="FFFF00"/>
                </a:highlight>
              </a:rPr>
              <a:t>Particle Filter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 b="1" i="1" dirty="0"/>
              <a:t>Prior  Knowledge : P(0), Q, 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 b="1" i="1" dirty="0"/>
              <a:t>Prior 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/>
              <a:t>     </a:t>
            </a:r>
            <a:r>
              <a:rPr lang="en-US" altLang="en-US" sz="1600" dirty="0">
                <a:solidFill>
                  <a:schemeClr val="accent2"/>
                </a:solidFill>
              </a:rPr>
              <a:t>x(0) =  fn. {Sqrt/Chol. (P(0) . </a:t>
            </a:r>
            <a:r>
              <a:rPr lang="en-US" altLang="en-US" sz="1600" dirty="0" err="1">
                <a:solidFill>
                  <a:schemeClr val="accent2"/>
                </a:solidFill>
              </a:rPr>
              <a:t>randn</a:t>
            </a:r>
            <a:r>
              <a:rPr lang="en-US" altLang="en-US" sz="1600" dirty="0">
                <a:solidFill>
                  <a:schemeClr val="accent2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/>
              <a:t>     </a:t>
            </a:r>
            <a:r>
              <a:rPr lang="en-US" altLang="en-US" sz="1600" b="1" dirty="0"/>
              <a:t>(n x N) :  N particles</a:t>
            </a:r>
            <a:r>
              <a:rPr lang="en-US" altLang="en-US" sz="1600" dirty="0"/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 b="1" i="1" dirty="0"/>
              <a:t>Prediction </a:t>
            </a:r>
            <a:r>
              <a:rPr lang="en-US" altLang="en-US" sz="1600" b="1" dirty="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/>
              <a:t>	</a:t>
            </a:r>
            <a:r>
              <a:rPr lang="en-US" altLang="en-US" sz="1600" b="1" dirty="0"/>
              <a:t>For  1:N(particles)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/>
              <a:t>	    </a:t>
            </a:r>
            <a:r>
              <a:rPr lang="en-US" altLang="en-US" sz="1800" b="1" dirty="0">
                <a:solidFill>
                  <a:srgbClr val="FF3300"/>
                </a:solidFill>
              </a:rPr>
              <a:t>x(k-) = Ax(k-1+) + Bu(k) + Q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/>
              <a:t>  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 b="1" i="1" dirty="0"/>
              <a:t>Likelihood Function/ </a:t>
            </a:r>
            <a:r>
              <a:rPr lang="en-US" altLang="en-US" sz="1600" b="1" i="1" dirty="0">
                <a:solidFill>
                  <a:schemeClr val="hlink"/>
                </a:solidFill>
              </a:rPr>
              <a:t>Importance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b="1" i="1" dirty="0">
                <a:solidFill>
                  <a:schemeClr val="hlink"/>
                </a:solidFill>
              </a:rPr>
              <a:t>	Wt. Generation (N)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/>
              <a:t> 		</a:t>
            </a:r>
            <a:r>
              <a:rPr lang="en-US" altLang="en-US" sz="1600" b="1" dirty="0">
                <a:solidFill>
                  <a:schemeClr val="hlink"/>
                </a:solidFill>
              </a:rPr>
              <a:t>pdf{[z – cx(k-1)], R} = </a:t>
            </a:r>
            <a:r>
              <a:rPr lang="en-US" altLang="en-US" sz="1600" b="1" dirty="0" err="1">
                <a:solidFill>
                  <a:schemeClr val="hlink"/>
                </a:solidFill>
              </a:rPr>
              <a:t>Wts</a:t>
            </a:r>
            <a:r>
              <a:rPr lang="en-US" altLang="en-US" sz="1600" b="1" dirty="0">
                <a:solidFill>
                  <a:schemeClr val="hlink"/>
                </a:solidFill>
              </a:rPr>
              <a:t>.(N)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dirty="0"/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 b="1" i="1" dirty="0">
                <a:solidFill>
                  <a:schemeClr val="folHlink"/>
                </a:solidFill>
              </a:rPr>
              <a:t>Resampling (</a:t>
            </a:r>
            <a:r>
              <a:rPr lang="en-US" altLang="en-US" sz="1600" i="1" dirty="0">
                <a:solidFill>
                  <a:schemeClr val="folHlink"/>
                </a:solidFill>
              </a:rPr>
              <a:t>of the</a:t>
            </a:r>
            <a:r>
              <a:rPr lang="en-US" altLang="en-US" sz="1600" b="1" i="1" dirty="0">
                <a:solidFill>
                  <a:schemeClr val="folHlink"/>
                </a:solidFill>
              </a:rPr>
              <a:t> N </a:t>
            </a:r>
            <a:r>
              <a:rPr lang="en-US" altLang="en-US" sz="1600" i="1" dirty="0">
                <a:solidFill>
                  <a:schemeClr val="folHlink"/>
                </a:solidFill>
              </a:rPr>
              <a:t>Weights</a:t>
            </a:r>
            <a:r>
              <a:rPr lang="en-US" altLang="en-US" sz="1600" b="1" i="1" dirty="0">
                <a:solidFill>
                  <a:schemeClr val="folHlink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600" b="1" i="1" dirty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600" b="1" i="1" dirty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 b="1" i="1" dirty="0"/>
              <a:t>Repeat for  t = 1: 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600" b="1" i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 b="1" i="1" dirty="0"/>
              <a:t>Obtain </a:t>
            </a:r>
            <a:r>
              <a:rPr lang="en-US" altLang="en-US" sz="1600" b="1" i="1" dirty="0" err="1"/>
              <a:t>Aposteriori</a:t>
            </a:r>
            <a:r>
              <a:rPr lang="en-US" altLang="en-US" sz="1600" b="1" i="1" dirty="0"/>
              <a:t>  Density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400" b="1" i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C5917D-2C6D-007D-B174-05170A702675}"/>
              </a:ext>
            </a:extLst>
          </p:cNvPr>
          <p:cNvSpPr/>
          <p:nvPr/>
        </p:nvSpPr>
        <p:spPr>
          <a:xfrm>
            <a:off x="1905000" y="762001"/>
            <a:ext cx="3886200" cy="58213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E0EDBE4-25B5-33C5-5889-C90B9E2494BA}"/>
              </a:ext>
            </a:extLst>
          </p:cNvPr>
          <p:cNvSpPr/>
          <p:nvPr/>
        </p:nvSpPr>
        <p:spPr>
          <a:xfrm>
            <a:off x="6019800" y="762001"/>
            <a:ext cx="4267200" cy="58213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373F7CA2-293A-A82F-A2AE-5DE097B89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643063"/>
            <a:ext cx="7048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>
            <a:extLst>
              <a:ext uri="{FF2B5EF4-FFF2-40B4-BE49-F238E27FC236}">
                <a16:creationId xmlns:a16="http://schemas.microsoft.com/office/drawing/2014/main" id="{941786AC-4F6F-CF60-485E-6BF0D8BB3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706689"/>
            <a:ext cx="15240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E4B02967-7F90-D892-F21C-6106520F7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665539"/>
            <a:ext cx="430053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Line 5">
            <a:extLst>
              <a:ext uri="{FF2B5EF4-FFF2-40B4-BE49-F238E27FC236}">
                <a16:creationId xmlns:a16="http://schemas.microsoft.com/office/drawing/2014/main" id="{00A53BBD-8AEC-327B-3314-B822B13784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22" name="Line 6">
            <a:extLst>
              <a:ext uri="{FF2B5EF4-FFF2-40B4-BE49-F238E27FC236}">
                <a16:creationId xmlns:a16="http://schemas.microsoft.com/office/drawing/2014/main" id="{935C65F8-C720-F898-5154-D51B0F0BBF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56263" y="2182814"/>
            <a:ext cx="0" cy="904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2CFD7737-D9B5-9A25-CFD8-A60C3EC19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33500"/>
            <a:ext cx="201453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>
            <a:extLst>
              <a:ext uri="{FF2B5EF4-FFF2-40B4-BE49-F238E27FC236}">
                <a16:creationId xmlns:a16="http://schemas.microsoft.com/office/drawing/2014/main" id="{BB784B73-0A75-FC92-4FC7-96D89D134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4170364"/>
            <a:ext cx="44958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Line 19">
            <a:extLst>
              <a:ext uri="{FF2B5EF4-FFF2-40B4-BE49-F238E27FC236}">
                <a16:creationId xmlns:a16="http://schemas.microsoft.com/office/drawing/2014/main" id="{AD5DD159-ED7A-CD98-A0B1-DD43AC8E8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200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36" name="Line 20">
            <a:extLst>
              <a:ext uri="{FF2B5EF4-FFF2-40B4-BE49-F238E27FC236}">
                <a16:creationId xmlns:a16="http://schemas.microsoft.com/office/drawing/2014/main" id="{5873688E-4756-E7FA-59FE-E100B25E75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2565400"/>
            <a:ext cx="0" cy="145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37" name="Line 21">
            <a:extLst>
              <a:ext uri="{FF2B5EF4-FFF2-40B4-BE49-F238E27FC236}">
                <a16:creationId xmlns:a16="http://schemas.microsoft.com/office/drawing/2014/main" id="{3F08D7F4-07A0-ED37-81E3-80CC3C9F3B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1606551"/>
            <a:ext cx="1905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 descr="Text, whiteboard&#10;&#10;Description automatically generated">
            <a:extLst>
              <a:ext uri="{FF2B5EF4-FFF2-40B4-BE49-F238E27FC236}">
                <a16:creationId xmlns:a16="http://schemas.microsoft.com/office/drawing/2014/main" id="{8252226B-50B8-C435-C1C6-7B3A9CE17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5461001"/>
            <a:ext cx="5357813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8C2B96-96BF-6DBE-FDF0-1FFF34DE1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5038726"/>
            <a:ext cx="64452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4">
            <a:extLst>
              <a:ext uri="{FF2B5EF4-FFF2-40B4-BE49-F238E27FC236}">
                <a16:creationId xmlns:a16="http://schemas.microsoft.com/office/drawing/2014/main" id="{35866765-2E4E-6766-F740-21AB25251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173038"/>
            <a:ext cx="3995738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3F6823DA-3E96-3F46-02B2-97B9643BE440}"/>
              </a:ext>
            </a:extLst>
          </p:cNvPr>
          <p:cNvSpPr/>
          <p:nvPr/>
        </p:nvSpPr>
        <p:spPr>
          <a:xfrm rot="1289722">
            <a:off x="2105025" y="381001"/>
            <a:ext cx="1016000" cy="1457325"/>
          </a:xfrm>
          <a:prstGeom prst="curv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7A666B6-C92D-A78B-9BE8-7F30F3B093C8}"/>
              </a:ext>
            </a:extLst>
          </p:cNvPr>
          <p:cNvSpPr/>
          <p:nvPr/>
        </p:nvSpPr>
        <p:spPr>
          <a:xfrm rot="1789711">
            <a:off x="5299076" y="655639"/>
            <a:ext cx="246063" cy="126523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71FBA4F-486F-5797-0EB3-4FC90A513B79}"/>
              </a:ext>
            </a:extLst>
          </p:cNvPr>
          <p:cNvSpPr/>
          <p:nvPr/>
        </p:nvSpPr>
        <p:spPr>
          <a:xfrm>
            <a:off x="7391400" y="679450"/>
            <a:ext cx="228600" cy="11493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1B8E3342-A6AF-0164-5A4A-C92F068E8FC4}"/>
              </a:ext>
            </a:extLst>
          </p:cNvPr>
          <p:cNvSpPr/>
          <p:nvPr/>
        </p:nvSpPr>
        <p:spPr>
          <a:xfrm>
            <a:off x="7015164" y="1092200"/>
            <a:ext cx="1425575" cy="4775200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FC11A34-7D46-C7E0-075C-426291921A3B}"/>
              </a:ext>
            </a:extLst>
          </p:cNvPr>
          <p:cNvSpPr/>
          <p:nvPr/>
        </p:nvSpPr>
        <p:spPr>
          <a:xfrm rot="10800000">
            <a:off x="7505700" y="2303463"/>
            <a:ext cx="260350" cy="11938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0FACE-A271-A439-DBDB-C7DBC38EEF0A}"/>
              </a:ext>
            </a:extLst>
          </p:cNvPr>
          <p:cNvSpPr txBox="1"/>
          <p:nvPr/>
        </p:nvSpPr>
        <p:spPr>
          <a:xfrm>
            <a:off x="9001125" y="245537"/>
            <a:ext cx="267733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Bayesian Posterior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2D027C4-0E78-1408-9254-51C3306E9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48" y="239283"/>
            <a:ext cx="3339265" cy="254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mpling: Rejection Sampling Explained | Rel Guzman">
            <a:extLst>
              <a:ext uri="{FF2B5EF4-FFF2-40B4-BE49-F238E27FC236}">
                <a16:creationId xmlns:a16="http://schemas.microsoft.com/office/drawing/2014/main" id="{3F9BC9E9-5A1E-7CF7-7DAD-8C9718043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494" y="4446795"/>
            <a:ext cx="2912506" cy="215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jection Sampling">
            <a:extLst>
              <a:ext uri="{FF2B5EF4-FFF2-40B4-BE49-F238E27FC236}">
                <a16:creationId xmlns:a16="http://schemas.microsoft.com/office/drawing/2014/main" id="{76F28A9A-29FD-B912-A73E-03FCEB115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37" y="4383456"/>
            <a:ext cx="3009731" cy="228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jection Sampling (기각 샘플링) : 네이버 블로그">
            <a:extLst>
              <a:ext uri="{FF2B5EF4-FFF2-40B4-BE49-F238E27FC236}">
                <a16:creationId xmlns:a16="http://schemas.microsoft.com/office/drawing/2014/main" id="{A1E1B5BC-D0BB-5232-EAAB-BC438BBCF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48" y="2897024"/>
            <a:ext cx="3339265" cy="137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Rejection Sampling?. Rejection sampling is a Monte Carlo… | by  Kapil Sachdeva | Towards Data Science">
            <a:extLst>
              <a:ext uri="{FF2B5EF4-FFF2-40B4-BE49-F238E27FC236}">
                <a16:creationId xmlns:a16="http://schemas.microsoft.com/office/drawing/2014/main" id="{9937F13F-299E-3531-DD5B-2A022540A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162" y="223482"/>
            <a:ext cx="3889286" cy="218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at is Rejection Sampling?. Rejection sampling is a Monte Carlo… | by  Kapil Sachdeva | Towards Data Science">
            <a:extLst>
              <a:ext uri="{FF2B5EF4-FFF2-40B4-BE49-F238E27FC236}">
                <a16:creationId xmlns:a16="http://schemas.microsoft.com/office/drawing/2014/main" id="{9807A153-150E-AAD3-C856-E73475F92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3"/>
          <a:stretch/>
        </p:blipFill>
        <p:spPr bwMode="auto">
          <a:xfrm>
            <a:off x="7801361" y="1527394"/>
            <a:ext cx="3889286" cy="251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hat is Rejection Sampling?. Rejection sampling is a Monte Carlo… | by  Kapil Sachdeva | Towards Data Science">
            <a:extLst>
              <a:ext uri="{FF2B5EF4-FFF2-40B4-BE49-F238E27FC236}">
                <a16:creationId xmlns:a16="http://schemas.microsoft.com/office/drawing/2014/main" id="{E03C89B6-21EA-D80C-57CD-861320008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3"/>
          <a:stretch/>
        </p:blipFill>
        <p:spPr bwMode="auto">
          <a:xfrm>
            <a:off x="7801361" y="4045866"/>
            <a:ext cx="3889286" cy="251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AEADC4-8D08-E9D9-9125-1929CF2AE98A}"/>
              </a:ext>
            </a:extLst>
          </p:cNvPr>
          <p:cNvSpPr txBox="1"/>
          <p:nvPr/>
        </p:nvSpPr>
        <p:spPr>
          <a:xfrm>
            <a:off x="9429566" y="223482"/>
            <a:ext cx="2350095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Rejection Sampling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81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>
            <a:extLst>
              <a:ext uri="{FF2B5EF4-FFF2-40B4-BE49-F238E27FC236}">
                <a16:creationId xmlns:a16="http://schemas.microsoft.com/office/drawing/2014/main" id="{7A2F3323-31F2-9F6D-DE41-4C14B4F07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76201"/>
            <a:ext cx="28956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78" name="Picture 2" descr="Importance Sampling Introduction. Estimate Expectations from a Different… |  by Jeremy Zhang | Towards Data Science">
            <a:extLst>
              <a:ext uri="{FF2B5EF4-FFF2-40B4-BE49-F238E27FC236}">
                <a16:creationId xmlns:a16="http://schemas.microsoft.com/office/drawing/2014/main" id="{AC896285-1CE0-E77F-41C8-94C7AC2E9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14482" r="5833" b="11644"/>
          <a:stretch>
            <a:fillRect/>
          </a:stretch>
        </p:blipFill>
        <p:spPr bwMode="auto">
          <a:xfrm>
            <a:off x="3867781" y="5252578"/>
            <a:ext cx="8214289" cy="93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2" name="Picture 6" descr="Importance Sampling Introduction. Estimate Expectations from a Different… |  by Jeremy Zhang | Towards Data Science">
            <a:extLst>
              <a:ext uri="{FF2B5EF4-FFF2-40B4-BE49-F238E27FC236}">
                <a16:creationId xmlns:a16="http://schemas.microsoft.com/office/drawing/2014/main" id="{84E2C90A-38BF-435F-6E53-2390145723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4"/>
          <a:stretch/>
        </p:blipFill>
        <p:spPr bwMode="auto">
          <a:xfrm>
            <a:off x="6274371" y="554295"/>
            <a:ext cx="5696862" cy="255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7F9B938E-68C3-D362-B0DE-3D977FC4C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155" y="3510958"/>
            <a:ext cx="4774251" cy="101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140386C-DFEC-C76E-8015-EEABCAEE8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7" b="41252"/>
          <a:stretch/>
        </p:blipFill>
        <p:spPr bwMode="auto">
          <a:xfrm>
            <a:off x="187587" y="879641"/>
            <a:ext cx="5908412" cy="14386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CC5609-C223-328A-37C9-4A8078B93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54" r="5744" b="5244"/>
          <a:stretch/>
        </p:blipFill>
        <p:spPr bwMode="auto">
          <a:xfrm>
            <a:off x="187587" y="2744288"/>
            <a:ext cx="5908413" cy="13694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513D7ED-F53C-3ED5-7E81-618EB9675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47" y="289323"/>
            <a:ext cx="2856402" cy="11564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4FE25A-BAE2-7A22-A412-59B4F1B5C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47" y="1621531"/>
            <a:ext cx="6992565" cy="70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6" descr="Text&#10;&#10;Description automatically generated">
            <a:extLst>
              <a:ext uri="{FF2B5EF4-FFF2-40B4-BE49-F238E27FC236}">
                <a16:creationId xmlns:a16="http://schemas.microsoft.com/office/drawing/2014/main" id="{B3C036D5-B4E9-BDBD-9CC4-FFFBD6A35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18"/>
          <a:stretch>
            <a:fillRect/>
          </a:stretch>
        </p:blipFill>
        <p:spPr bwMode="auto">
          <a:xfrm>
            <a:off x="423358" y="2345804"/>
            <a:ext cx="7716838" cy="365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74DE64-B2BE-46A3-FCD1-4A9D60B33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71" y="3897914"/>
            <a:ext cx="7008813" cy="828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43A0C51-DE09-A1BF-E1C2-543BD5F1B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1" t="36848" r="18864"/>
          <a:stretch>
            <a:fillRect/>
          </a:stretch>
        </p:blipFill>
        <p:spPr bwMode="auto">
          <a:xfrm>
            <a:off x="777371" y="2907264"/>
            <a:ext cx="4800600" cy="781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83D3EDB8-7AD7-EEC6-E805-5D1ECA6BE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7" r="2747" b="58318"/>
          <a:stretch>
            <a:fillRect/>
          </a:stretch>
        </p:blipFill>
        <p:spPr bwMode="auto">
          <a:xfrm>
            <a:off x="777371" y="4932909"/>
            <a:ext cx="7261225" cy="655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58D97F25-A387-BDB1-5D54-994217FD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6" t="54855" r="7002"/>
          <a:stretch>
            <a:fillRect/>
          </a:stretch>
        </p:blipFill>
        <p:spPr bwMode="auto">
          <a:xfrm>
            <a:off x="777371" y="5790509"/>
            <a:ext cx="6019800" cy="800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9" name="TextBox 1">
            <a:extLst>
              <a:ext uri="{FF2B5EF4-FFF2-40B4-BE49-F238E27FC236}">
                <a16:creationId xmlns:a16="http://schemas.microsoft.com/office/drawing/2014/main" id="{FDD567E3-5D69-E926-DD35-AAB9DFE30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1" y="150814"/>
            <a:ext cx="3895725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Bayesian Approach for the Posterior</a:t>
            </a:r>
            <a:endParaRPr kumimoji="0" lang="en-IN" altLang="en-US" sz="16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8FDD8DEA-D5E2-1B33-2936-7D816267D493}"/>
              </a:ext>
            </a:extLst>
          </p:cNvPr>
          <p:cNvSpPr/>
          <p:nvPr/>
        </p:nvSpPr>
        <p:spPr>
          <a:xfrm>
            <a:off x="8272328" y="1621531"/>
            <a:ext cx="350377" cy="4985606"/>
          </a:xfrm>
          <a:prstGeom prst="rightBrac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11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A07D89-811A-8454-75E5-8A3DDEFB0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390525"/>
            <a:ext cx="6388100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873C75-366A-04F5-6EEA-B57E7E2F4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2373314"/>
            <a:ext cx="71628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D2FC77-A364-5BF4-28B2-68573A64B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3008313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ECF3D9-934F-30D3-BA72-372D84B12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4" y="4076701"/>
            <a:ext cx="8389937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7FE7CF-E82D-B725-7ADC-7201CA852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962526"/>
            <a:ext cx="48895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8EB9AB-D589-C81C-5BDD-E0450497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5408613"/>
            <a:ext cx="80010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A35BC54-8232-05F5-5949-CD40CBF11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3" y="5921375"/>
            <a:ext cx="380206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317F7049-D95A-42EF-8DFC-F78A54FA3164}"/>
              </a:ext>
            </a:extLst>
          </p:cNvPr>
          <p:cNvSpPr/>
          <p:nvPr/>
        </p:nvSpPr>
        <p:spPr>
          <a:xfrm>
            <a:off x="1871529" y="4632327"/>
            <a:ext cx="471621" cy="190499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2D65060-02E7-6DEF-F18D-6F5A52239DF0}"/>
              </a:ext>
            </a:extLst>
          </p:cNvPr>
          <p:cNvSpPr/>
          <p:nvPr/>
        </p:nvSpPr>
        <p:spPr>
          <a:xfrm>
            <a:off x="2139951" y="4962526"/>
            <a:ext cx="339725" cy="27146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765C755-918D-472D-0C20-880BA7B4B3DA}"/>
              </a:ext>
            </a:extLst>
          </p:cNvPr>
          <p:cNvSpPr/>
          <p:nvPr/>
        </p:nvSpPr>
        <p:spPr>
          <a:xfrm>
            <a:off x="2111376" y="5464176"/>
            <a:ext cx="339725" cy="27146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3C3447B-B21A-F214-F512-44AA2E58A86C}"/>
              </a:ext>
            </a:extLst>
          </p:cNvPr>
          <p:cNvSpPr/>
          <p:nvPr/>
        </p:nvSpPr>
        <p:spPr>
          <a:xfrm>
            <a:off x="2162175" y="5921375"/>
            <a:ext cx="338138" cy="2730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0493" name="TextBox 26">
            <a:extLst>
              <a:ext uri="{FF2B5EF4-FFF2-40B4-BE49-F238E27FC236}">
                <a16:creationId xmlns:a16="http://schemas.microsoft.com/office/drawing/2014/main" id="{FF94EA39-6640-8F42-0EAC-6169E35FF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0900" y="160339"/>
            <a:ext cx="2057400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Recursive Posterior</a:t>
            </a:r>
            <a:endParaRPr kumimoji="0" lang="en-IN" altLang="en-US" sz="16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495" name="Picture 6" descr="Probability concepts explained: Marginalisation | by Jonny Brooks-Bartlett  | Towards Data Science">
            <a:extLst>
              <a:ext uri="{FF2B5EF4-FFF2-40B4-BE49-F238E27FC236}">
                <a16:creationId xmlns:a16="http://schemas.microsoft.com/office/drawing/2014/main" id="{85C28D57-17B9-E124-797C-CA895B7F9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322388"/>
            <a:ext cx="2971800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01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A9E5905C-2012-58F2-D345-FA82D91F8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3213"/>
            <a:ext cx="54864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5" descr="Logo&#10;&#10;Description automatically generated">
            <a:extLst>
              <a:ext uri="{FF2B5EF4-FFF2-40B4-BE49-F238E27FC236}">
                <a16:creationId xmlns:a16="http://schemas.microsoft.com/office/drawing/2014/main" id="{A8500130-91DC-4962-DAA2-E16C4C4DB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0639"/>
            <a:ext cx="3657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7">
            <a:extLst>
              <a:ext uri="{FF2B5EF4-FFF2-40B4-BE49-F238E27FC236}">
                <a16:creationId xmlns:a16="http://schemas.microsoft.com/office/drawing/2014/main" id="{75D75923-4E73-AFD0-434B-A348DB4DB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78001"/>
            <a:ext cx="4495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62463B03-3703-1E2D-9DC8-DE662743D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1" y="2247900"/>
            <a:ext cx="574516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11" descr="Icon&#10;&#10;Description automatically generated">
            <a:extLst>
              <a:ext uri="{FF2B5EF4-FFF2-40B4-BE49-F238E27FC236}">
                <a16:creationId xmlns:a16="http://schemas.microsoft.com/office/drawing/2014/main" id="{03F40D1B-6C58-C065-F630-956749E72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0"/>
          <a:stretch>
            <a:fillRect/>
          </a:stretch>
        </p:blipFill>
        <p:spPr bwMode="auto">
          <a:xfrm>
            <a:off x="3636964" y="3409951"/>
            <a:ext cx="2484437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3">
            <a:extLst>
              <a:ext uri="{FF2B5EF4-FFF2-40B4-BE49-F238E27FC236}">
                <a16:creationId xmlns:a16="http://schemas.microsoft.com/office/drawing/2014/main" id="{1B677CF2-6EB8-0B3B-080B-BA17E9540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4" y="4071939"/>
            <a:ext cx="59785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5">
            <a:extLst>
              <a:ext uri="{FF2B5EF4-FFF2-40B4-BE49-F238E27FC236}">
                <a16:creationId xmlns:a16="http://schemas.microsoft.com/office/drawing/2014/main" id="{973402B6-A728-17C2-F5ED-CCBFF151C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4783139"/>
            <a:ext cx="57832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17">
            <a:extLst>
              <a:ext uri="{FF2B5EF4-FFF2-40B4-BE49-F238E27FC236}">
                <a16:creationId xmlns:a16="http://schemas.microsoft.com/office/drawing/2014/main" id="{D44B1EF4-0413-173F-E863-AF1058C4A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9" y="5403056"/>
            <a:ext cx="54102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8">
            <a:extLst>
              <a:ext uri="{FF2B5EF4-FFF2-40B4-BE49-F238E27FC236}">
                <a16:creationId xmlns:a16="http://schemas.microsoft.com/office/drawing/2014/main" id="{A7666A71-A761-DE57-0106-50E81D58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9" y="6191250"/>
            <a:ext cx="510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5" name="TextBox 1">
            <a:extLst>
              <a:ext uri="{FF2B5EF4-FFF2-40B4-BE49-F238E27FC236}">
                <a16:creationId xmlns:a16="http://schemas.microsoft.com/office/drawing/2014/main" id="{FF5D6B1E-5584-38DE-7DF4-E8962FEE4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44464"/>
            <a:ext cx="3124200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Importance Sampling &amp; Weights </a:t>
            </a:r>
            <a:endParaRPr kumimoji="0" lang="en-I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C858CB5-3FEF-2FAE-03B5-8D1F59EA3DDA}"/>
              </a:ext>
            </a:extLst>
          </p:cNvPr>
          <p:cNvSpPr/>
          <p:nvPr/>
        </p:nvSpPr>
        <p:spPr>
          <a:xfrm>
            <a:off x="8084320" y="1921067"/>
            <a:ext cx="376015" cy="4734979"/>
          </a:xfrm>
          <a:prstGeom prst="rightBrac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23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7">
            <a:extLst>
              <a:ext uri="{FF2B5EF4-FFF2-40B4-BE49-F238E27FC236}">
                <a16:creationId xmlns:a16="http://schemas.microsoft.com/office/drawing/2014/main" id="{1CC08F6B-58E3-55D4-A44F-F784A46B9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222251"/>
            <a:ext cx="625316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08EE3333-E91D-795B-4918-BE1A696CF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"/>
          <a:stretch>
            <a:fillRect/>
          </a:stretch>
        </p:blipFill>
        <p:spPr bwMode="auto">
          <a:xfrm>
            <a:off x="3657601" y="896938"/>
            <a:ext cx="4551363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11">
            <a:extLst>
              <a:ext uri="{FF2B5EF4-FFF2-40B4-BE49-F238E27FC236}">
                <a16:creationId xmlns:a16="http://schemas.microsoft.com/office/drawing/2014/main" id="{987CD715-A91C-EBB2-BA99-D59169FBC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1" y="2181226"/>
            <a:ext cx="5019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37C0ECA6-F4EF-1114-AB74-1A2598213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3" y="2674938"/>
            <a:ext cx="515620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15">
            <a:extLst>
              <a:ext uri="{FF2B5EF4-FFF2-40B4-BE49-F238E27FC236}">
                <a16:creationId xmlns:a16="http://schemas.microsoft.com/office/drawing/2014/main" id="{94C1ADAA-B741-9E3F-A800-099F71972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4" y="4946650"/>
            <a:ext cx="52482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17" descr="Text&#10;&#10;Description automatically generated">
            <a:extLst>
              <a:ext uri="{FF2B5EF4-FFF2-40B4-BE49-F238E27FC236}">
                <a16:creationId xmlns:a16="http://schemas.microsoft.com/office/drawing/2014/main" id="{8C33CA0D-23BB-E41A-08A8-7FEE1ECF8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89" y="5438775"/>
            <a:ext cx="3957637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Box 1">
            <a:extLst>
              <a:ext uri="{FF2B5EF4-FFF2-40B4-BE49-F238E27FC236}">
                <a16:creationId xmlns:a16="http://schemas.microsoft.com/office/drawing/2014/main" id="{3A18B292-EF9B-2312-81F6-1A3A22722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7570" y="96045"/>
            <a:ext cx="2974975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Weights &amp; Likelihood Function</a:t>
            </a:r>
            <a:endParaRPr kumimoji="0" lang="en-IN" altLang="en-US" sz="16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501A002D-7000-FB79-E991-1F96F05248D4}"/>
              </a:ext>
            </a:extLst>
          </p:cNvPr>
          <p:cNvSpPr/>
          <p:nvPr/>
        </p:nvSpPr>
        <p:spPr>
          <a:xfrm>
            <a:off x="9203820" y="5237143"/>
            <a:ext cx="45719" cy="667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FF9113E-D514-F4FF-7612-357B4574E70C}"/>
              </a:ext>
            </a:extLst>
          </p:cNvPr>
          <p:cNvSpPr/>
          <p:nvPr/>
        </p:nvSpPr>
        <p:spPr>
          <a:xfrm>
            <a:off x="8391970" y="390525"/>
            <a:ext cx="314162" cy="6283739"/>
          </a:xfrm>
          <a:prstGeom prst="rightBrac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9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2B5585E-C5A4-30F8-109C-FE54FBF3D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153400" cy="685800"/>
          </a:xfrm>
          <a:noFill/>
        </p:spPr>
        <p:txBody>
          <a:bodyPr/>
          <a:lstStyle/>
          <a:p>
            <a:pPr eaLnBrk="1" hangingPunct="1"/>
            <a:r>
              <a:rPr lang="en-US" altLang="en-US" sz="3200"/>
              <a:t>Sequential Importance Re-sampling/ Particle Filter</a:t>
            </a: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8A2B0FD5-D075-DF4E-F72B-EB4C740EC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592263"/>
            <a:ext cx="8562975" cy="407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419</TotalTime>
  <Words>422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Sequential Importance Re-sampling/ Particle Filter</vt:lpstr>
      <vt:lpstr>PowerPoint Presentation</vt:lpstr>
      <vt:lpstr>Comparing Particle Filter and Kalman 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GITAA</dc:creator>
  <cp:lastModifiedBy>GITAA</cp:lastModifiedBy>
  <cp:revision>18</cp:revision>
  <dcterms:created xsi:type="dcterms:W3CDTF">2023-06-02T05:00:59Z</dcterms:created>
  <dcterms:modified xsi:type="dcterms:W3CDTF">2023-06-09T05:38:27Z</dcterms:modified>
</cp:coreProperties>
</file>