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96" r:id="rId6"/>
  </p:sldMasterIdLst>
  <p:sldIdLst>
    <p:sldId id="753" r:id="rId7"/>
    <p:sldId id="257" r:id="rId8"/>
    <p:sldId id="256" r:id="rId9"/>
    <p:sldId id="507" r:id="rId10"/>
    <p:sldId id="510" r:id="rId11"/>
    <p:sldId id="5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072-69C4-EC68-12EA-641A093C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DAE7-BF4E-5B8F-A120-4B858015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AE34-93A4-85FD-1A7C-700314B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210D-6C5F-3BD2-AF89-91DD7F50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7D94-EC0A-4F3C-7DFC-2B93438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18B-1083-343E-A05B-D40725F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C6DF-2244-EDD0-F81A-BDC0F0D5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D5D4-939B-1AAD-6162-E2D3034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0BB3-9652-E3F8-635D-CFF0B275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9986-CC41-5A4F-BC0F-E288D25E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9343D-A2E5-DE82-D7D6-936A2E9A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BE511-C9B3-00C7-1C44-E9BD19C5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8A04-4827-2308-54FD-58C8B054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6ED5-1C0D-6C71-B1CB-0910849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AEC-C511-9F6B-72CF-5D1D79F2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3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9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4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0E5C-3D9B-F7C7-D617-31BF38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238C-80A0-94D6-5C13-0BE5E4D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BAB4-5710-B85B-D783-F1EEB99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089-7852-D726-526A-859A0391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8D67-A463-A68F-A4E3-F4BC3109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3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3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0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0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4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0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EF7D-634E-808E-B966-6193FF6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CE81-531A-3243-F4C4-10C5A9CB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C939-9B60-0F56-ADE0-EEED32B3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DDF8-86A4-9422-AF04-CE21AE71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E093-C048-88B8-E8F8-CB79601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57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4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0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A6B7-1984-8E19-13C5-122BD49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8535-32B4-9FBE-033E-E2D9358A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67A6-64C1-BDF3-1F9A-3C82C263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B4BD-C6AF-D338-5178-7B3F02BE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911F-0BBD-2E38-6D55-A6E99C34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86F33-BE73-8EF3-B567-1B3C6648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1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8EB-B3AB-A8A5-F20F-8A82044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C9DE-7AD9-BF38-0B17-0EAB2A61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FEBD-C6A2-8BF9-BADE-F6FD6742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E8AC1-EFA8-2D95-EF83-79B48A39A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FE76-3EFF-3DCB-53B7-DB8C491E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BBF42-1C81-CE2F-F57C-8ED7FB62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9B8F-E034-A286-3CC0-BB1C4989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92695-3624-AA30-A066-3C55AA2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71-83BE-1406-7CB4-EE51D54C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4090D-0214-B007-B8FA-DD77305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CF61-823B-66A2-A8C8-CE06275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34A7-B48D-0020-D55E-2F467E9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7CD62-EEA4-86B0-CC89-38039FD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5B51C-17CD-D5AD-3A5A-E1661B4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F730-1C19-FB9F-DB05-52CE80A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B91-B264-1B29-0887-487C8F2E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23DD-1125-B19E-28CE-861BC3AE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433A-A966-49FA-259D-122F0684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3F46-D6C7-D72E-0165-020E7EF2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A8A5-1ECE-4A56-B479-1D6386FD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2073-89C1-F068-1CFD-BAFA671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713C-6E5D-69CF-CAE7-6224006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F843-D98D-6CD9-C28E-E3E7DA5D9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D7BE1-FC41-D304-BBC9-C82CAD7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FE8-66E2-5C62-30DE-50871E0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2B40-938B-BAB1-1708-3FA426E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4910-0ADA-015F-D272-126F20B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6591-D901-831B-6427-3965D9DE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AEF7-52F9-1AD2-9DB0-8FA695E7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4775-4E43-A0E3-EB7C-289910C2C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15C0-BA78-4E02-B708-8A0D4025205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510-7B4B-19B3-062C-BB8F3558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18EC-6D56-15D7-8959-13EEB79AA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06" y="4722920"/>
            <a:ext cx="11185864" cy="18494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/>
              <a:t>Acknowledgement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Purpose/Understanding. </a:t>
            </a: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15" y="334489"/>
            <a:ext cx="2156127" cy="142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5166804" y="484690"/>
            <a:ext cx="12961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Lecture-4</a:t>
            </a:r>
            <a:endParaRPr lang="en-IN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C8B6-E22A-FBB1-B60D-530FDCA6719E}"/>
              </a:ext>
            </a:extLst>
          </p:cNvPr>
          <p:cNvSpPr txBox="1"/>
          <p:nvPr/>
        </p:nvSpPr>
        <p:spPr>
          <a:xfrm>
            <a:off x="2800905" y="1136341"/>
            <a:ext cx="6027938" cy="29546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 Notion of Building Maintenance Paradigms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 Need/Motivation for Math-Stat Models for Building Process Automation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Review of ODEs and Need for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Review of Laplace Transforms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772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7840" y="779376"/>
            <a:ext cx="2577495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Internal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Measured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Disturbances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262" y="681487"/>
            <a:ext cx="1673816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Input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1219" y="667503"/>
            <a:ext cx="19631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Output  </a:t>
            </a:r>
            <a:r>
              <a:rPr lang="en-US" sz="1600" b="1" i="1" dirty="0"/>
              <a:t>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9713" y="383947"/>
            <a:ext cx="117787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6596" y="1144356"/>
            <a:ext cx="860156" cy="181588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U-1</a:t>
            </a:r>
          </a:p>
          <a:p>
            <a:endParaRPr lang="en-US" sz="1600" dirty="0"/>
          </a:p>
          <a:p>
            <a:r>
              <a:rPr lang="en-US" sz="1600" dirty="0"/>
              <a:t>U-2</a:t>
            </a:r>
          </a:p>
          <a:p>
            <a:endParaRPr lang="en-US" sz="1600" dirty="0"/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U-n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69532" y="1287183"/>
            <a:ext cx="697424" cy="43395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58708" y="1141966"/>
            <a:ext cx="86015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Y-1</a:t>
            </a:r>
          </a:p>
          <a:p>
            <a:endParaRPr lang="en-US" sz="1600" dirty="0"/>
          </a:p>
          <a:p>
            <a:r>
              <a:rPr lang="en-US" sz="1600" dirty="0"/>
              <a:t>Y-2</a:t>
            </a:r>
          </a:p>
          <a:p>
            <a:endParaRPr lang="en-US" sz="1600" dirty="0"/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Y-m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76720" y="1218425"/>
            <a:ext cx="697424" cy="43395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8161" y="398019"/>
            <a:ext cx="8220974" cy="3407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93417" y="1897026"/>
            <a:ext cx="254499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System  </a:t>
            </a:r>
            <a:r>
              <a:rPr lang="en-US" sz="1600" b="1" i="1" dirty="0" err="1"/>
              <a:t>Behaviour</a:t>
            </a: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4343" y="3053333"/>
            <a:ext cx="257749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Domain Knowledge Inputs</a:t>
            </a:r>
          </a:p>
        </p:txBody>
      </p:sp>
      <p:sp>
        <p:nvSpPr>
          <p:cNvPr id="13" name="Curved Up Arrow 12"/>
          <p:cNvSpPr/>
          <p:nvPr/>
        </p:nvSpPr>
        <p:spPr>
          <a:xfrm rot="971222">
            <a:off x="5548976" y="1800162"/>
            <a:ext cx="2023090" cy="56302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3735" y="4503586"/>
            <a:ext cx="378086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Maintenance Methodologies/ Paradigms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Rule/Procedure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Reliability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Static Simulation of 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 Simulation of SSE</a:t>
            </a: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4344402" y="674823"/>
            <a:ext cx="1229374" cy="633943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8622254" y="561200"/>
            <a:ext cx="782277" cy="352685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35770" y="3162742"/>
            <a:ext cx="381319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Data Requirements, to meet the Objectives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76914" y="702408"/>
            <a:ext cx="154412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Objectives</a:t>
            </a:r>
          </a:p>
        </p:txBody>
      </p:sp>
      <p:sp>
        <p:nvSpPr>
          <p:cNvPr id="25" name="Block Arc 24"/>
          <p:cNvSpPr/>
          <p:nvPr/>
        </p:nvSpPr>
        <p:spPr>
          <a:xfrm rot="16200000">
            <a:off x="-2009270" y="2548920"/>
            <a:ext cx="5817152" cy="1255544"/>
          </a:xfrm>
          <a:prstGeom prst="blockArc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10800000">
            <a:off x="702213" y="5387650"/>
            <a:ext cx="10382727" cy="1229374"/>
          </a:xfrm>
          <a:prstGeom prst="blockArc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74144" y="120067"/>
            <a:ext cx="480091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Understanding Maintenance Paradigms from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9832" y="4151203"/>
            <a:ext cx="28812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Can it be Managed with </a:t>
            </a:r>
            <a:r>
              <a:rPr lang="en-US" sz="1600" b="1" i="1" dirty="0"/>
              <a:t>Data &amp; Qualitative </a:t>
            </a:r>
            <a:r>
              <a:rPr lang="en-US" sz="1600" i="1" dirty="0"/>
              <a:t>Domain Knowledge</a:t>
            </a:r>
          </a:p>
        </p:txBody>
      </p:sp>
      <p:pic>
        <p:nvPicPr>
          <p:cNvPr id="29" name="Picture 2" descr="Coping with decision-making and uncertainty in post-normal science |  Lancaster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t="15494" r="6579" b="23471"/>
          <a:stretch/>
        </p:blipFill>
        <p:spPr bwMode="auto">
          <a:xfrm>
            <a:off x="10128540" y="2361807"/>
            <a:ext cx="1912800" cy="133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376914" y="1211872"/>
            <a:ext cx="154412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Profitability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93101" y="4829492"/>
            <a:ext cx="2596161" cy="1900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System/Eqpt. I/P-O/P 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Qualitative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Governing ODEs/PDEs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Key Parameter Indictors </a:t>
            </a:r>
          </a:p>
        </p:txBody>
      </p:sp>
      <p:pic>
        <p:nvPicPr>
          <p:cNvPr id="31" name="Picture 2" descr="Active Disturbance Rejection Control Design Based on Probabilistic  Robustness for Uncertain Systems | Industrial &amp; Engineering Chemistry  Resear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2" t="37790" r="15120" b="1765"/>
          <a:stretch/>
        </p:blipFill>
        <p:spPr bwMode="auto">
          <a:xfrm>
            <a:off x="448056" y="3805329"/>
            <a:ext cx="1850447" cy="16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dictive maintenance in times of Industry 4.0 | KS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20" y="4765336"/>
            <a:ext cx="2474173" cy="105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36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6" y="5595787"/>
            <a:ext cx="1649729" cy="108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6DB64C-496A-C0EC-9275-E952F81E0A35}"/>
              </a:ext>
            </a:extLst>
          </p:cNvPr>
          <p:cNvSpPr txBox="1"/>
          <p:nvPr/>
        </p:nvSpPr>
        <p:spPr>
          <a:xfrm>
            <a:off x="6038411" y="5909347"/>
            <a:ext cx="28707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System Identification from Data</a:t>
            </a:r>
            <a:endParaRPr lang="en-IN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90670-2C93-E676-D7FB-D02C05D7F2CE}"/>
              </a:ext>
            </a:extLst>
          </p:cNvPr>
          <p:cNvSpPr txBox="1"/>
          <p:nvPr/>
        </p:nvSpPr>
        <p:spPr>
          <a:xfrm>
            <a:off x="9406039" y="3562616"/>
            <a:ext cx="1889184" cy="1162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Testability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Repairability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C4584-0FE0-9E9F-EFED-19721C3E43C7}"/>
              </a:ext>
            </a:extLst>
          </p:cNvPr>
          <p:cNvSpPr txBox="1"/>
          <p:nvPr/>
        </p:nvSpPr>
        <p:spPr>
          <a:xfrm>
            <a:off x="2300509" y="5939930"/>
            <a:ext cx="328440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Use Data Processing/Analytic Tools </a:t>
            </a:r>
            <a:endParaRPr lang="en-IN" sz="1600" b="1" i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45A163-2A73-1AFE-E7D3-2B4E9BF02DF2}"/>
              </a:ext>
            </a:extLst>
          </p:cNvPr>
          <p:cNvSpPr/>
          <p:nvPr/>
        </p:nvSpPr>
        <p:spPr>
          <a:xfrm>
            <a:off x="5607731" y="5939930"/>
            <a:ext cx="430680" cy="2990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CB19EBE-AC81-5EF8-D2F7-5BA866AB7424}"/>
              </a:ext>
            </a:extLst>
          </p:cNvPr>
          <p:cNvSpPr/>
          <p:nvPr/>
        </p:nvSpPr>
        <p:spPr>
          <a:xfrm>
            <a:off x="8909149" y="5931191"/>
            <a:ext cx="481916" cy="2990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2D42-5A6F-5AB8-B816-758A85154159}"/>
              </a:ext>
            </a:extLst>
          </p:cNvPr>
          <p:cNvSpPr txBox="1"/>
          <p:nvPr/>
        </p:nvSpPr>
        <p:spPr>
          <a:xfrm>
            <a:off x="3493417" y="3479710"/>
            <a:ext cx="262326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Knowledge Inadequacies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External Noise</a:t>
            </a:r>
          </a:p>
        </p:txBody>
      </p:sp>
    </p:spTree>
    <p:extLst>
      <p:ext uri="{BB962C8B-B14F-4D97-AF65-F5344CB8AC3E}">
        <p14:creationId xmlns:p14="http://schemas.microsoft.com/office/powerpoint/2010/main" val="29859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3" grpId="0" animBg="1"/>
      <p:bldP spid="18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0" grpId="0" animBg="1"/>
      <p:bldP spid="21" grpId="0" animBg="1"/>
      <p:bldP spid="2" grpId="0" animBg="1"/>
      <p:bldP spid="3" grpId="0" animBg="1"/>
      <p:bldP spid="4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E75F0-F423-EFC7-2FBC-89DD17273EDD}"/>
              </a:ext>
            </a:extLst>
          </p:cNvPr>
          <p:cNvSpPr txBox="1"/>
          <p:nvPr/>
        </p:nvSpPr>
        <p:spPr>
          <a:xfrm>
            <a:off x="1242365" y="5290587"/>
            <a:ext cx="227226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Mechanical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 Structures, Piping, Roto-Dynamic Eqpt., </a:t>
            </a: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DGs,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Process Eqpt. Mech. Handling Eqpt.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657DD-58D5-047F-24A7-B6BE07160927}"/>
              </a:ext>
            </a:extLst>
          </p:cNvPr>
          <p:cNvSpPr txBox="1"/>
          <p:nvPr/>
        </p:nvSpPr>
        <p:spPr>
          <a:xfrm>
            <a:off x="3571512" y="5290592"/>
            <a:ext cx="193341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Calibri"/>
              </a:rPr>
              <a:t>Electrical/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Power Supplies/VFDs, Power Devices, </a:t>
            </a: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DGs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etc.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E650C-64D3-16A0-5312-F5362E6F3599}"/>
              </a:ext>
            </a:extLst>
          </p:cNvPr>
          <p:cNvSpPr txBox="1"/>
          <p:nvPr/>
        </p:nvSpPr>
        <p:spPr>
          <a:xfrm>
            <a:off x="5594825" y="5290595"/>
            <a:ext cx="2821563" cy="110799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Calibri"/>
              </a:rPr>
              <a:t>Instrumentation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 Process Sensors, Mech, Pneumatic, Chemical-Electro-Chemical &amp; Domain-specific Inst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D7DE-4397-D689-7B26-8D229D975248}"/>
              </a:ext>
            </a:extLst>
          </p:cNvPr>
          <p:cNvSpPr txBox="1"/>
          <p:nvPr/>
        </p:nvSpPr>
        <p:spPr>
          <a:xfrm>
            <a:off x="8538843" y="5290589"/>
            <a:ext cx="262625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Calibri"/>
              </a:rPr>
              <a:t>Computer based Systems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Embedded Real-time Sys. &amp; OS, DAC,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Historians,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Alarm-Trip Annunciations;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FD4A2-2C6C-5822-CE4F-91624C2F5F63}"/>
              </a:ext>
            </a:extLst>
          </p:cNvPr>
          <p:cNvSpPr/>
          <p:nvPr/>
        </p:nvSpPr>
        <p:spPr>
          <a:xfrm>
            <a:off x="1202521" y="4746659"/>
            <a:ext cx="10085033" cy="1846557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ACDD9-9F3A-DA64-E58B-B71FC4CE3523}"/>
              </a:ext>
            </a:extLst>
          </p:cNvPr>
          <p:cNvSpPr txBox="1"/>
          <p:nvPr/>
        </p:nvSpPr>
        <p:spPr>
          <a:xfrm>
            <a:off x="1281879" y="3866907"/>
            <a:ext cx="984012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Dynamic Simulation Models, of Individual Systems &amp; Components for </a:t>
            </a:r>
          </a:p>
          <a:p>
            <a:pPr algn="ctr"/>
            <a:r>
              <a:rPr lang="en-US" sz="1600" b="1" i="1" dirty="0"/>
              <a:t>Continuous  Variable  Systems (Time-Driven) &amp; Discrete  Event Systems (Event Driven)</a:t>
            </a:r>
            <a:r>
              <a:rPr lang="en-US" b="1" i="1" dirty="0"/>
              <a:t> </a:t>
            </a:r>
            <a:endParaRPr lang="en-IN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C4767-F7DD-6F76-2918-1254AE967903}"/>
              </a:ext>
            </a:extLst>
          </p:cNvPr>
          <p:cNvSpPr txBox="1"/>
          <p:nvPr/>
        </p:nvSpPr>
        <p:spPr>
          <a:xfrm>
            <a:off x="1179926" y="2889511"/>
            <a:ext cx="89585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Coupled Dynamics with System Interactions, Hardware in Loop Simulations,</a:t>
            </a:r>
          </a:p>
          <a:p>
            <a:pPr algn="ctr"/>
            <a:r>
              <a:rPr lang="en-US" sz="1600" b="1" i="1" dirty="0"/>
              <a:t>Multi-Input-Multi-Output Systems, Complex Dynamical Systems</a:t>
            </a:r>
            <a:endParaRPr lang="en-IN" sz="16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CEA2E-3991-2385-7788-C9082A8BD9D6}"/>
              </a:ext>
            </a:extLst>
          </p:cNvPr>
          <p:cNvSpPr txBox="1"/>
          <p:nvPr/>
        </p:nvSpPr>
        <p:spPr>
          <a:xfrm>
            <a:off x="1426283" y="2033180"/>
            <a:ext cx="81572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Linear /Non-Linear Estimation Models, Bayesian Estimation Paradigms, </a:t>
            </a:r>
          </a:p>
          <a:p>
            <a:pPr algn="ctr"/>
            <a:r>
              <a:rPr lang="en-US" sz="1600" b="1" i="1" dirty="0"/>
              <a:t>Missing Data Handling, Monte-Carlo Simulations </a:t>
            </a:r>
            <a:endParaRPr lang="en-IN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4C859-3313-5760-4365-47562CDDD084}"/>
              </a:ext>
            </a:extLst>
          </p:cNvPr>
          <p:cNvSpPr txBox="1"/>
          <p:nvPr/>
        </p:nvSpPr>
        <p:spPr>
          <a:xfrm>
            <a:off x="1281879" y="1395159"/>
            <a:ext cx="98401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  Fault Detection &amp; Diagnosis Models, Sequential /Inferential Statistics</a:t>
            </a:r>
            <a:endParaRPr lang="en-IN" sz="16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CA008-6B97-2E3E-71F2-2928D135C233}"/>
              </a:ext>
            </a:extLst>
          </p:cNvPr>
          <p:cNvSpPr txBox="1"/>
          <p:nvPr/>
        </p:nvSpPr>
        <p:spPr>
          <a:xfrm>
            <a:off x="1374179" y="794590"/>
            <a:ext cx="85700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  <a:latin typeface="Calibri"/>
              </a:rPr>
              <a:t>Prompting Human Operator on Actions to be Taken / Prompting/Initiating </a:t>
            </a:r>
            <a:r>
              <a:rPr lang="en-US" sz="1600" b="1" i="1" dirty="0" err="1">
                <a:solidFill>
                  <a:srgbClr val="0070C0"/>
                </a:solidFill>
                <a:latin typeface="Calibri"/>
              </a:rPr>
              <a:t>Maint</a:t>
            </a:r>
            <a:r>
              <a:rPr lang="en-US" sz="1600" b="1" i="1" dirty="0">
                <a:solidFill>
                  <a:srgbClr val="0070C0"/>
                </a:solidFill>
                <a:latin typeface="Calibri"/>
              </a:rPr>
              <a:t>. Action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203977" y="4428399"/>
            <a:ext cx="207677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Procedures, from CMMS, PM Schedules from Test Data </a:t>
            </a:r>
            <a:endParaRPr lang="en-IN" sz="1600" b="1" i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2278F-CDDC-C41C-74A7-DFAA81C08668}"/>
              </a:ext>
            </a:extLst>
          </p:cNvPr>
          <p:cNvSpPr txBox="1"/>
          <p:nvPr/>
        </p:nvSpPr>
        <p:spPr>
          <a:xfrm>
            <a:off x="9020020" y="429296"/>
            <a:ext cx="304541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Re-structuring/ Re-configuring System Dynamics, based on  New Data/Events</a:t>
            </a:r>
            <a:endParaRPr lang="en-IN" sz="1600" b="1" i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414" y="4973005"/>
            <a:ext cx="89585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Procedures,  </a:t>
            </a:r>
            <a:r>
              <a:rPr lang="en-US" sz="1600" b="1" i="1" dirty="0" err="1"/>
              <a:t>Maint</a:t>
            </a:r>
            <a:r>
              <a:rPr lang="en-US" sz="1600" b="1" i="1" dirty="0"/>
              <a:t>. Plans, Look-up Tables, Data-structures, Logical Test Models, Logic </a:t>
            </a:r>
            <a:r>
              <a:rPr lang="en-US" sz="1600" b="1" i="1" dirty="0" err="1"/>
              <a:t>Analyser</a:t>
            </a:r>
            <a:r>
              <a:rPr lang="en-US" sz="1600" b="1" i="1" dirty="0"/>
              <a:t> Outputs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A99F-E255-9CB1-B122-F3E6497BD7EB}"/>
              </a:ext>
            </a:extLst>
          </p:cNvPr>
          <p:cNvSpPr txBox="1"/>
          <p:nvPr/>
        </p:nvSpPr>
        <p:spPr>
          <a:xfrm>
            <a:off x="8495753" y="4576255"/>
            <a:ext cx="262625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Boolean Models, RTOS </a:t>
            </a:r>
            <a:r>
              <a:rPr lang="en-US" sz="1600" b="1" i="1" dirty="0" err="1"/>
              <a:t>Mtrg</a:t>
            </a:r>
            <a:r>
              <a:rPr lang="en-US" sz="1600" b="1" i="1" dirty="0"/>
              <a:t>.</a:t>
            </a:r>
            <a:endParaRPr lang="en-IN" sz="1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47439" y="214482"/>
            <a:ext cx="596943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Appreciation of Model Building for Maintenance Automation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584989" y="1150713"/>
            <a:ext cx="309967" cy="372437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241619" y="3622289"/>
            <a:ext cx="30221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ODEs/PDEs, Laplace Transforms., Z-Transforms, Freq. Domain Anal</a:t>
            </a:r>
            <a:r>
              <a:rPr lang="en-US" sz="1600" b="1" i="1" dirty="0">
                <a:solidFill>
                  <a:srgbClr val="0070C0"/>
                </a:solidFill>
              </a:rPr>
              <a:t>.</a:t>
            </a:r>
            <a:endParaRPr lang="en-IN" sz="1600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241619" y="2660832"/>
            <a:ext cx="19217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Multivariate Anal., Matrix Operations, Least Squares</a:t>
            </a:r>
            <a:endParaRPr lang="en-IN" sz="16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241619" y="2001628"/>
            <a:ext cx="192178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Kalman</a:t>
            </a:r>
            <a:r>
              <a:rPr lang="en-US" sz="1600" i="1" dirty="0"/>
              <a:t> Filters &amp; Particle Filter Intro</a:t>
            </a:r>
            <a:r>
              <a:rPr lang="en-US" sz="1600" b="1" i="1" dirty="0"/>
              <a:t>.</a:t>
            </a:r>
            <a:endParaRPr lang="en-IN" sz="16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241618" y="1272058"/>
            <a:ext cx="302217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Sequential Stat., Inferential Stat., Multiple Model, GLR, etc</a:t>
            </a:r>
            <a:r>
              <a:rPr lang="en-US" sz="1600" b="1" i="1" dirty="0"/>
              <a:t>.</a:t>
            </a:r>
            <a:endParaRPr lang="en-IN" sz="16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5436" y="6367810"/>
            <a:ext cx="222400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 Industrial Landscape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9204070" y="3348669"/>
            <a:ext cx="236736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Uncertainties/Noise, Stat. </a:t>
            </a:r>
            <a:r>
              <a:rPr lang="en-US" sz="1600" i="1" dirty="0" err="1"/>
              <a:t>Mdls</a:t>
            </a:r>
            <a:r>
              <a:rPr lang="en-US" sz="1600" i="1" dirty="0"/>
              <a:t>. &amp; Linear Comb. with SSE Models</a:t>
            </a:r>
            <a:endParaRPr lang="en-IN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9244746" y="1966417"/>
            <a:ext cx="234024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Estimation, Linearization, Concepts of Monte Carlo</a:t>
            </a:r>
            <a:endParaRPr lang="en-IN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78492" y="4577377"/>
            <a:ext cx="576855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prstClr val="black"/>
                </a:solidFill>
                <a:latin typeface="Calibri"/>
              </a:rPr>
              <a:t>Failure </a:t>
            </a:r>
            <a:r>
              <a:rPr lang="en-US" sz="1600" b="1" i="1" dirty="0" err="1">
                <a:solidFill>
                  <a:prstClr val="black"/>
                </a:solidFill>
                <a:latin typeface="Calibri"/>
              </a:rPr>
              <a:t>Mdls</a:t>
            </a: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./Reliability </a:t>
            </a:r>
            <a:r>
              <a:rPr lang="en-US" sz="1600" b="1" i="1" dirty="0" err="1">
                <a:solidFill>
                  <a:prstClr val="black"/>
                </a:solidFill>
                <a:latin typeface="Calibri"/>
              </a:rPr>
              <a:t>Mdls</a:t>
            </a: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., Fault-Tree, Accelerated Test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BC66C-F9AB-EA9C-7CF0-DDB47EC7E4B6}"/>
              </a:ext>
            </a:extLst>
          </p:cNvPr>
          <p:cNvSpPr txBox="1"/>
          <p:nvPr/>
        </p:nvSpPr>
        <p:spPr>
          <a:xfrm>
            <a:off x="9271865" y="1272058"/>
            <a:ext cx="234024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Data Analytics of Healthy &amp;  Faulty Data, Big Data </a:t>
            </a:r>
            <a:endParaRPr lang="en-IN" sz="1600" i="1" dirty="0"/>
          </a:p>
        </p:txBody>
      </p:sp>
      <p:sp>
        <p:nvSpPr>
          <p:cNvPr id="31" name="Curved Left Arrow 30"/>
          <p:cNvSpPr/>
          <p:nvPr/>
        </p:nvSpPr>
        <p:spPr>
          <a:xfrm rot="10577933">
            <a:off x="545464" y="1181158"/>
            <a:ext cx="1049064" cy="3270848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78493" y="1260293"/>
            <a:ext cx="7473475" cy="3485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32C50-FE7D-3C08-C568-2A7B2A5CDDBD}"/>
              </a:ext>
            </a:extLst>
          </p:cNvPr>
          <p:cNvSpPr txBox="1"/>
          <p:nvPr/>
        </p:nvSpPr>
        <p:spPr>
          <a:xfrm>
            <a:off x="8992901" y="2640783"/>
            <a:ext cx="259208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Power Spectral Density, Statistical Distance Measures</a:t>
            </a:r>
            <a:endParaRPr lang="en-IN" sz="1600" i="1" dirty="0"/>
          </a:p>
        </p:txBody>
      </p:sp>
      <p:sp>
        <p:nvSpPr>
          <p:cNvPr id="32" name="Curved Right Arrow 31"/>
          <p:cNvSpPr/>
          <p:nvPr/>
        </p:nvSpPr>
        <p:spPr>
          <a:xfrm rot="10994764">
            <a:off x="10451541" y="1162145"/>
            <a:ext cx="1035511" cy="348851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B8E43-6C23-468D-974E-950EA51268E2}"/>
              </a:ext>
            </a:extLst>
          </p:cNvPr>
          <p:cNvSpPr txBox="1"/>
          <p:nvPr/>
        </p:nvSpPr>
        <p:spPr>
          <a:xfrm>
            <a:off x="3295302" y="6346833"/>
            <a:ext cx="548122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Computerized Maintenance Management System (CMMS)</a:t>
            </a:r>
            <a:endParaRPr lang="en-IN" sz="1600" b="1" i="1" dirty="0"/>
          </a:p>
        </p:txBody>
      </p:sp>
      <p:pic>
        <p:nvPicPr>
          <p:cNvPr id="27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47650BE7-13EC-7FB9-440C-536ED542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6" y="141334"/>
            <a:ext cx="1322805" cy="87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6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10" grpId="0" animBg="1"/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9" grpId="0" animBg="1"/>
      <p:bldP spid="3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36" y="715131"/>
            <a:ext cx="7773169" cy="24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9C2B5A-128C-4811-8AC3-3F2AE59ED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6" r="184" b="2975"/>
          <a:stretch/>
        </p:blipFill>
        <p:spPr>
          <a:xfrm>
            <a:off x="749186" y="3535532"/>
            <a:ext cx="6139886" cy="2917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66C43-463D-408B-B5BF-E548B4CDD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29" y="4811792"/>
            <a:ext cx="3648263" cy="364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738AC-E1A4-4AFB-A2DA-3A6E6AF9C7AE}"/>
              </a:ext>
            </a:extLst>
          </p:cNvPr>
          <p:cNvSpPr txBox="1"/>
          <p:nvPr/>
        </p:nvSpPr>
        <p:spPr>
          <a:xfrm>
            <a:off x="99431" y="230442"/>
            <a:ext cx="897325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b="1" i="1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 Light" panose="020F0302020204030204"/>
              </a:rPr>
              <a:t>ODE</a:t>
            </a:r>
            <a:r>
              <a:rPr lang="en-US" b="1" i="1" dirty="0">
                <a:solidFill>
                  <a:prstClr val="black"/>
                </a:solidFill>
                <a:latin typeface="Calibri Light" panose="020F0302020204030204"/>
              </a:rPr>
              <a:t>  for  understanding  the </a:t>
            </a:r>
            <a:r>
              <a:rPr lang="en-US" b="1" i="1" dirty="0">
                <a:solidFill>
                  <a:srgbClr val="FF0000"/>
                </a:solidFill>
                <a:latin typeface="Calibri Light" panose="020F0302020204030204"/>
              </a:rPr>
              <a:t>Transient</a:t>
            </a:r>
            <a:r>
              <a:rPr lang="en-US" b="1" i="1" dirty="0">
                <a:solidFill>
                  <a:prstClr val="black"/>
                </a:solidFill>
                <a:latin typeface="Calibri Light" panose="020F0302020204030204"/>
              </a:rPr>
              <a:t> &amp; </a:t>
            </a:r>
            <a:r>
              <a:rPr lang="en-US" b="1" i="1" dirty="0">
                <a:solidFill>
                  <a:srgbClr val="FF0000"/>
                </a:solidFill>
                <a:latin typeface="Calibri Light" panose="020F0302020204030204"/>
              </a:rPr>
              <a:t>Steady State </a:t>
            </a:r>
            <a:r>
              <a:rPr lang="en-US" b="1" i="1" dirty="0">
                <a:solidFill>
                  <a:prstClr val="black"/>
                </a:solidFill>
                <a:latin typeface="Calibri Light" panose="020F0302020204030204"/>
              </a:rPr>
              <a:t>Characteristics of a </a:t>
            </a:r>
            <a:r>
              <a:rPr lang="en-US" b="1" i="1" dirty="0">
                <a:solidFill>
                  <a:srgbClr val="FF0000"/>
                </a:solidFill>
                <a:latin typeface="Calibri Light" panose="020F0302020204030204"/>
              </a:rPr>
              <a:t>Dynamic System</a:t>
            </a:r>
            <a:endParaRPr lang="en-IN" b="1" i="1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B6FD6-5714-E65C-ECCA-15A01B05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41" y="4087014"/>
            <a:ext cx="3943720" cy="2055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67AD6-FEE3-68DA-AA3A-3313F622CD70}"/>
              </a:ext>
            </a:extLst>
          </p:cNvPr>
          <p:cNvSpPr txBox="1"/>
          <p:nvPr/>
        </p:nvSpPr>
        <p:spPr>
          <a:xfrm>
            <a:off x="568171" y="1367161"/>
            <a:ext cx="247686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Discussions with the class on Basic Derivative &amp; Integral Terms for Dynamical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1E068C-E803-EB7F-20F2-54B49E28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93" y="227322"/>
            <a:ext cx="2941747" cy="165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AF0BC-82A1-A05D-36EB-C5464832446B}"/>
              </a:ext>
            </a:extLst>
          </p:cNvPr>
          <p:cNvSpPr txBox="1"/>
          <p:nvPr/>
        </p:nvSpPr>
        <p:spPr>
          <a:xfrm>
            <a:off x="332103" y="1198030"/>
            <a:ext cx="233186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Simplifies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5F970-1324-76E6-7543-0CE9B4379E4E}"/>
              </a:ext>
            </a:extLst>
          </p:cNvPr>
          <p:cNvSpPr txBox="1"/>
          <p:nvPr/>
        </p:nvSpPr>
        <p:spPr>
          <a:xfrm>
            <a:off x="332103" y="723790"/>
            <a:ext cx="233186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Simplifies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FBE38-53B4-AE13-0EE6-B459FCA4D94C}"/>
              </a:ext>
            </a:extLst>
          </p:cNvPr>
          <p:cNvSpPr txBox="1"/>
          <p:nvPr/>
        </p:nvSpPr>
        <p:spPr>
          <a:xfrm>
            <a:off x="311192" y="1667733"/>
            <a:ext cx="411552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Converts </a:t>
            </a:r>
            <a:r>
              <a:rPr lang="en-US" dirty="0" err="1"/>
              <a:t>Integro</a:t>
            </a:r>
            <a:r>
              <a:rPr lang="en-US" dirty="0"/>
              <a:t>-differential Equations to  </a:t>
            </a:r>
          </a:p>
          <a:p>
            <a:r>
              <a:rPr lang="en-US" dirty="0"/>
              <a:t>Algebraic Forms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7235B-C784-8FE9-3498-95AB91088D43}"/>
              </a:ext>
            </a:extLst>
          </p:cNvPr>
          <p:cNvSpPr txBox="1"/>
          <p:nvPr/>
        </p:nvSpPr>
        <p:spPr>
          <a:xfrm>
            <a:off x="311191" y="2403499"/>
            <a:ext cx="50773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Effectively makes use of step and impulse responses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26B50-EC01-B25E-1316-E0749F7D3EA5}"/>
              </a:ext>
            </a:extLst>
          </p:cNvPr>
          <p:cNvSpPr txBox="1"/>
          <p:nvPr/>
        </p:nvSpPr>
        <p:spPr>
          <a:xfrm>
            <a:off x="332104" y="299863"/>
            <a:ext cx="266330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 need for Transforms</a:t>
            </a:r>
            <a:endParaRPr lang="en-IN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431CC-3B54-5A35-FD44-1659BD2A09B1}"/>
              </a:ext>
            </a:extLst>
          </p:cNvPr>
          <p:cNvSpPr txBox="1"/>
          <p:nvPr/>
        </p:nvSpPr>
        <p:spPr>
          <a:xfrm>
            <a:off x="3129977" y="320688"/>
            <a:ext cx="233186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Laplace Transform 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194A92-1E7E-E5EA-4DDD-BABBA363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91" y="418773"/>
            <a:ext cx="1788972" cy="817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EA529C-B830-FBAE-9009-BE2518EF2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58" y="5064318"/>
            <a:ext cx="2941747" cy="1551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017936-FE16-A1DF-607E-F6F6AC550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805" y="2936021"/>
            <a:ext cx="2611052" cy="1422954"/>
          </a:xfrm>
          <a:prstGeom prst="rect">
            <a:avLst/>
          </a:prstGeom>
        </p:spPr>
      </p:pic>
      <p:pic>
        <p:nvPicPr>
          <p:cNvPr id="4" name="Picture 2" descr="Laplace Transformation - Math Academy Tutoring">
            <a:extLst>
              <a:ext uri="{FF2B5EF4-FFF2-40B4-BE49-F238E27FC236}">
                <a16:creationId xmlns:a16="http://schemas.microsoft.com/office/drawing/2014/main" id="{CE470484-649F-C969-0D9A-EF9372515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32353" r="3652" b="23030"/>
          <a:stretch/>
        </p:blipFill>
        <p:spPr bwMode="auto">
          <a:xfrm>
            <a:off x="2698744" y="705327"/>
            <a:ext cx="2331867" cy="7287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0D76EA-8529-80B9-8394-17AF7EC6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364" y="1745893"/>
            <a:ext cx="1772818" cy="4603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0F0CE1-1266-C5AC-0598-7CA9C0EBD7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38" y="2936021"/>
            <a:ext cx="488632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80CFA1-5E71-8578-6B92-0D3A6F5AE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5013" y="2038977"/>
            <a:ext cx="1242904" cy="513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B69465-5BB1-6573-501A-02BA35962A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038" y="4673298"/>
            <a:ext cx="4136544" cy="2058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9C2C29-857D-C959-E270-9305255185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995" y="4347345"/>
            <a:ext cx="2827862" cy="6519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D6E1DC-9412-5A2D-315F-F7FA769A60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6366" y="292252"/>
            <a:ext cx="1887365" cy="8546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DD5F251-5FF1-6F35-EE91-38C6164CD9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391" y="1879250"/>
            <a:ext cx="3001143" cy="965937"/>
          </a:xfrm>
          <a:prstGeom prst="rect">
            <a:avLst/>
          </a:prstGeom>
        </p:spPr>
      </p:pic>
      <p:sp>
        <p:nvSpPr>
          <p:cNvPr id="43" name="Right Brace 42">
            <a:extLst>
              <a:ext uri="{FF2B5EF4-FFF2-40B4-BE49-F238E27FC236}">
                <a16:creationId xmlns:a16="http://schemas.microsoft.com/office/drawing/2014/main" id="{5B3FF6C5-548F-B2CB-4035-6E071A395553}"/>
              </a:ext>
            </a:extLst>
          </p:cNvPr>
          <p:cNvSpPr/>
          <p:nvPr/>
        </p:nvSpPr>
        <p:spPr>
          <a:xfrm>
            <a:off x="6204247" y="299863"/>
            <a:ext cx="599209" cy="251801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A18A639-E986-8490-A6AD-A5500EC545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103" y="3086539"/>
            <a:ext cx="2175635" cy="684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12DC1D-0E2D-A1F7-90C0-A8758FEC1D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428" y="5767978"/>
            <a:ext cx="2252983" cy="650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The Power, Product and Quotient Rules - MachineLearningMastery.com">
            <a:extLst>
              <a:ext uri="{FF2B5EF4-FFF2-40B4-BE49-F238E27FC236}">
                <a16:creationId xmlns:a16="http://schemas.microsoft.com/office/drawing/2014/main" id="{FCFF279E-0739-087E-BC87-D15183F4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0" y="4036162"/>
            <a:ext cx="2852218" cy="14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ight Brace 47">
            <a:extLst>
              <a:ext uri="{FF2B5EF4-FFF2-40B4-BE49-F238E27FC236}">
                <a16:creationId xmlns:a16="http://schemas.microsoft.com/office/drawing/2014/main" id="{729EDB58-75A3-D334-EA2E-0C407C8EEF18}"/>
              </a:ext>
            </a:extLst>
          </p:cNvPr>
          <p:cNvSpPr/>
          <p:nvPr/>
        </p:nvSpPr>
        <p:spPr>
          <a:xfrm>
            <a:off x="3226370" y="2936021"/>
            <a:ext cx="473959" cy="36794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6" grpId="0" animBg="1"/>
      <p:bldP spid="43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B4BE9-B3FE-21B5-45E9-A5B5A4C0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97002"/>
            <a:ext cx="58293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68966-EBF6-C03D-FD07-A7139E95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172872"/>
            <a:ext cx="319087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7733B-295F-90FE-3595-03C76D92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5421389"/>
            <a:ext cx="518160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3E1D-A9F4-F5C3-E209-EA72B9470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142875"/>
            <a:ext cx="5772150" cy="6572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9E3F9-F867-3614-EE88-E71D1E381C58}"/>
              </a:ext>
            </a:extLst>
          </p:cNvPr>
          <p:cNvSpPr txBox="1"/>
          <p:nvPr/>
        </p:nvSpPr>
        <p:spPr>
          <a:xfrm>
            <a:off x="184727" y="142875"/>
            <a:ext cx="448887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Important Properties of Laplace Transforms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4502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FEBDE6303EE459603B4B59672CC51" ma:contentTypeVersion="8" ma:contentTypeDescription="Create a new document." ma:contentTypeScope="" ma:versionID="fbd5796d31c17c8322d9db138d1d9ea2">
  <xsd:schema xmlns:xsd="http://www.w3.org/2001/XMLSchema" xmlns:xs="http://www.w3.org/2001/XMLSchema" xmlns:p="http://schemas.microsoft.com/office/2006/metadata/properties" xmlns:ns3="8bf11cdc-236a-48ad-b1d3-860259cd5b74" xmlns:ns4="50fb0bed-7847-4d36-9a25-342a32e75dc5" targetNamespace="http://schemas.microsoft.com/office/2006/metadata/properties" ma:root="true" ma:fieldsID="c361a3dcf72ae4e71de394db40199bdb" ns3:_="" ns4:_="">
    <xsd:import namespace="8bf11cdc-236a-48ad-b1d3-860259cd5b74"/>
    <xsd:import namespace="50fb0bed-7847-4d36-9a25-342a32e75d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11cdc-236a-48ad-b1d3-860259cd5b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b0bed-7847-4d36-9a25-342a32e75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DED17-126B-4354-89AD-FF9B5ABA87A9}">
  <ds:schemaRefs>
    <ds:schemaRef ds:uri="8bf11cdc-236a-48ad-b1d3-860259cd5b74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50fb0bed-7847-4d36-9a25-342a32e75dc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C1C1A8A-57E9-45D2-8ABC-DE3955F672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DD05CC-28E0-4CE8-8A1B-DE5F87454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11cdc-236a-48ad-b1d3-860259cd5b74"/>
    <ds:schemaRef ds:uri="50fb0bed-7847-4d36-9a25-342a32e75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543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Metropolitan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60</cp:revision>
  <dcterms:created xsi:type="dcterms:W3CDTF">2023-04-28T11:03:34Z</dcterms:created>
  <dcterms:modified xsi:type="dcterms:W3CDTF">2023-05-02T06:16:18Z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0x010100B52FEBDE6303EE459603B4B59672CC51</vt:lpwstr>
  </property>
</Properties>
</file>