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754" r:id="rId6"/>
    <p:sldId id="753" r:id="rId7"/>
    <p:sldId id="512" r:id="rId8"/>
    <p:sldId id="761" r:id="rId9"/>
    <p:sldId id="756" r:id="rId10"/>
    <p:sldId id="757" r:id="rId11"/>
    <p:sldId id="759" r:id="rId12"/>
    <p:sldId id="760" r:id="rId13"/>
    <p:sldId id="762" r:id="rId14"/>
    <p:sldId id="7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5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6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87B26D-4A8C-45ED-A84A-37A338A52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D5D499-3025-4589-8BAB-12AD6F31C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1E0EED-10B5-421A-8D71-33E059B7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55D5E5-B4C4-4D55-AA25-48CF3D89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F14E7C-0E37-4FAB-8374-AAB23E6D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79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039FA6-35A8-45DD-B897-3CB4F11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CE34A5-2E7C-49F5-91D3-40ACF068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D55224-F671-46AD-87E2-12A0A9B8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C69A43-E0E3-4A0A-874B-13BE32E1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EF69412-31E7-439E-A1BD-DA05B94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657533-F8D2-4608-B123-9410BB0E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C20D544-D348-489B-B158-41E125C5E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94EFF8-4123-4742-B077-7BBDB283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6C7E38-8FC5-4F98-B456-8AFBD67F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426F0-181B-47E1-912C-267DD57A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97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868F93-6E42-4E67-AAE0-B52FE609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D7224E-9A1F-4293-B0B9-419B9C21F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62A545D-7762-4DC8-AB9D-4966C422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B3A991-ACB8-4C19-9B03-1FE637E5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ED327D-7F66-4703-937C-1F0D542B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088963-7E08-4A0B-B33D-FD69E1FB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23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4A862C-155B-4CBF-8E99-9173B2D7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75F1FA-8CE8-4603-9B06-90E3AFF5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01A3722-0B6B-4E51-A88D-7D0309CE8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96E0D-BC82-459C-85D0-5C62AC3A8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DFA8D6-4A42-4E22-A70A-869983F0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2BD22E1-0CFA-4AD0-95CA-FF86AC7A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1548052-E4D8-4F4B-8B06-74390B00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6C39F31-4BBE-4281-8D8A-4CF8128E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88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90EE8E-A796-46A2-A762-DA8D5A39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CAC047-74F2-4170-9546-C055BD047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9654E43-6134-405A-B037-A4D31BCD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BA6E95-9A23-4BC7-BE24-4DF7982D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4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FDDA21-EF53-4592-B591-F47396EC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2F75CB-1DD4-4268-8D5C-C3ACB7B2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BC6C73-AEFF-4E56-8180-A6CF34F5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07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36006-6540-4047-9078-4BD789BD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878F89-5A5B-4B3A-9BD5-D469E02D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5FFEE3-CE9A-4F45-BDC1-FD30E3E35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ACE944-57F2-4148-8797-3187E906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4841CB-4502-47EE-AF6E-EC882C7F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DBF1CA-0EEC-4192-89DD-D83FB3C7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2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874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97B35-060C-488B-B363-89307AD8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1465187-9B99-4643-B13B-F093085B5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18F8CD-A9D2-4ED8-B200-4067E2A60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512222-A63B-4AC5-B761-BC47A209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20BFBA-15CB-4019-8299-B44DDFDB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B15B91-C993-427F-A933-3EB47080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82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41097-BCB2-4973-A473-995A37C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F9EEE5-C7E9-40D0-AC2A-1FE9DFD2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516DF9-F771-49D6-8265-582EC60B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23450A-F649-4DD7-962C-6D902B6C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432242-960D-47C2-A5AF-9F4AEAF5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292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CB6733B-FF7A-446B-BECC-4DD942251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7789B66-F93C-48DF-8470-49EF104B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B156D4-8EAE-41F3-9757-D2ADC48D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12B7F2-8D90-4FA9-854A-1EC9E5E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F6577F-39BE-4F87-9D43-2CB340EA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5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9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9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5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42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5/5/2023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9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72A370-4287-4AD5-858B-7A42FA79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67DC33-D707-4ABC-930A-DA91AD2E4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E4C101-8168-463E-AAF3-5421AE567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0459-25C1-4AD5-9257-E24142AACFE7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05-05-2023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3997A1-FF51-4890-AFC9-9941A788E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DD9C2B-85D7-462A-88F4-0358214CA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CEDD7-0E35-431A-AF6D-5C83F09265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E46EFE9-3ECD-323F-938F-FEB1CDA80414}"/>
              </a:ext>
            </a:extLst>
          </p:cNvPr>
          <p:cNvSpPr txBox="1"/>
          <p:nvPr/>
        </p:nvSpPr>
        <p:spPr>
          <a:xfrm>
            <a:off x="8667288" y="2341164"/>
            <a:ext cx="3129797" cy="15314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SSE I/P-O/P  Dynamics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Quantitative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ODEs/PDEs/Difference </a:t>
            </a:r>
            <a:r>
              <a:rPr lang="en-US" sz="1600" b="1" i="1" dirty="0" err="1"/>
              <a:t>Eqns</a:t>
            </a:r>
            <a:endParaRPr lang="en-US" sz="1600" b="1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Matrix/Vector Models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2D27C5-FC8E-8EEC-2877-43BAEA0B026D}"/>
              </a:ext>
            </a:extLst>
          </p:cNvPr>
          <p:cNvSpPr txBox="1"/>
          <p:nvPr/>
        </p:nvSpPr>
        <p:spPr>
          <a:xfrm>
            <a:off x="8511581" y="1044388"/>
            <a:ext cx="1777414" cy="14083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Sys.Struc.Eqpt</a:t>
            </a:r>
            <a:r>
              <a:rPr lang="en-US" sz="1600" dirty="0">
                <a:solidFill>
                  <a:srgbClr val="0070C0"/>
                </a:solidFill>
              </a:rPr>
              <a:t>(SSE)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Maintainability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Testability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Repairability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308F94-8820-4AE6-35E9-392C3BF8F3AB}"/>
              </a:ext>
            </a:extLst>
          </p:cNvPr>
          <p:cNvSpPr txBox="1"/>
          <p:nvPr/>
        </p:nvSpPr>
        <p:spPr>
          <a:xfrm>
            <a:off x="8653135" y="6034542"/>
            <a:ext cx="3143756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Maintenance Automation Planning Requirements for  Industrial 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20F3C29-F356-7607-C89A-6E29DCBB7F7C}"/>
              </a:ext>
            </a:extLst>
          </p:cNvPr>
          <p:cNvSpPr txBox="1"/>
          <p:nvPr/>
        </p:nvSpPr>
        <p:spPr>
          <a:xfrm>
            <a:off x="10337198" y="1035921"/>
            <a:ext cx="1646844" cy="14083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Plant/Industry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Availability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Productivity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Profitability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5B789125-F1B3-4525-C0DF-839906876B9C}"/>
              </a:ext>
            </a:extLst>
          </p:cNvPr>
          <p:cNvSpPr/>
          <p:nvPr/>
        </p:nvSpPr>
        <p:spPr>
          <a:xfrm>
            <a:off x="8413088" y="673541"/>
            <a:ext cx="3627082" cy="5393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A865E8-DC5A-A432-3502-8EDF76F65B03}"/>
              </a:ext>
            </a:extLst>
          </p:cNvPr>
          <p:cNvSpPr txBox="1"/>
          <p:nvPr/>
        </p:nvSpPr>
        <p:spPr>
          <a:xfrm>
            <a:off x="1611077" y="5124678"/>
            <a:ext cx="6787624" cy="157286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Parameters, </a:t>
            </a:r>
            <a:r>
              <a:rPr lang="en-US" sz="1600" i="1" dirty="0"/>
              <a:t>Internal Variables, Measured Variables, Disturbances,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Maintenance Methodologies/ Paradigms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Digraphs/Records/Performance Charts/Manual Data Processing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/>
              <a:t>Preliminary Analytic Tools/ Non-Parametric  System Identification from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EDD8DC-879B-0572-85F7-B2A8415E8843}"/>
              </a:ext>
            </a:extLst>
          </p:cNvPr>
          <p:cNvSpPr txBox="1"/>
          <p:nvPr/>
        </p:nvSpPr>
        <p:spPr>
          <a:xfrm>
            <a:off x="1603914" y="3440740"/>
            <a:ext cx="6747030" cy="157761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Fault</a:t>
            </a:r>
            <a:r>
              <a:rPr lang="en-US" dirty="0"/>
              <a:t> </a:t>
            </a:r>
            <a:r>
              <a:rPr lang="en-US" sz="1600" dirty="0"/>
              <a:t>Tree</a:t>
            </a:r>
            <a:r>
              <a:rPr lang="en-US" dirty="0"/>
              <a:t> </a:t>
            </a:r>
            <a:r>
              <a:rPr lang="en-US" sz="1600" dirty="0"/>
              <a:t>Analysis (</a:t>
            </a:r>
            <a:r>
              <a:rPr lang="en-US" sz="1600" i="1" dirty="0">
                <a:solidFill>
                  <a:srgbClr val="002060"/>
                </a:solidFill>
              </a:rPr>
              <a:t>Reliability Models, Failure Models, Test-data</a:t>
            </a:r>
            <a:r>
              <a:rPr lang="en-U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Selected Measurements at Specific Nodes of SSE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Signatures of Output Signals (Graphical, Spectral,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Preliminary Statistical  Relations (Mean, Variance, Correlation, etc.)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EF526A0-60AD-0E1E-1AAE-6FF6827A2313}"/>
              </a:ext>
            </a:extLst>
          </p:cNvPr>
          <p:cNvSpPr txBox="1"/>
          <p:nvPr/>
        </p:nvSpPr>
        <p:spPr>
          <a:xfrm>
            <a:off x="1603914" y="1775788"/>
            <a:ext cx="6747030" cy="15776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Simulation Models of SSEs ( Static &amp;  Dynamic Models)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Tweaking  of </a:t>
            </a:r>
            <a:r>
              <a:rPr lang="en-US" sz="1600" b="1" dirty="0"/>
              <a:t>Parameters</a:t>
            </a:r>
            <a:r>
              <a:rPr lang="en-US" sz="1600" dirty="0"/>
              <a:t> &amp; </a:t>
            </a:r>
            <a:r>
              <a:rPr lang="en-US" sz="1600" b="1" i="1" dirty="0"/>
              <a:t>Variables</a:t>
            </a:r>
            <a:r>
              <a:rPr lang="en-US" sz="1600" dirty="0"/>
              <a:t> in SSE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Simulation of  Transient &amp; Steady-state Characteristics of 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Statistical  Models for System Uncertainties &amp; Measurement  Noise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D459F09-B8C6-C7DF-4EC9-906BEE1B89C8}"/>
              </a:ext>
            </a:extLst>
          </p:cNvPr>
          <p:cNvSpPr txBox="1"/>
          <p:nvPr/>
        </p:nvSpPr>
        <p:spPr>
          <a:xfrm>
            <a:off x="1603914" y="110835"/>
            <a:ext cx="6859464" cy="15776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Estimation Techniques for Internal Variables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Sequential Monte Carlo for Non-Linear, Non-Gaussian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Missing Data, Big-Data Analysis, Digital Twins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Fault Detection &amp; Diagnosis/Isolation/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2BED6DB-7E25-CFCE-28BC-609E02001FD4}"/>
              </a:ext>
            </a:extLst>
          </p:cNvPr>
          <p:cNvSpPr txBox="1"/>
          <p:nvPr/>
        </p:nvSpPr>
        <p:spPr>
          <a:xfrm>
            <a:off x="209636" y="5124678"/>
            <a:ext cx="1408605" cy="1600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Qualitative, Logical, Rule-based, Digraphs, Basic Data Processing &amp; Sys. /Eqpt. </a:t>
            </a:r>
            <a:r>
              <a:rPr lang="en-US" sz="1400" i="1" dirty="0" err="1"/>
              <a:t>Behaviour</a:t>
            </a:r>
            <a:r>
              <a:rPr lang="en-US" sz="1400" i="1" dirty="0"/>
              <a:t> Anal.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29FC05C-3938-2E34-DB68-FB4848808697}"/>
              </a:ext>
            </a:extLst>
          </p:cNvPr>
          <p:cNvSpPr txBox="1"/>
          <p:nvPr/>
        </p:nvSpPr>
        <p:spPr>
          <a:xfrm>
            <a:off x="195309" y="3440740"/>
            <a:ext cx="1408606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Tree-based, Relationship based, Graphical Understanding, Interpretation from Limited Measurements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C86EC5-6707-B47E-E6F9-FFE1319414B0}"/>
              </a:ext>
            </a:extLst>
          </p:cNvPr>
          <p:cNvSpPr txBox="1"/>
          <p:nvPr/>
        </p:nvSpPr>
        <p:spPr>
          <a:xfrm>
            <a:off x="223963" y="1762002"/>
            <a:ext cx="139427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ODEs/PDEs, Transforms, </a:t>
            </a:r>
          </a:p>
          <a:p>
            <a:r>
              <a:rPr lang="en-US" sz="1400" i="1" dirty="0"/>
              <a:t>Transfer </a:t>
            </a:r>
            <a:r>
              <a:rPr lang="en-US" sz="1400" i="1" dirty="0" err="1"/>
              <a:t>Fns</a:t>
            </a:r>
            <a:r>
              <a:rPr lang="en-US" sz="1400" i="1" dirty="0"/>
              <a:t>., Discretization, Freq. Domain;</a:t>
            </a:r>
          </a:p>
          <a:p>
            <a:r>
              <a:rPr lang="en-US" sz="1400" i="1" dirty="0"/>
              <a:t>Multi-Variate Data Analysis</a:t>
            </a:r>
            <a:endParaRPr lang="en-IN" sz="1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A7E9A11-E433-3F0F-AB6B-5BEA84029381}"/>
              </a:ext>
            </a:extLst>
          </p:cNvPr>
          <p:cNvSpPr txBox="1"/>
          <p:nvPr/>
        </p:nvSpPr>
        <p:spPr>
          <a:xfrm>
            <a:off x="203359" y="110939"/>
            <a:ext cx="1421158" cy="160043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Least-squares, Bayesian Est., Monte-Carlo Diagnostics,</a:t>
            </a:r>
          </a:p>
          <a:p>
            <a:r>
              <a:rPr lang="en-US" sz="1400" i="1" dirty="0"/>
              <a:t>Seq. &amp; Inf. Stat.,</a:t>
            </a:r>
          </a:p>
          <a:p>
            <a:r>
              <a:rPr lang="en-US" sz="1400" i="1" dirty="0"/>
              <a:t>PSD, Stat. Dist.  Measures</a:t>
            </a:r>
            <a:endParaRPr lang="en-IN" sz="1600" dirty="0"/>
          </a:p>
        </p:txBody>
      </p:sp>
      <p:pic>
        <p:nvPicPr>
          <p:cNvPr id="17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xmlns="" id="{105018B7-0BBA-161B-A9FA-159A79469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826" y="152001"/>
            <a:ext cx="1464557" cy="96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F67D6F2D-7152-C97F-6B9B-1BC75F63F36C}"/>
              </a:ext>
            </a:extLst>
          </p:cNvPr>
          <p:cNvSpPr/>
          <p:nvPr/>
        </p:nvSpPr>
        <p:spPr>
          <a:xfrm rot="16200000">
            <a:off x="7608343" y="4618598"/>
            <a:ext cx="504738" cy="68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B6D04E28-4A8D-598E-28AE-DA71BE96AB1E}"/>
              </a:ext>
            </a:extLst>
          </p:cNvPr>
          <p:cNvSpPr/>
          <p:nvPr/>
        </p:nvSpPr>
        <p:spPr>
          <a:xfrm rot="16200000">
            <a:off x="7588579" y="3000497"/>
            <a:ext cx="504737" cy="635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4AA8831D-86A4-DCE5-8433-4DB9E533D00B}"/>
              </a:ext>
            </a:extLst>
          </p:cNvPr>
          <p:cNvSpPr/>
          <p:nvPr/>
        </p:nvSpPr>
        <p:spPr>
          <a:xfrm rot="16200000">
            <a:off x="7579463" y="1314237"/>
            <a:ext cx="504736" cy="626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04B9D9D-08AD-D981-EAD3-CA7FB90402D3}"/>
              </a:ext>
            </a:extLst>
          </p:cNvPr>
          <p:cNvSpPr txBox="1"/>
          <p:nvPr/>
        </p:nvSpPr>
        <p:spPr>
          <a:xfrm>
            <a:off x="7400658" y="106397"/>
            <a:ext cx="3048975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Review of Lecture 1-4 : </a:t>
            </a:r>
          </a:p>
          <a:p>
            <a:pPr algn="ctr"/>
            <a:r>
              <a:rPr lang="en-US" b="1" i="1" dirty="0"/>
              <a:t>A </a:t>
            </a:r>
            <a:r>
              <a:rPr lang="en-US" b="1" i="1" dirty="0">
                <a:solidFill>
                  <a:srgbClr val="002060"/>
                </a:solidFill>
              </a:rPr>
              <a:t>Re-Look</a:t>
            </a:r>
            <a:r>
              <a:rPr lang="en-US" b="1" i="1" dirty="0"/>
              <a:t>  on </a:t>
            </a:r>
            <a:r>
              <a:rPr lang="en-US" b="1" i="1" dirty="0">
                <a:solidFill>
                  <a:srgbClr val="002060"/>
                </a:solidFill>
              </a:rPr>
              <a:t>What</a:t>
            </a:r>
            <a:r>
              <a:rPr lang="en-US" b="1" i="1" dirty="0"/>
              <a:t> &amp; </a:t>
            </a:r>
            <a:r>
              <a:rPr lang="en-US" b="1" i="1" dirty="0">
                <a:solidFill>
                  <a:srgbClr val="002060"/>
                </a:solidFill>
              </a:rPr>
              <a:t>Why</a:t>
            </a:r>
            <a:r>
              <a:rPr lang="en-US" b="1" i="1" dirty="0"/>
              <a:t> </a:t>
            </a:r>
          </a:p>
          <a:p>
            <a:pPr algn="ctr"/>
            <a:r>
              <a:rPr lang="en-US" b="1" i="1" dirty="0"/>
              <a:t>we need to Learn</a:t>
            </a:r>
            <a:endParaRPr lang="en-IN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EB0D186-09AD-F315-07D1-28F087D9C8A8}"/>
              </a:ext>
            </a:extLst>
          </p:cNvPr>
          <p:cNvSpPr txBox="1"/>
          <p:nvPr/>
        </p:nvSpPr>
        <p:spPr>
          <a:xfrm>
            <a:off x="8667288" y="4003187"/>
            <a:ext cx="3129797" cy="1900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SSE I/P-O/P 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Qualitative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Governing Dynamics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Key Parameter Indictors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1" dirty="0"/>
              <a:t>Graphical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27437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9F41CB-2025-4EC6-AA29-7093C52B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94" y="1789849"/>
            <a:ext cx="5714076" cy="492839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B093DA2D-47F6-3798-2F92-704867D9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" y="94931"/>
            <a:ext cx="6359372" cy="1816963"/>
          </a:xfrm>
          <a:prstGeom prst="rect">
            <a:avLst/>
          </a:prstGeom>
        </p:spPr>
      </p:pic>
      <p:pic>
        <p:nvPicPr>
          <p:cNvPr id="4" name="Picture 2" descr="Chapter 09 Finding the Transfer Function from the Differential Equation -  YouTube">
            <a:extLst>
              <a:ext uri="{FF2B5EF4-FFF2-40B4-BE49-F238E27FC236}">
                <a16:creationId xmlns:a16="http://schemas.microsoft.com/office/drawing/2014/main" xmlns="" id="{2EC140A0-E35D-2C1B-C0A6-2021D6ED1E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1" t="42836" r="13983" b="19308"/>
          <a:stretch/>
        </p:blipFill>
        <p:spPr bwMode="auto">
          <a:xfrm>
            <a:off x="214391" y="2810356"/>
            <a:ext cx="5081950" cy="19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2C0012-40A4-9E20-E380-2CB8CB7FB134}"/>
              </a:ext>
            </a:extLst>
          </p:cNvPr>
          <p:cNvSpPr txBox="1"/>
          <p:nvPr/>
        </p:nvSpPr>
        <p:spPr>
          <a:xfrm>
            <a:off x="7346385" y="153196"/>
            <a:ext cx="471283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Differential Equations   to  Transfer Functions  </a:t>
            </a:r>
          </a:p>
        </p:txBody>
      </p:sp>
    </p:spTree>
    <p:extLst>
      <p:ext uri="{BB962C8B-B14F-4D97-AF65-F5344CB8AC3E}">
        <p14:creationId xmlns:p14="http://schemas.microsoft.com/office/powerpoint/2010/main" val="19898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9" y="4653174"/>
            <a:ext cx="11185864" cy="18494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800" b="1" u="sng" dirty="0"/>
              <a:t>Acknowledgement</a:t>
            </a:r>
            <a:r>
              <a:rPr lang="en-US" sz="2800" b="1" dirty="0">
                <a:solidFill>
                  <a:srgbClr val="0070C0"/>
                </a:solidFill>
              </a:rPr>
              <a:t/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Internet Images, available  in Public Domain, have been used in many Slides of this Presentation. Some of the Images have also been Modified/Superimposed. Used only for Academic Purpose/Understanding</a:t>
            </a:r>
            <a:r>
              <a:rPr lang="en-US" sz="2800" b="1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C333E8-4D35-C73E-720B-AAE5C6A9FA19}"/>
              </a:ext>
            </a:extLst>
          </p:cNvPr>
          <p:cNvSpPr txBox="1"/>
          <p:nvPr/>
        </p:nvSpPr>
        <p:spPr>
          <a:xfrm>
            <a:off x="4989251" y="261593"/>
            <a:ext cx="12961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Lecture-5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1DC8B6-E22A-FBB1-B60D-530FDCA6719E}"/>
              </a:ext>
            </a:extLst>
          </p:cNvPr>
          <p:cNvSpPr txBox="1"/>
          <p:nvPr/>
        </p:nvSpPr>
        <p:spPr>
          <a:xfrm>
            <a:off x="461639" y="654993"/>
            <a:ext cx="11185864" cy="364561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Takeaways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Understanding  Impulse, Step</a:t>
            </a: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 &amp; Ramp Functions (use of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Laplace Transforms)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The Concept of a Transfer Function to Understand System Dynamics – the Concept of Poles &amp; Zeros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The Concept of  Feedback and Closed Loop Dynamical Systems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Understanding Transient Characteristics of Dynamical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Discretization </a:t>
            </a: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for Digital Control ---  Introduction to the Concept of z-transforms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Understanding System Type (from Transfer Functions) and Steady State Errors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Determining Time Constants of Systems &amp; Equipment, as a Maintenance Management Tool</a:t>
            </a:r>
          </a:p>
        </p:txBody>
      </p:sp>
      <p:pic>
        <p:nvPicPr>
          <p:cNvPr id="3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xmlns="" id="{352FE7E2-3C08-AFB3-61C0-9845104B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197" y="87693"/>
            <a:ext cx="1722269" cy="113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23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F8180F-CC1A-1454-D893-3079BE9B6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46" y="1569817"/>
            <a:ext cx="3104718" cy="5047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654467-ADF3-0C15-BD6C-C41D0E61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433" y="104347"/>
            <a:ext cx="2605954" cy="1616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56D7F01-C0F8-8390-CCB4-4D4D21A7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22" y="1390356"/>
            <a:ext cx="3388764" cy="20161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8C2682F-846F-4204-D0C0-9133969CF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45" y="3575232"/>
            <a:ext cx="4417026" cy="5326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5BA9B6C-7BBA-84FA-63FF-D89B8F9BE6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06" y="5127272"/>
            <a:ext cx="5792082" cy="1300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F51C3B1-0622-B1A0-FC49-26DFFF476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0855" y="912023"/>
            <a:ext cx="5154506" cy="9424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3E701FE-C0FC-4086-2CAA-14ACAC5FABF6}"/>
              </a:ext>
            </a:extLst>
          </p:cNvPr>
          <p:cNvSpPr txBox="1"/>
          <p:nvPr/>
        </p:nvSpPr>
        <p:spPr>
          <a:xfrm>
            <a:off x="602122" y="262868"/>
            <a:ext cx="628970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Some Important Concepts while using Laplace Transforms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E4B2BFB-2403-FCC7-4718-DFBBBCDD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8" y="404957"/>
            <a:ext cx="4747347" cy="2205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3DA3CC-02EB-0BD0-D976-33748A8C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1" y="3077683"/>
            <a:ext cx="375285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59EEA4B-CF85-9C58-F9E6-83207F502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78" y="3977014"/>
            <a:ext cx="6048807" cy="2090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46DCB77-F5B1-9EDE-F247-C6A2C5CBE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78" y="6167404"/>
            <a:ext cx="1715221" cy="460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7A32C81-9620-6F14-0C22-82A56B091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1577" y="2846034"/>
            <a:ext cx="2317173" cy="668415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xmlns="" id="{6EC0C271-B2E6-06B8-DC0D-7070E4F758B0}"/>
              </a:ext>
            </a:extLst>
          </p:cNvPr>
          <p:cNvSpPr/>
          <p:nvPr/>
        </p:nvSpPr>
        <p:spPr>
          <a:xfrm>
            <a:off x="4990744" y="404957"/>
            <a:ext cx="479052" cy="33893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4A2C4A4-E9B5-6519-FDC8-86C5341D1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321" y="3677758"/>
            <a:ext cx="5127135" cy="4964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07D543E-6FA1-B9D4-53B0-145D5084C9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4726" y="587639"/>
            <a:ext cx="6639565" cy="32566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2C44E02-4100-16A8-1DF4-0145B65630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569" y="1301147"/>
            <a:ext cx="5449155" cy="9505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B7ED68-3790-7809-9DCC-C68D493D8522}"/>
              </a:ext>
            </a:extLst>
          </p:cNvPr>
          <p:cNvSpPr txBox="1"/>
          <p:nvPr/>
        </p:nvSpPr>
        <p:spPr>
          <a:xfrm>
            <a:off x="1058012" y="230414"/>
            <a:ext cx="20953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Impulse  Response</a:t>
            </a:r>
            <a:endParaRPr lang="en-IN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5CB8E586-9C68-3DA5-8AD2-DC78DD1A11CF}"/>
              </a:ext>
            </a:extLst>
          </p:cNvPr>
          <p:cNvSpPr/>
          <p:nvPr/>
        </p:nvSpPr>
        <p:spPr>
          <a:xfrm>
            <a:off x="6100160" y="3925964"/>
            <a:ext cx="479052" cy="26235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5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B0D2BC-1A07-483E-A7EE-48C95F8AC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1" y="536358"/>
            <a:ext cx="6731850" cy="5504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4535DC-3074-20AE-A2D0-9FF2A9715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84" y="1487658"/>
            <a:ext cx="4501899" cy="782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843EE90-1F69-04F9-ACAD-67A23D45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31" y="2670788"/>
            <a:ext cx="6788150" cy="40104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F306D8D-0A31-4B2E-3611-73AADEA9D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328" y="135500"/>
            <a:ext cx="4638127" cy="1352158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xmlns="" id="{22B5C46D-7B29-4EE8-24A6-8B353150EDFF}"/>
              </a:ext>
            </a:extLst>
          </p:cNvPr>
          <p:cNvSpPr/>
          <p:nvPr/>
        </p:nvSpPr>
        <p:spPr>
          <a:xfrm>
            <a:off x="6828090" y="214895"/>
            <a:ext cx="387238" cy="65300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165E1D5-C02B-1531-5E4F-01723C09F7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609"/>
          <a:stretch/>
        </p:blipFill>
        <p:spPr>
          <a:xfrm>
            <a:off x="7504320" y="1762614"/>
            <a:ext cx="4186327" cy="1287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B88F14D2-183F-7765-F349-CA40304D8A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3388" t="44660" b="9557"/>
          <a:stretch/>
        </p:blipFill>
        <p:spPr>
          <a:xfrm>
            <a:off x="7864111" y="3050589"/>
            <a:ext cx="3654751" cy="5896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CDE2E95-DEFB-6838-04F1-0EF5664368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2150" y="4021392"/>
            <a:ext cx="3575569" cy="819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038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5EFDC4F-B8C2-B844-76C0-2C75A08F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59" y="562170"/>
            <a:ext cx="5260553" cy="122338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CFA28C-E90C-86F9-DCFA-86B7C691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6" y="2161308"/>
            <a:ext cx="7166840" cy="348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0056BFB-E54B-427A-72DE-47F6E726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5880626"/>
            <a:ext cx="1900875" cy="686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6AA305A-F29B-1026-B0C9-1DA42557E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27" y="847949"/>
            <a:ext cx="3556073" cy="6518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xmlns="" id="{8BB082C0-6E6A-93CB-DFAC-A6BC4545829F}"/>
              </a:ext>
            </a:extLst>
          </p:cNvPr>
          <p:cNvSpPr/>
          <p:nvPr/>
        </p:nvSpPr>
        <p:spPr>
          <a:xfrm>
            <a:off x="6096001" y="562170"/>
            <a:ext cx="954280" cy="2463041"/>
          </a:xfrm>
          <a:prstGeom prst="rightBrace">
            <a:avLst>
              <a:gd name="adj1" fmla="val 8333"/>
              <a:gd name="adj2" fmla="val 507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40A600B-899E-EA0B-376D-829763552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974" y="2161308"/>
            <a:ext cx="5153960" cy="1367981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xmlns="" id="{C7B64B39-723A-1CEE-CB1B-C6AE616B0946}"/>
              </a:ext>
            </a:extLst>
          </p:cNvPr>
          <p:cNvSpPr/>
          <p:nvPr/>
        </p:nvSpPr>
        <p:spPr>
          <a:xfrm>
            <a:off x="7101649" y="3098913"/>
            <a:ext cx="510514" cy="3468140"/>
          </a:xfrm>
          <a:prstGeom prst="rightBrace">
            <a:avLst>
              <a:gd name="adj1" fmla="val 8333"/>
              <a:gd name="adj2" fmla="val 5071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76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5DC6EA-7FA7-0DEA-BF33-1C33EFBB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268" y="148788"/>
            <a:ext cx="4326398" cy="364175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82CEEE-B10C-38F6-9FB0-C71FA816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39" y="358758"/>
            <a:ext cx="3260179" cy="719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197F414-5C82-86F8-CAA3-0A858B92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33" y="1234963"/>
            <a:ext cx="4416422" cy="519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71626E-B956-5658-AE15-13FF3F67DD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39" y="1850478"/>
            <a:ext cx="1549804" cy="423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0332EAF-498E-E3B3-F64F-D2BB883AB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633" y="2424119"/>
            <a:ext cx="4310419" cy="980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168066-0E14-876D-11B4-C24BA4CC4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247" y="1871344"/>
            <a:ext cx="1678043" cy="4233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959450F-83BE-681E-4DF4-080BC242F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633" y="3534253"/>
            <a:ext cx="7591858" cy="4989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B118848-B0CC-B6BF-F507-A2C641886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33" y="4187050"/>
            <a:ext cx="6243638" cy="5313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A9A681A-EAC1-917F-7277-8B23A4E5C9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639" y="4816427"/>
            <a:ext cx="5709083" cy="6862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74DC0EB6-2F76-8B15-DD9C-08D80DFE9F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334" y="5771271"/>
            <a:ext cx="6301943" cy="7279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EA783C8C-E537-3410-CD96-E8F814FB7F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7166" y="4033212"/>
            <a:ext cx="1913245" cy="3826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570C3852-13C8-94E6-2B68-5C8BCA69556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7964" y="4633832"/>
            <a:ext cx="5250697" cy="757075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xmlns="" id="{504437C6-F14D-904A-2218-B551BA9E55C9}"/>
              </a:ext>
            </a:extLst>
          </p:cNvPr>
          <p:cNvSpPr/>
          <p:nvPr/>
        </p:nvSpPr>
        <p:spPr>
          <a:xfrm>
            <a:off x="6289964" y="4187050"/>
            <a:ext cx="508000" cy="240771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xmlns="" id="{CB98138A-4D2E-9E78-48A8-F987E9762DB5}"/>
              </a:ext>
            </a:extLst>
          </p:cNvPr>
          <p:cNvSpPr/>
          <p:nvPr/>
        </p:nvSpPr>
        <p:spPr>
          <a:xfrm>
            <a:off x="7317446" y="730934"/>
            <a:ext cx="895062" cy="33022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5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49F2A4-1BDB-35F6-795C-82A6E3C3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51" y="1549416"/>
            <a:ext cx="6405206" cy="752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40BB15-FC80-D2F8-C2EC-42807CA95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78" y="3321466"/>
            <a:ext cx="3449030" cy="587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54876F-C3A2-2D8D-BB00-2956E6AC4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939" y="4503409"/>
            <a:ext cx="2311769" cy="5340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886704F-07CE-CB88-5F3B-2A0B7023A1D4}"/>
              </a:ext>
            </a:extLst>
          </p:cNvPr>
          <p:cNvSpPr txBox="1"/>
          <p:nvPr/>
        </p:nvSpPr>
        <p:spPr>
          <a:xfrm>
            <a:off x="542526" y="716936"/>
            <a:ext cx="391837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Proper Rational Polynomial Fractions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AFD6F3-D9BB-98A7-111E-5AB313DBB5B6}"/>
              </a:ext>
            </a:extLst>
          </p:cNvPr>
          <p:cNvSpPr txBox="1"/>
          <p:nvPr/>
        </p:nvSpPr>
        <p:spPr>
          <a:xfrm>
            <a:off x="6708449" y="196553"/>
            <a:ext cx="39908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An Understanding of System Dynamics</a:t>
            </a:r>
            <a:endParaRPr lang="en-IN" b="1" i="1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BC86411C-9ECC-9A80-099E-2500A9889685}"/>
              </a:ext>
            </a:extLst>
          </p:cNvPr>
          <p:cNvSpPr/>
          <p:nvPr/>
        </p:nvSpPr>
        <p:spPr>
          <a:xfrm>
            <a:off x="6708450" y="1298962"/>
            <a:ext cx="649480" cy="373849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41280C-CA39-9578-223B-61B93BF0F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44"/>
          <a:stretch/>
        </p:blipFill>
        <p:spPr>
          <a:xfrm>
            <a:off x="7537391" y="3751253"/>
            <a:ext cx="4468026" cy="752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4A44CD-6699-FECC-52A4-C09B822892AF}"/>
              </a:ext>
            </a:extLst>
          </p:cNvPr>
          <p:cNvSpPr txBox="1"/>
          <p:nvPr/>
        </p:nvSpPr>
        <p:spPr>
          <a:xfrm>
            <a:off x="7238288" y="3086807"/>
            <a:ext cx="476712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 Type ---   No. of Free Poles / Integrators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24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266FFD-0F6C-725B-B521-6A4A7246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5" y="707403"/>
            <a:ext cx="6652105" cy="1445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F3EF224-1FE7-3A8E-5173-27B1BDF7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5" y="2631557"/>
            <a:ext cx="5142200" cy="1831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92F0DC-2D96-920C-8975-62A3947F2FED}"/>
              </a:ext>
            </a:extLst>
          </p:cNvPr>
          <p:cNvSpPr txBox="1"/>
          <p:nvPr/>
        </p:nvSpPr>
        <p:spPr>
          <a:xfrm>
            <a:off x="3179036" y="179462"/>
            <a:ext cx="309245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Building a Transfer  Function</a:t>
            </a:r>
            <a:endParaRPr lang="en-IN" dirty="0"/>
          </a:p>
        </p:txBody>
      </p:sp>
      <p:pic>
        <p:nvPicPr>
          <p:cNvPr id="3" name="Picture 4" descr="Types of Control Valves | Control valves, Valve, Control">
            <a:extLst>
              <a:ext uri="{FF2B5EF4-FFF2-40B4-BE49-F238E27FC236}">
                <a16:creationId xmlns:a16="http://schemas.microsoft.com/office/drawing/2014/main" xmlns="" id="{96AD190F-0ABA-0E36-3A35-F4E0ADA63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r="15409" b="6141"/>
          <a:stretch/>
        </p:blipFill>
        <p:spPr bwMode="auto">
          <a:xfrm>
            <a:off x="7685767" y="1256972"/>
            <a:ext cx="2861048" cy="274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ow to find the transfer function of a system – x-engineer.org">
            <a:extLst>
              <a:ext uri="{FF2B5EF4-FFF2-40B4-BE49-F238E27FC236}">
                <a16:creationId xmlns:a16="http://schemas.microsoft.com/office/drawing/2014/main" xmlns="" id="{FEB822B0-2556-90EC-191D-B43115E0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91" y="4462754"/>
            <a:ext cx="5689601" cy="17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xmlns="" id="{48560BBA-75CA-5127-4751-8FD29E294D60}"/>
              </a:ext>
            </a:extLst>
          </p:cNvPr>
          <p:cNvSpPr/>
          <p:nvPr/>
        </p:nvSpPr>
        <p:spPr>
          <a:xfrm>
            <a:off x="6754177" y="766408"/>
            <a:ext cx="572654" cy="3453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1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2FEBDE6303EE459603B4B59672CC51" ma:contentTypeVersion="8" ma:contentTypeDescription="Create a new document." ma:contentTypeScope="" ma:versionID="fbd5796d31c17c8322d9db138d1d9ea2">
  <xsd:schema xmlns:xsd="http://www.w3.org/2001/XMLSchema" xmlns:xs="http://www.w3.org/2001/XMLSchema" xmlns:p="http://schemas.microsoft.com/office/2006/metadata/properties" xmlns:ns3="8bf11cdc-236a-48ad-b1d3-860259cd5b74" xmlns:ns4="50fb0bed-7847-4d36-9a25-342a32e75dc5" targetNamespace="http://schemas.microsoft.com/office/2006/metadata/properties" ma:root="true" ma:fieldsID="c361a3dcf72ae4e71de394db40199bdb" ns3:_="" ns4:_="">
    <xsd:import namespace="8bf11cdc-236a-48ad-b1d3-860259cd5b74"/>
    <xsd:import namespace="50fb0bed-7847-4d36-9a25-342a32e75dc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11cdc-236a-48ad-b1d3-860259cd5b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b0bed-7847-4d36-9a25-342a32e75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DD05CC-28E0-4CE8-8A1B-DE5F87454E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f11cdc-236a-48ad-b1d3-860259cd5b74"/>
    <ds:schemaRef ds:uri="50fb0bed-7847-4d36-9a25-342a32e75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0DED17-126B-4354-89AD-FF9B5ABA87A9}">
  <ds:schemaRefs>
    <ds:schemaRef ds:uri="http://purl.org/dc/terms/"/>
    <ds:schemaRef ds:uri="http://schemas.openxmlformats.org/package/2006/metadata/core-properties"/>
    <ds:schemaRef ds:uri="8bf11cdc-236a-48ad-b1d3-860259cd5b7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50fb0bed-7847-4d36-9a25-342a32e75dc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1C1A8A-57E9-45D2-8ABC-DE3955F672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373</Words>
  <Application>Microsoft Office PowerPoint</Application>
  <PresentationFormat>Custom</PresentationFormat>
  <Paragraphs>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1_Office Theme</vt:lpstr>
      <vt:lpstr>4_Office Theme</vt:lpstr>
      <vt:lpstr>PowerPoint Presentation</vt:lpstr>
      <vt:lpstr>Acknowledgement Internet Images, available  in Public Domain, have been used in many Slides of this Presentation. Some of the Images have also been Modified/Superimposed. Used only for Academic Purpose/Understanding.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K Roy</cp:lastModifiedBy>
  <cp:revision>90</cp:revision>
  <dcterms:created xsi:type="dcterms:W3CDTF">2023-04-28T11:03:34Z</dcterms:created>
  <dcterms:modified xsi:type="dcterms:W3CDTF">2023-05-05T12:59:32Z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0x010100B52FEBDE6303EE459603B4B59672CC51</vt:lpwstr>
  </property>
</Properties>
</file>