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6" r:id="rId5"/>
  </p:sldMasterIdLst>
  <p:sldIdLst>
    <p:sldId id="765" r:id="rId6"/>
    <p:sldId id="783" r:id="rId7"/>
    <p:sldId id="782" r:id="rId8"/>
    <p:sldId id="788" r:id="rId9"/>
    <p:sldId id="778" r:id="rId10"/>
    <p:sldId id="789" r:id="rId11"/>
    <p:sldId id="739" r:id="rId12"/>
    <p:sldId id="790" r:id="rId13"/>
    <p:sldId id="779" r:id="rId14"/>
    <p:sldId id="7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1" d="100"/>
          <a:sy n="121" d="100"/>
        </p:scale>
        <p:origin x="19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64"/>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6250062-3527-4CB1-A21A-B88F840F5507}" type="datetimeFigureOut">
              <a:rPr lang="en-US" smtClean="0">
                <a:solidFill>
                  <a:prstClr val="black">
                    <a:tint val="75000"/>
                  </a:prstClr>
                </a:solidFill>
              </a:rPr>
              <a:pPr/>
              <a:t>5/12/2023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DE605D-9D76-4582-9EFD-716CE7825F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571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250062-3527-4CB1-A21A-B88F840F5507}" type="datetimeFigureOut">
              <a:rPr lang="en-US" smtClean="0">
                <a:solidFill>
                  <a:prstClr val="black">
                    <a:tint val="75000"/>
                  </a:prstClr>
                </a:solidFill>
              </a:rPr>
              <a:pPr/>
              <a:t>5/12/2023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DE605D-9D76-4582-9EFD-716CE7825F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3255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250062-3527-4CB1-A21A-B88F840F5507}" type="datetimeFigureOut">
              <a:rPr lang="en-US" smtClean="0">
                <a:solidFill>
                  <a:prstClr val="black">
                    <a:tint val="75000"/>
                  </a:prstClr>
                </a:solidFill>
              </a:rPr>
              <a:pPr/>
              <a:t>5/12/2023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DE605D-9D76-4582-9EFD-716CE7825F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0866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7" y="770467"/>
            <a:ext cx="10782300"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26" y="4198409"/>
            <a:ext cx="922820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A4691FD7-5726-4A97-BD89-4228DD3CF00C}" type="datetimeFigureOut">
              <a:rPr lang="en-US" smtClean="0"/>
              <a:t>5/12/2023</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13DA568F-D265-4F37-AF2A-56BDDDFC8CA9}" type="slidenum">
              <a:rPr lang="en-US" smtClean="0"/>
              <a:t>‹#›</a:t>
            </a:fld>
            <a:endParaRPr lang="en-US"/>
          </a:p>
        </p:txBody>
      </p:sp>
    </p:spTree>
    <p:extLst>
      <p:ext uri="{BB962C8B-B14F-4D97-AF65-F5344CB8AC3E}">
        <p14:creationId xmlns:p14="http://schemas.microsoft.com/office/powerpoint/2010/main" val="605383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91FD7-5726-4A97-BD89-4228DD3CF00C}"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A568F-D265-4F37-AF2A-56BDDDFC8CA9}" type="slidenum">
              <a:rPr lang="en-US" smtClean="0"/>
              <a:t>‹#›</a:t>
            </a:fld>
            <a:endParaRPr lang="en-US"/>
          </a:p>
        </p:txBody>
      </p:sp>
    </p:spTree>
    <p:extLst>
      <p:ext uri="{BB962C8B-B14F-4D97-AF65-F5344CB8AC3E}">
        <p14:creationId xmlns:p14="http://schemas.microsoft.com/office/powerpoint/2010/main" val="63437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187275"/>
            <a:ext cx="9226296"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691FD7-5726-4A97-BD89-4228DD3CF00C}"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A568F-D265-4F37-AF2A-56BDDDFC8CA9}" type="slidenum">
              <a:rPr lang="en-US" smtClean="0"/>
              <a:t>‹#›</a:t>
            </a:fld>
            <a:endParaRPr lang="en-US"/>
          </a:p>
        </p:txBody>
      </p:sp>
    </p:spTree>
    <p:extLst>
      <p:ext uri="{BB962C8B-B14F-4D97-AF65-F5344CB8AC3E}">
        <p14:creationId xmlns:p14="http://schemas.microsoft.com/office/powerpoint/2010/main" val="294300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3392"/>
            <a:ext cx="507492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43651" y="1993392"/>
            <a:ext cx="507492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691FD7-5726-4A97-BD89-4228DD3CF00C}"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A568F-D265-4F37-AF2A-56BDDDFC8CA9}" type="slidenum">
              <a:rPr lang="en-US" smtClean="0"/>
              <a:t>‹#›</a:t>
            </a:fld>
            <a:endParaRPr lang="en-US"/>
          </a:p>
        </p:txBody>
      </p:sp>
    </p:spTree>
    <p:extLst>
      <p:ext uri="{BB962C8B-B14F-4D97-AF65-F5344CB8AC3E}">
        <p14:creationId xmlns:p14="http://schemas.microsoft.com/office/powerpoint/2010/main" val="3193230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32000"/>
            <a:ext cx="507492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36150"/>
            <a:ext cx="507492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55080" y="2029968"/>
            <a:ext cx="507492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55080" y="2734056"/>
            <a:ext cx="507492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691FD7-5726-4A97-BD89-4228DD3CF00C}" type="datetimeFigureOut">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DA568F-D265-4F37-AF2A-56BDDDFC8CA9}" type="slidenum">
              <a:rPr lang="en-US" smtClean="0"/>
              <a:t>‹#›</a:t>
            </a:fld>
            <a:endParaRPr lang="en-US"/>
          </a:p>
        </p:txBody>
      </p:sp>
    </p:spTree>
    <p:extLst>
      <p:ext uri="{BB962C8B-B14F-4D97-AF65-F5344CB8AC3E}">
        <p14:creationId xmlns:p14="http://schemas.microsoft.com/office/powerpoint/2010/main" val="3501634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691FD7-5726-4A97-BD89-4228DD3CF00C}" type="datetimeFigureOut">
              <a:rPr lang="en-US" smtClean="0"/>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DA568F-D265-4F37-AF2A-56BDDDFC8CA9}" type="slidenum">
              <a:rPr lang="en-US" smtClean="0"/>
              <a:t>‹#›</a:t>
            </a:fld>
            <a:endParaRPr lang="en-US"/>
          </a:p>
        </p:txBody>
      </p:sp>
    </p:spTree>
    <p:extLst>
      <p:ext uri="{BB962C8B-B14F-4D97-AF65-F5344CB8AC3E}">
        <p14:creationId xmlns:p14="http://schemas.microsoft.com/office/powerpoint/2010/main" val="2604030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91FD7-5726-4A97-BD89-4228DD3CF00C}" type="datetimeFigureOut">
              <a:rPr lang="en-US" smtClean="0"/>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DA568F-D265-4F37-AF2A-56BDDDFC8CA9}" type="slidenum">
              <a:rPr lang="en-US" smtClean="0"/>
              <a:t>‹#›</a:t>
            </a:fld>
            <a:endParaRPr lang="en-US"/>
          </a:p>
        </p:txBody>
      </p:sp>
    </p:spTree>
    <p:extLst>
      <p:ext uri="{BB962C8B-B14F-4D97-AF65-F5344CB8AC3E}">
        <p14:creationId xmlns:p14="http://schemas.microsoft.com/office/powerpoint/2010/main" val="22886369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3"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4691FD7-5726-4A97-BD89-4228DD3CF00C}"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3DA568F-D265-4F37-AF2A-56BDDDFC8CA9}" type="slidenum">
              <a:rPr lang="en-US" smtClean="0"/>
              <a:t>‹#›</a:t>
            </a:fld>
            <a:endParaRPr lang="en-US"/>
          </a:p>
        </p:txBody>
      </p:sp>
    </p:spTree>
    <p:extLst>
      <p:ext uri="{BB962C8B-B14F-4D97-AF65-F5344CB8AC3E}">
        <p14:creationId xmlns:p14="http://schemas.microsoft.com/office/powerpoint/2010/main" val="1163294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250062-3527-4CB1-A21A-B88F840F5507}" type="datetimeFigureOut">
              <a:rPr lang="en-US" smtClean="0">
                <a:solidFill>
                  <a:prstClr val="black">
                    <a:tint val="75000"/>
                  </a:prstClr>
                </a:solidFill>
              </a:rPr>
              <a:pPr/>
              <a:t>5/12/2023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DE605D-9D76-4582-9EFD-716CE7825F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0874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89"/>
            <a:ext cx="10780776"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A4691FD7-5726-4A97-BD89-4228DD3CF00C}" type="datetimeFigureOut">
              <a:rPr lang="en-US" smtClean="0"/>
              <a:t>5/12/2023</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3DA568F-D265-4F37-AF2A-56BDDDFC8CA9}" type="slidenum">
              <a:rPr lang="en-US" smtClean="0"/>
              <a:t>‹#›</a:t>
            </a:fld>
            <a:endParaRPr lang="en-US"/>
          </a:p>
        </p:txBody>
      </p:sp>
    </p:spTree>
    <p:extLst>
      <p:ext uri="{BB962C8B-B14F-4D97-AF65-F5344CB8AC3E}">
        <p14:creationId xmlns:p14="http://schemas.microsoft.com/office/powerpoint/2010/main" val="2060480805"/>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91FD7-5726-4A97-BD89-4228DD3CF00C}"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A568F-D265-4F37-AF2A-56BDDDFC8CA9}" type="slidenum">
              <a:rPr lang="en-US" smtClean="0"/>
              <a:t>‹#›</a:t>
            </a:fld>
            <a:endParaRPr lang="en-US"/>
          </a:p>
        </p:txBody>
      </p:sp>
    </p:spTree>
    <p:extLst>
      <p:ext uri="{BB962C8B-B14F-4D97-AF65-F5344CB8AC3E}">
        <p14:creationId xmlns:p14="http://schemas.microsoft.com/office/powerpoint/2010/main" val="34920608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1"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6" y="714377"/>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91FD7-5726-4A97-BD89-4228DD3CF00C}"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A568F-D265-4F37-AF2A-56BDDDFC8CA9}" type="slidenum">
              <a:rPr lang="en-US" smtClean="0"/>
              <a:t>‹#›</a:t>
            </a:fld>
            <a:endParaRPr lang="en-US"/>
          </a:p>
        </p:txBody>
      </p:sp>
    </p:spTree>
    <p:extLst>
      <p:ext uri="{BB962C8B-B14F-4D97-AF65-F5344CB8AC3E}">
        <p14:creationId xmlns:p14="http://schemas.microsoft.com/office/powerpoint/2010/main" val="168031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39"/>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50062-3527-4CB1-A21A-B88F840F5507}" type="datetimeFigureOut">
              <a:rPr lang="en-US" smtClean="0">
                <a:solidFill>
                  <a:prstClr val="black">
                    <a:tint val="75000"/>
                  </a:prstClr>
                </a:solidFill>
              </a:rPr>
              <a:pPr/>
              <a:t>5/12/2023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DE605D-9D76-4582-9EFD-716CE7825F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709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250062-3527-4CB1-A21A-B88F840F5507}" type="datetimeFigureOut">
              <a:rPr lang="en-US" smtClean="0">
                <a:solidFill>
                  <a:prstClr val="black">
                    <a:tint val="75000"/>
                  </a:prstClr>
                </a:solidFill>
              </a:rPr>
              <a:pPr/>
              <a:t>5/12/2023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DE605D-9D76-4582-9EFD-716CE7825F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5492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9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9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250062-3527-4CB1-A21A-B88F840F5507}" type="datetimeFigureOut">
              <a:rPr lang="en-US" smtClean="0">
                <a:solidFill>
                  <a:prstClr val="black">
                    <a:tint val="75000"/>
                  </a:prstClr>
                </a:solidFill>
              </a:rPr>
              <a:pPr/>
              <a:t>5/12/2023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8DE605D-9D76-4582-9EFD-716CE7825F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455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250062-3527-4CB1-A21A-B88F840F5507}" type="datetimeFigureOut">
              <a:rPr lang="en-US" smtClean="0">
                <a:solidFill>
                  <a:prstClr val="black">
                    <a:tint val="75000"/>
                  </a:prstClr>
                </a:solidFill>
              </a:rPr>
              <a:pPr/>
              <a:t>5/12/2023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8DE605D-9D76-4582-9EFD-716CE7825F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242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50062-3527-4CB1-A21A-B88F840F5507}" type="datetimeFigureOut">
              <a:rPr lang="en-US" smtClean="0">
                <a:solidFill>
                  <a:prstClr val="black">
                    <a:tint val="75000"/>
                  </a:prstClr>
                </a:solidFill>
              </a:rPr>
              <a:pPr/>
              <a:t>5/12/2023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8DE605D-9D76-4582-9EFD-716CE7825F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78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250062-3527-4CB1-A21A-B88F840F5507}" type="datetimeFigureOut">
              <a:rPr lang="en-US" smtClean="0">
                <a:solidFill>
                  <a:prstClr val="black">
                    <a:tint val="75000"/>
                  </a:prstClr>
                </a:solidFill>
              </a:rPr>
              <a:pPr/>
              <a:t>5/12/2023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DE605D-9D76-4582-9EFD-716CE7825F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24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250062-3527-4CB1-A21A-B88F840F5507}" type="datetimeFigureOut">
              <a:rPr lang="en-US" smtClean="0">
                <a:solidFill>
                  <a:prstClr val="black">
                    <a:tint val="75000"/>
                  </a:prstClr>
                </a:solidFill>
              </a:rPr>
              <a:pPr/>
              <a:t>5/12/2023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DE605D-9D76-4582-9EFD-716CE7825F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19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8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50062-3527-4CB1-A21A-B88F840F5507}" type="datetimeFigureOut">
              <a:rPr lang="en-US" smtClean="0">
                <a:solidFill>
                  <a:prstClr val="black">
                    <a:tint val="75000"/>
                  </a:prstClr>
                </a:solidFill>
              </a:rPr>
              <a:pPr/>
              <a:t>5/12/2023</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8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8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E605D-9D76-4582-9EFD-716CE7825F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8592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39"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276" y="1993396"/>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A4691FD7-5726-4A97-BD89-4228DD3CF00C}" type="datetimeFigureOut">
              <a:rPr lang="en-US" smtClean="0"/>
              <a:t>5/12/2023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8721591" y="5829769"/>
            <a:ext cx="292608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13DA568F-D265-4F37-AF2A-56BDDDFC8CA9}" type="slidenum">
              <a:rPr lang="en-US" smtClean="0"/>
              <a:t>‹#›</a:t>
            </a:fld>
            <a:endParaRPr lang="en-US"/>
          </a:p>
        </p:txBody>
      </p:sp>
    </p:spTree>
    <p:extLst>
      <p:ext uri="{BB962C8B-B14F-4D97-AF65-F5344CB8AC3E}">
        <p14:creationId xmlns:p14="http://schemas.microsoft.com/office/powerpoint/2010/main" val="11277395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0.PNG"/><Relationship Id="rId1" Type="http://schemas.openxmlformats.org/officeDocument/2006/relationships/slideLayout" Target="../slideLayouts/slideLayout1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8.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12" Type="http://schemas.openxmlformats.org/officeDocument/2006/relationships/image" Target="../media/image28.gif"/><Relationship Id="rId2" Type="http://schemas.openxmlformats.org/officeDocument/2006/relationships/image" Target="../media/image18.jpeg"/><Relationship Id="rId1" Type="http://schemas.openxmlformats.org/officeDocument/2006/relationships/slideLayout" Target="../slideLayouts/slideLayout13.xml"/><Relationship Id="rId6" Type="http://schemas.openxmlformats.org/officeDocument/2006/relationships/image" Target="../media/image22.png"/><Relationship Id="rId11" Type="http://schemas.openxmlformats.org/officeDocument/2006/relationships/image" Target="../media/image27.jpeg"/><Relationship Id="rId5" Type="http://schemas.openxmlformats.org/officeDocument/2006/relationships/image" Target="../media/image21.png"/><Relationship Id="rId10" Type="http://schemas.openxmlformats.org/officeDocument/2006/relationships/image" Target="../media/image26.jpeg"/><Relationship Id="rId4" Type="http://schemas.openxmlformats.org/officeDocument/2006/relationships/image" Target="../media/image20.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jpeg"/><Relationship Id="rId7" Type="http://schemas.openxmlformats.org/officeDocument/2006/relationships/image" Target="../media/image41.jpe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8.jpeg"/></Relationships>
</file>

<file path=ppt/slides/_rels/slide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jpeg"/><Relationship Id="rId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639" y="4653174"/>
            <a:ext cx="11185864" cy="1849418"/>
          </a:xfrm>
          <a:solidFill>
            <a:schemeClr val="bg1">
              <a:lumMod val="85000"/>
            </a:schemeClr>
          </a:solidFill>
        </p:spPr>
        <p:txBody>
          <a:bodyPr>
            <a:normAutofit/>
          </a:bodyPr>
          <a:lstStyle/>
          <a:p>
            <a:r>
              <a:rPr lang="en-US" sz="2800" b="1" u="sng" dirty="0"/>
              <a:t>Acknowledgement</a:t>
            </a:r>
            <a:br>
              <a:rPr lang="en-US" sz="2800" b="1" dirty="0">
                <a:solidFill>
                  <a:srgbClr val="0070C0"/>
                </a:solidFill>
              </a:rPr>
            </a:br>
            <a:r>
              <a:rPr lang="en-US" sz="2400" b="1" dirty="0">
                <a:solidFill>
                  <a:srgbClr val="0070C0"/>
                </a:solidFill>
              </a:rPr>
              <a:t>Internet Images, available  in Public Domain, have been used in many Slides of this Presentation. Some of the Images have also been Modified/Superimposed. Used only for Academic Purpose/Understanding</a:t>
            </a:r>
            <a:r>
              <a:rPr lang="en-US" sz="2800" b="1" dirty="0">
                <a:solidFill>
                  <a:srgbClr val="0070C0"/>
                </a:solidFill>
              </a:rPr>
              <a:t>. </a:t>
            </a:r>
          </a:p>
        </p:txBody>
      </p:sp>
      <p:sp>
        <p:nvSpPr>
          <p:cNvPr id="4" name="TextBox 3">
            <a:extLst>
              <a:ext uri="{FF2B5EF4-FFF2-40B4-BE49-F238E27FC236}">
                <a16:creationId xmlns:a16="http://schemas.microsoft.com/office/drawing/2014/main" id="{51C333E8-4D35-C73E-720B-AAE5C6A9FA19}"/>
              </a:ext>
            </a:extLst>
          </p:cNvPr>
          <p:cNvSpPr txBox="1"/>
          <p:nvPr/>
        </p:nvSpPr>
        <p:spPr>
          <a:xfrm>
            <a:off x="4989251" y="261594"/>
            <a:ext cx="1296140" cy="369332"/>
          </a:xfrm>
          <a:prstGeom prst="rect">
            <a:avLst/>
          </a:prstGeom>
          <a:solidFill>
            <a:srgbClr val="92D050"/>
          </a:solidFill>
        </p:spPr>
        <p:txBody>
          <a:bodyPr wrap="square" rtlCol="0">
            <a:spAutoFit/>
          </a:bodyPr>
          <a:lstStyle/>
          <a:p>
            <a:pPr>
              <a:defRPr/>
            </a:pPr>
            <a:r>
              <a:rPr lang="en-US" b="1" i="1" dirty="0">
                <a:solidFill>
                  <a:prstClr val="black"/>
                </a:solidFill>
              </a:rPr>
              <a:t>Lecture-7</a:t>
            </a:r>
            <a:endParaRPr lang="en-IN" b="1" i="1" dirty="0">
              <a:solidFill>
                <a:prstClr val="black"/>
              </a:solidFill>
            </a:endParaRPr>
          </a:p>
        </p:txBody>
      </p:sp>
      <p:sp>
        <p:nvSpPr>
          <p:cNvPr id="5" name="TextBox 4">
            <a:extLst>
              <a:ext uri="{FF2B5EF4-FFF2-40B4-BE49-F238E27FC236}">
                <a16:creationId xmlns:a16="http://schemas.microsoft.com/office/drawing/2014/main" id="{871DC8B6-E22A-FBB1-B60D-530FDCA6719E}"/>
              </a:ext>
            </a:extLst>
          </p:cNvPr>
          <p:cNvSpPr txBox="1"/>
          <p:nvPr/>
        </p:nvSpPr>
        <p:spPr>
          <a:xfrm>
            <a:off x="461639" y="654996"/>
            <a:ext cx="11185864" cy="3183949"/>
          </a:xfrm>
          <a:prstGeom prst="rect">
            <a:avLst/>
          </a:prstGeom>
          <a:solidFill>
            <a:srgbClr val="FFC000"/>
          </a:solidFill>
        </p:spPr>
        <p:txBody>
          <a:bodyPr wrap="square" rtlCol="0">
            <a:spAutoFit/>
          </a:bodyPr>
          <a:lstStyle/>
          <a:p>
            <a:pPr>
              <a:defRPr/>
            </a:pPr>
            <a:r>
              <a:rPr lang="en-US" sz="2400" b="1" dirty="0">
                <a:solidFill>
                  <a:prstClr val="black"/>
                </a:solidFill>
              </a:rPr>
              <a:t>Takeaways :</a:t>
            </a:r>
          </a:p>
          <a:p>
            <a:pPr marL="285750" indent="-285750">
              <a:lnSpc>
                <a:spcPct val="150000"/>
              </a:lnSpc>
              <a:buFont typeface="Arial" panose="020B0604020202020204" pitchFamily="34" charset="0"/>
              <a:buChar char="•"/>
              <a:defRPr/>
            </a:pPr>
            <a:r>
              <a:rPr lang="en-US" sz="2000" b="1" i="1" dirty="0">
                <a:solidFill>
                  <a:prstClr val="black"/>
                </a:solidFill>
              </a:rPr>
              <a:t>Field Experiments for Determining Time Constants of Systems &amp; Equipment</a:t>
            </a:r>
          </a:p>
          <a:p>
            <a:pPr marL="285750" indent="-285750">
              <a:lnSpc>
                <a:spcPct val="150000"/>
              </a:lnSpc>
              <a:buFont typeface="Arial" panose="020B0604020202020204" pitchFamily="34" charset="0"/>
              <a:buChar char="•"/>
              <a:defRPr/>
            </a:pPr>
            <a:r>
              <a:rPr lang="en-US" sz="2000" b="1" i="1" dirty="0">
                <a:solidFill>
                  <a:prstClr val="black"/>
                </a:solidFill>
              </a:rPr>
              <a:t>Understanding System Type (from Transfer Functions) and Steady State Errors</a:t>
            </a:r>
          </a:p>
          <a:p>
            <a:pPr marL="285750" indent="-285750">
              <a:lnSpc>
                <a:spcPct val="150000"/>
              </a:lnSpc>
              <a:buFont typeface="Arial" panose="020B0604020202020204" pitchFamily="34" charset="0"/>
              <a:buChar char="•"/>
              <a:defRPr/>
            </a:pPr>
            <a:r>
              <a:rPr lang="en-US" sz="2000" b="1" i="1" dirty="0">
                <a:solidFill>
                  <a:prstClr val="black"/>
                </a:solidFill>
              </a:rPr>
              <a:t>Concept of Frequency Response &amp; Introduction to Bode Plots</a:t>
            </a:r>
          </a:p>
          <a:p>
            <a:pPr marL="285750" indent="-285750">
              <a:lnSpc>
                <a:spcPct val="150000"/>
              </a:lnSpc>
              <a:buFont typeface="Arial" panose="020B0604020202020204" pitchFamily="34" charset="0"/>
              <a:buChar char="•"/>
              <a:defRPr/>
            </a:pPr>
            <a:r>
              <a:rPr lang="en-US" sz="2000" b="1" i="1" dirty="0">
                <a:solidFill>
                  <a:prstClr val="black"/>
                </a:solidFill>
              </a:rPr>
              <a:t>Understanding Bode Magnitude Plots for  Obtaining Corner Frequencies of Dynamical Systems</a:t>
            </a:r>
          </a:p>
          <a:p>
            <a:pPr marL="285750" indent="-285750">
              <a:lnSpc>
                <a:spcPct val="150000"/>
              </a:lnSpc>
              <a:buFont typeface="Arial" panose="020B0604020202020204" pitchFamily="34" charset="0"/>
              <a:buChar char="•"/>
              <a:defRPr/>
            </a:pPr>
            <a:r>
              <a:rPr lang="en-US" sz="2000" b="1" i="1" dirty="0">
                <a:solidFill>
                  <a:prstClr val="black"/>
                </a:solidFill>
              </a:rPr>
              <a:t>Relating Rise Time &amp; Bandwidth for Appropriate Sensor Selection based on Process Dynamics</a:t>
            </a:r>
          </a:p>
          <a:p>
            <a:pPr marL="285750" indent="-285750">
              <a:lnSpc>
                <a:spcPct val="150000"/>
              </a:lnSpc>
              <a:buFont typeface="Arial" panose="020B0604020202020204" pitchFamily="34" charset="0"/>
              <a:buChar char="•"/>
              <a:defRPr/>
            </a:pPr>
            <a:r>
              <a:rPr lang="en-US" sz="2000" b="1" i="1" dirty="0">
                <a:solidFill>
                  <a:prstClr val="black"/>
                </a:solidFill>
              </a:rPr>
              <a:t>Discretization for Digital Control ---  Introduction to the Concept of z-transforms</a:t>
            </a:r>
            <a:endParaRPr lang="en-IN" sz="2000" b="1" i="1" dirty="0">
              <a:solidFill>
                <a:prstClr val="black"/>
              </a:solidFill>
            </a:endParaRPr>
          </a:p>
        </p:txBody>
      </p:sp>
      <p:pic>
        <p:nvPicPr>
          <p:cNvPr id="3" name="Picture 1036" descr="C:\Program Files\Common Files\Microsoft Shared\Clipart\cagcat50\pe01561_.wmf">
            <a:extLst>
              <a:ext uri="{FF2B5EF4-FFF2-40B4-BE49-F238E27FC236}">
                <a16:creationId xmlns:a16="http://schemas.microsoft.com/office/drawing/2014/main" id="{352FE7E2-3C08-AFB3-61C0-9845104B9B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18200" y="87694"/>
            <a:ext cx="1722269" cy="1134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7744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ock&#10;&#10;Description automatically generated">
            <a:extLst>
              <a:ext uri="{FF2B5EF4-FFF2-40B4-BE49-F238E27FC236}">
                <a16:creationId xmlns:a16="http://schemas.microsoft.com/office/drawing/2014/main" id="{330D8FF6-7E53-401F-914B-E8922731E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595" y="357460"/>
            <a:ext cx="2219175" cy="632845"/>
          </a:xfrm>
          <a:prstGeom prst="rect">
            <a:avLst/>
          </a:prstGeom>
        </p:spPr>
      </p:pic>
      <p:pic>
        <p:nvPicPr>
          <p:cNvPr id="11" name="Picture 10" descr="A screenshot of a computer&#10;&#10;Description automatically generated with low confidence">
            <a:extLst>
              <a:ext uri="{FF2B5EF4-FFF2-40B4-BE49-F238E27FC236}">
                <a16:creationId xmlns:a16="http://schemas.microsoft.com/office/drawing/2014/main" id="{EAA7FE9E-9B20-4FFB-AD2D-28257C4609F2}"/>
              </a:ext>
            </a:extLst>
          </p:cNvPr>
          <p:cNvPicPr>
            <a:picLocks noChangeAspect="1"/>
          </p:cNvPicPr>
          <p:nvPr/>
        </p:nvPicPr>
        <p:blipFill rotWithShape="1">
          <a:blip r:embed="rId3">
            <a:extLst>
              <a:ext uri="{28A0092B-C50C-407E-A947-70E740481C1C}">
                <a14:useLocalDpi xmlns:a14="http://schemas.microsoft.com/office/drawing/2010/main" val="0"/>
              </a:ext>
            </a:extLst>
          </a:blip>
          <a:srcRect b="45014"/>
          <a:stretch/>
        </p:blipFill>
        <p:spPr>
          <a:xfrm>
            <a:off x="2917442" y="1668288"/>
            <a:ext cx="2333951" cy="785722"/>
          </a:xfrm>
          <a:prstGeom prst="rect">
            <a:avLst/>
          </a:prstGeom>
        </p:spPr>
      </p:pic>
      <p:pic>
        <p:nvPicPr>
          <p:cNvPr id="13" name="Picture 12" descr="Text&#10;&#10;Description automatically generated">
            <a:extLst>
              <a:ext uri="{FF2B5EF4-FFF2-40B4-BE49-F238E27FC236}">
                <a16:creationId xmlns:a16="http://schemas.microsoft.com/office/drawing/2014/main" id="{FFD82363-9FFC-4EA2-BC95-7A56F0B45151}"/>
              </a:ext>
            </a:extLst>
          </p:cNvPr>
          <p:cNvPicPr>
            <a:picLocks noChangeAspect="1"/>
          </p:cNvPicPr>
          <p:nvPr/>
        </p:nvPicPr>
        <p:blipFill rotWithShape="1">
          <a:blip r:embed="rId4">
            <a:extLst>
              <a:ext uri="{28A0092B-C50C-407E-A947-70E740481C1C}">
                <a14:useLocalDpi xmlns:a14="http://schemas.microsoft.com/office/drawing/2010/main" val="0"/>
              </a:ext>
            </a:extLst>
          </a:blip>
          <a:srcRect l="37161" t="37416"/>
          <a:stretch/>
        </p:blipFill>
        <p:spPr>
          <a:xfrm>
            <a:off x="2265886" y="2887784"/>
            <a:ext cx="3830116" cy="693553"/>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FDA22238-53FB-46E4-A441-291B99846E8E}"/>
              </a:ext>
            </a:extLst>
          </p:cNvPr>
          <p:cNvPicPr>
            <a:picLocks noChangeAspect="1"/>
          </p:cNvPicPr>
          <p:nvPr/>
        </p:nvPicPr>
        <p:blipFill rotWithShape="1">
          <a:blip r:embed="rId5">
            <a:extLst>
              <a:ext uri="{28A0092B-C50C-407E-A947-70E740481C1C}">
                <a14:useLocalDpi xmlns:a14="http://schemas.microsoft.com/office/drawing/2010/main" val="0"/>
              </a:ext>
            </a:extLst>
          </a:blip>
          <a:srcRect l="21519" t="37877" r="19757" b="-1"/>
          <a:stretch/>
        </p:blipFill>
        <p:spPr>
          <a:xfrm>
            <a:off x="2175788" y="4347443"/>
            <a:ext cx="4018991" cy="765972"/>
          </a:xfrm>
          <a:prstGeom prst="rect">
            <a:avLst/>
          </a:prstGeom>
        </p:spPr>
      </p:pic>
      <p:pic>
        <p:nvPicPr>
          <p:cNvPr id="19" name="Picture 18" descr="A screenshot of a computer&#10;&#10;Description automatically generated with low confidence">
            <a:extLst>
              <a:ext uri="{FF2B5EF4-FFF2-40B4-BE49-F238E27FC236}">
                <a16:creationId xmlns:a16="http://schemas.microsoft.com/office/drawing/2014/main" id="{2DF528CB-DCAB-4225-9ADE-6D032765B5C4}"/>
              </a:ext>
            </a:extLst>
          </p:cNvPr>
          <p:cNvPicPr>
            <a:picLocks noChangeAspect="1"/>
          </p:cNvPicPr>
          <p:nvPr/>
        </p:nvPicPr>
        <p:blipFill rotWithShape="1">
          <a:blip r:embed="rId3">
            <a:extLst>
              <a:ext uri="{28A0092B-C50C-407E-A947-70E740481C1C}">
                <a14:useLocalDpi xmlns:a14="http://schemas.microsoft.com/office/drawing/2010/main" val="0"/>
              </a:ext>
            </a:extLst>
          </a:blip>
          <a:srcRect l="13221" t="55272" r="19925"/>
          <a:stretch/>
        </p:blipFill>
        <p:spPr>
          <a:xfrm>
            <a:off x="912684" y="2176674"/>
            <a:ext cx="1560352" cy="639146"/>
          </a:xfrm>
          <a:prstGeom prst="rect">
            <a:avLst/>
          </a:prstGeom>
        </p:spPr>
      </p:pic>
      <p:pic>
        <p:nvPicPr>
          <p:cNvPr id="21" name="Picture 20" descr="A picture containing text, clock&#10;&#10;Description automatically generated">
            <a:extLst>
              <a:ext uri="{FF2B5EF4-FFF2-40B4-BE49-F238E27FC236}">
                <a16:creationId xmlns:a16="http://schemas.microsoft.com/office/drawing/2014/main" id="{A6F23EA8-766F-4929-B7B7-62D0622116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0968" y="3478946"/>
            <a:ext cx="1632069" cy="868344"/>
          </a:xfrm>
          <a:prstGeom prst="rect">
            <a:avLst/>
          </a:prstGeom>
        </p:spPr>
      </p:pic>
      <p:pic>
        <p:nvPicPr>
          <p:cNvPr id="25" name="Picture 24" descr="Text&#10;&#10;Description automatically generated with low confidence">
            <a:extLst>
              <a:ext uri="{FF2B5EF4-FFF2-40B4-BE49-F238E27FC236}">
                <a16:creationId xmlns:a16="http://schemas.microsoft.com/office/drawing/2014/main" id="{FCE33B13-7D19-43E4-8247-BA74BD676E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2688" y="5278554"/>
            <a:ext cx="4590967" cy="1095528"/>
          </a:xfrm>
          <a:prstGeom prst="rect">
            <a:avLst/>
          </a:prstGeom>
        </p:spPr>
      </p:pic>
      <p:pic>
        <p:nvPicPr>
          <p:cNvPr id="27" name="Picture 26" descr="Diagram&#10;&#10;Description automatically generated">
            <a:extLst>
              <a:ext uri="{FF2B5EF4-FFF2-40B4-BE49-F238E27FC236}">
                <a16:creationId xmlns:a16="http://schemas.microsoft.com/office/drawing/2014/main" id="{91BC15CA-FDC4-4221-928F-1AECEA4F091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2520" y="313032"/>
            <a:ext cx="2884033" cy="1241968"/>
          </a:xfrm>
          <a:prstGeom prst="rect">
            <a:avLst/>
          </a:prstGeom>
        </p:spPr>
      </p:pic>
      <p:pic>
        <p:nvPicPr>
          <p:cNvPr id="29" name="Picture 28" descr="Text&#10;&#10;Description automatically generated">
            <a:extLst>
              <a:ext uri="{FF2B5EF4-FFF2-40B4-BE49-F238E27FC236}">
                <a16:creationId xmlns:a16="http://schemas.microsoft.com/office/drawing/2014/main" id="{443AC7BC-9126-49D3-9D96-962BF05E9C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17432" y="1010352"/>
            <a:ext cx="4248743" cy="609685"/>
          </a:xfrm>
          <a:prstGeom prst="rect">
            <a:avLst/>
          </a:prstGeom>
        </p:spPr>
      </p:pic>
      <p:sp>
        <p:nvSpPr>
          <p:cNvPr id="42" name="Oval 41">
            <a:extLst>
              <a:ext uri="{FF2B5EF4-FFF2-40B4-BE49-F238E27FC236}">
                <a16:creationId xmlns:a16="http://schemas.microsoft.com/office/drawing/2014/main" id="{CDF0B307-C335-4D03-A224-CFD01AD339F9}"/>
              </a:ext>
            </a:extLst>
          </p:cNvPr>
          <p:cNvSpPr/>
          <p:nvPr/>
        </p:nvSpPr>
        <p:spPr>
          <a:xfrm>
            <a:off x="2843868" y="217801"/>
            <a:ext cx="4322304" cy="24999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solidFill>
                <a:prstClr val="white"/>
              </a:solidFill>
            </a:endParaRPr>
          </a:p>
        </p:txBody>
      </p:sp>
      <p:sp>
        <p:nvSpPr>
          <p:cNvPr id="43" name="Oval 42">
            <a:extLst>
              <a:ext uri="{FF2B5EF4-FFF2-40B4-BE49-F238E27FC236}">
                <a16:creationId xmlns:a16="http://schemas.microsoft.com/office/drawing/2014/main" id="{73E8A719-6C7F-4ED6-AD37-E4301E7D0718}"/>
              </a:ext>
            </a:extLst>
          </p:cNvPr>
          <p:cNvSpPr/>
          <p:nvPr/>
        </p:nvSpPr>
        <p:spPr>
          <a:xfrm>
            <a:off x="912684" y="2080499"/>
            <a:ext cx="1461400" cy="9059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solidFill>
                <a:prstClr val="white"/>
              </a:solidFill>
            </a:endParaRPr>
          </a:p>
        </p:txBody>
      </p:sp>
      <p:sp>
        <p:nvSpPr>
          <p:cNvPr id="44" name="Oval 43">
            <a:extLst>
              <a:ext uri="{FF2B5EF4-FFF2-40B4-BE49-F238E27FC236}">
                <a16:creationId xmlns:a16="http://schemas.microsoft.com/office/drawing/2014/main" id="{5BE246D4-A4F0-42D1-A170-80E43C04AB47}"/>
              </a:ext>
            </a:extLst>
          </p:cNvPr>
          <p:cNvSpPr/>
          <p:nvPr/>
        </p:nvSpPr>
        <p:spPr>
          <a:xfrm>
            <a:off x="840968" y="3478952"/>
            <a:ext cx="1734453" cy="9203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solidFill>
                <a:prstClr val="white"/>
              </a:solidFill>
            </a:endParaRPr>
          </a:p>
        </p:txBody>
      </p:sp>
      <p:sp>
        <p:nvSpPr>
          <p:cNvPr id="49" name="Rectangle: Rounded Corners 48">
            <a:extLst>
              <a:ext uri="{FF2B5EF4-FFF2-40B4-BE49-F238E27FC236}">
                <a16:creationId xmlns:a16="http://schemas.microsoft.com/office/drawing/2014/main" id="{6E4E9B85-D2C9-4C45-9FA7-0758E827872E}"/>
              </a:ext>
            </a:extLst>
          </p:cNvPr>
          <p:cNvSpPr/>
          <p:nvPr/>
        </p:nvSpPr>
        <p:spPr>
          <a:xfrm>
            <a:off x="840968" y="5308681"/>
            <a:ext cx="4823791" cy="10654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solidFill>
                <a:prstClr val="white"/>
              </a:solidFill>
            </a:endParaRPr>
          </a:p>
        </p:txBody>
      </p:sp>
      <p:sp>
        <p:nvSpPr>
          <p:cNvPr id="55" name="Right Brace 54">
            <a:extLst>
              <a:ext uri="{FF2B5EF4-FFF2-40B4-BE49-F238E27FC236}">
                <a16:creationId xmlns:a16="http://schemas.microsoft.com/office/drawing/2014/main" id="{A44313E3-364E-4956-9999-7CF1645E2AFE}"/>
              </a:ext>
            </a:extLst>
          </p:cNvPr>
          <p:cNvSpPr/>
          <p:nvPr/>
        </p:nvSpPr>
        <p:spPr>
          <a:xfrm>
            <a:off x="6015945" y="2620010"/>
            <a:ext cx="754443" cy="383221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IN">
              <a:solidFill>
                <a:prstClr val="black"/>
              </a:solidFill>
            </a:endParaRPr>
          </a:p>
        </p:txBody>
      </p:sp>
      <p:sp>
        <p:nvSpPr>
          <p:cNvPr id="2" name="TextBox 1">
            <a:extLst>
              <a:ext uri="{FF2B5EF4-FFF2-40B4-BE49-F238E27FC236}">
                <a16:creationId xmlns:a16="http://schemas.microsoft.com/office/drawing/2014/main" id="{8079788E-7648-453D-96A8-51FE054E2940}"/>
              </a:ext>
            </a:extLst>
          </p:cNvPr>
          <p:cNvSpPr txBox="1"/>
          <p:nvPr/>
        </p:nvSpPr>
        <p:spPr>
          <a:xfrm>
            <a:off x="6770389" y="192901"/>
            <a:ext cx="1993443" cy="369332"/>
          </a:xfrm>
          <a:prstGeom prst="rect">
            <a:avLst/>
          </a:prstGeom>
          <a:solidFill>
            <a:srgbClr val="92D050"/>
          </a:solidFill>
        </p:spPr>
        <p:txBody>
          <a:bodyPr wrap="square" rtlCol="0">
            <a:spAutoFit/>
          </a:bodyPr>
          <a:lstStyle/>
          <a:p>
            <a:pPr>
              <a:defRPr/>
            </a:pPr>
            <a:r>
              <a:rPr lang="en-US" b="1" i="1" dirty="0">
                <a:solidFill>
                  <a:prstClr val="black"/>
                </a:solidFill>
              </a:rPr>
              <a:t>Steady State Error</a:t>
            </a:r>
            <a:endParaRPr lang="en-IN" b="1" i="1" dirty="0">
              <a:solidFill>
                <a:prstClr val="black"/>
              </a:solidFill>
            </a:endParaRPr>
          </a:p>
        </p:txBody>
      </p:sp>
    </p:spTree>
    <p:extLst>
      <p:ext uri="{BB962C8B-B14F-4D97-AF65-F5344CB8AC3E}">
        <p14:creationId xmlns:p14="http://schemas.microsoft.com/office/powerpoint/2010/main" val="273355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anim calcmode="lin" valueType="num">
                                      <p:cBhvr additive="base">
                                        <p:cTn id="61" dur="500" fill="hold"/>
                                        <p:tgtEl>
                                          <p:spTgt spid="42"/>
                                        </p:tgtEl>
                                        <p:attrNameLst>
                                          <p:attrName>ppt_x</p:attrName>
                                        </p:attrNameLst>
                                      </p:cBhvr>
                                      <p:tavLst>
                                        <p:tav tm="0">
                                          <p:val>
                                            <p:strVal val="#ppt_x"/>
                                          </p:val>
                                        </p:tav>
                                        <p:tav tm="100000">
                                          <p:val>
                                            <p:strVal val="#ppt_x"/>
                                          </p:val>
                                        </p:tav>
                                      </p:tavLst>
                                    </p:anim>
                                    <p:anim calcmode="lin" valueType="num">
                                      <p:cBhvr additive="base">
                                        <p:cTn id="6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additive="base">
                                        <p:cTn id="67" dur="500" fill="hold"/>
                                        <p:tgtEl>
                                          <p:spTgt spid="43"/>
                                        </p:tgtEl>
                                        <p:attrNameLst>
                                          <p:attrName>ppt_x</p:attrName>
                                        </p:attrNameLst>
                                      </p:cBhvr>
                                      <p:tavLst>
                                        <p:tav tm="0">
                                          <p:val>
                                            <p:strVal val="#ppt_x"/>
                                          </p:val>
                                        </p:tav>
                                        <p:tav tm="100000">
                                          <p:val>
                                            <p:strVal val="#ppt_x"/>
                                          </p:val>
                                        </p:tav>
                                      </p:tavLst>
                                    </p:anim>
                                    <p:anim calcmode="lin" valueType="num">
                                      <p:cBhvr additive="base">
                                        <p:cTn id="6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500" fill="hold"/>
                                        <p:tgtEl>
                                          <p:spTgt spid="44"/>
                                        </p:tgtEl>
                                        <p:attrNameLst>
                                          <p:attrName>ppt_x</p:attrName>
                                        </p:attrNameLst>
                                      </p:cBhvr>
                                      <p:tavLst>
                                        <p:tav tm="0">
                                          <p:val>
                                            <p:strVal val="#ppt_x"/>
                                          </p:val>
                                        </p:tav>
                                        <p:tav tm="100000">
                                          <p:val>
                                            <p:strVal val="#ppt_x"/>
                                          </p:val>
                                        </p:tav>
                                      </p:tavLst>
                                    </p:anim>
                                    <p:anim calcmode="lin" valueType="num">
                                      <p:cBhvr additive="base">
                                        <p:cTn id="7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5"/>
                                        </p:tgtEl>
                                        <p:attrNameLst>
                                          <p:attrName>style.visibility</p:attrName>
                                        </p:attrNameLst>
                                      </p:cBhvr>
                                      <p:to>
                                        <p:strVal val="visible"/>
                                      </p:to>
                                    </p:set>
                                    <p:anim calcmode="lin" valueType="num">
                                      <p:cBhvr additive="base">
                                        <p:cTn id="85" dur="500" fill="hold"/>
                                        <p:tgtEl>
                                          <p:spTgt spid="55"/>
                                        </p:tgtEl>
                                        <p:attrNameLst>
                                          <p:attrName>ppt_x</p:attrName>
                                        </p:attrNameLst>
                                      </p:cBhvr>
                                      <p:tavLst>
                                        <p:tav tm="0">
                                          <p:val>
                                            <p:strVal val="#ppt_x"/>
                                          </p:val>
                                        </p:tav>
                                        <p:tav tm="100000">
                                          <p:val>
                                            <p:strVal val="#ppt_x"/>
                                          </p:val>
                                        </p:tav>
                                      </p:tavLst>
                                    </p:anim>
                                    <p:anim calcmode="lin" valueType="num">
                                      <p:cBhvr additive="base">
                                        <p:cTn id="8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9" grpId="0" animBg="1"/>
      <p:bldP spid="5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6B34F1-2D94-F1C8-418C-7B02BACE3A37}"/>
              </a:ext>
            </a:extLst>
          </p:cNvPr>
          <p:cNvPicPr>
            <a:picLocks noChangeAspect="1"/>
          </p:cNvPicPr>
          <p:nvPr/>
        </p:nvPicPr>
        <p:blipFill rotWithShape="1">
          <a:blip r:embed="rId2"/>
          <a:srcRect r="45159"/>
          <a:stretch/>
        </p:blipFill>
        <p:spPr>
          <a:xfrm>
            <a:off x="180454" y="857022"/>
            <a:ext cx="3539510" cy="2532497"/>
          </a:xfrm>
          <a:prstGeom prst="rect">
            <a:avLst/>
          </a:prstGeom>
        </p:spPr>
      </p:pic>
      <p:pic>
        <p:nvPicPr>
          <p:cNvPr id="7" name="Picture 6">
            <a:extLst>
              <a:ext uri="{FF2B5EF4-FFF2-40B4-BE49-F238E27FC236}">
                <a16:creationId xmlns:a16="http://schemas.microsoft.com/office/drawing/2014/main" id="{120FF62C-54B8-BF2A-D369-6321E99063FA}"/>
              </a:ext>
            </a:extLst>
          </p:cNvPr>
          <p:cNvPicPr>
            <a:picLocks noChangeAspect="1"/>
          </p:cNvPicPr>
          <p:nvPr/>
        </p:nvPicPr>
        <p:blipFill rotWithShape="1">
          <a:blip r:embed="rId3"/>
          <a:srcRect l="18855" r="7520"/>
          <a:stretch/>
        </p:blipFill>
        <p:spPr>
          <a:xfrm>
            <a:off x="180454" y="3469918"/>
            <a:ext cx="2466133" cy="2993296"/>
          </a:xfrm>
          <a:prstGeom prst="rect">
            <a:avLst/>
          </a:prstGeom>
        </p:spPr>
      </p:pic>
      <p:sp>
        <p:nvSpPr>
          <p:cNvPr id="2" name="TextBox 1">
            <a:extLst>
              <a:ext uri="{FF2B5EF4-FFF2-40B4-BE49-F238E27FC236}">
                <a16:creationId xmlns:a16="http://schemas.microsoft.com/office/drawing/2014/main" id="{69A88141-7B07-7EAB-88F9-E090150D1C79}"/>
              </a:ext>
            </a:extLst>
          </p:cNvPr>
          <p:cNvSpPr txBox="1"/>
          <p:nvPr/>
        </p:nvSpPr>
        <p:spPr>
          <a:xfrm>
            <a:off x="114068" y="102398"/>
            <a:ext cx="2964398" cy="584775"/>
          </a:xfrm>
          <a:prstGeom prst="rect">
            <a:avLst/>
          </a:prstGeom>
          <a:solidFill>
            <a:srgbClr val="92D050"/>
          </a:solidFill>
        </p:spPr>
        <p:txBody>
          <a:bodyPr wrap="square" rtlCol="0">
            <a:spAutoFit/>
          </a:bodyPr>
          <a:lstStyle/>
          <a:p>
            <a:r>
              <a:rPr lang="en-US" sz="1600" b="1" i="1" dirty="0"/>
              <a:t>Pneumatic,  Mechanical,  Hydraulic,  Electrical, Controllers</a:t>
            </a:r>
            <a:endParaRPr lang="en-IN" sz="1600" b="1" i="1" dirty="0"/>
          </a:p>
        </p:txBody>
      </p:sp>
      <p:pic>
        <p:nvPicPr>
          <p:cNvPr id="2050" name="Picture 2" descr="AC Servo motor - Working Principle, Circuit Diagram, Construction,  Characteristics &amp; Applications - ElectricalWorkbook">
            <a:extLst>
              <a:ext uri="{FF2B5EF4-FFF2-40B4-BE49-F238E27FC236}">
                <a16:creationId xmlns:a16="http://schemas.microsoft.com/office/drawing/2014/main" id="{0763E142-53CD-6CE3-1527-FB4878A2B0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4550" y="258454"/>
            <a:ext cx="3376996" cy="16810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DE455D4-554E-BC99-A632-47A4F7829CD7}"/>
              </a:ext>
            </a:extLst>
          </p:cNvPr>
          <p:cNvPicPr>
            <a:picLocks noChangeAspect="1"/>
          </p:cNvPicPr>
          <p:nvPr/>
        </p:nvPicPr>
        <p:blipFill>
          <a:blip r:embed="rId5"/>
          <a:stretch>
            <a:fillRect/>
          </a:stretch>
        </p:blipFill>
        <p:spPr>
          <a:xfrm>
            <a:off x="5568292" y="3229568"/>
            <a:ext cx="2750314" cy="1831386"/>
          </a:xfrm>
          <a:prstGeom prst="rect">
            <a:avLst/>
          </a:prstGeom>
        </p:spPr>
      </p:pic>
      <p:pic>
        <p:nvPicPr>
          <p:cNvPr id="1026" name="Picture 2" descr="How a Current to Pressure Transducer (I/P) Works ~ Learning Instrumentation  And Control Engineering">
            <a:extLst>
              <a:ext uri="{FF2B5EF4-FFF2-40B4-BE49-F238E27FC236}">
                <a16:creationId xmlns:a16="http://schemas.microsoft.com/office/drawing/2014/main" id="{2CAB2672-A670-50EF-F4ED-694E3F5A743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620" r="21187" b="12494"/>
          <a:stretch/>
        </p:blipFill>
        <p:spPr bwMode="auto">
          <a:xfrm>
            <a:off x="2254071" y="4315095"/>
            <a:ext cx="3314221" cy="234765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8FBD039A-66DB-93E9-3487-54D41941BE88}"/>
              </a:ext>
            </a:extLst>
          </p:cNvPr>
          <p:cNvPicPr>
            <a:picLocks noChangeAspect="1"/>
          </p:cNvPicPr>
          <p:nvPr/>
        </p:nvPicPr>
        <p:blipFill rotWithShape="1">
          <a:blip r:embed="rId2"/>
          <a:srcRect l="56441" t="12442"/>
          <a:stretch/>
        </p:blipFill>
        <p:spPr>
          <a:xfrm>
            <a:off x="3224287" y="133716"/>
            <a:ext cx="2165825" cy="1708243"/>
          </a:xfrm>
          <a:prstGeom prst="rect">
            <a:avLst/>
          </a:prstGeom>
        </p:spPr>
      </p:pic>
      <p:pic>
        <p:nvPicPr>
          <p:cNvPr id="2052" name="Picture 4" descr="what is the mechanism of hydro-mechanical system in power control unit that  uses follow up feedback? - Aviation Stack Exchange">
            <a:extLst>
              <a:ext uri="{FF2B5EF4-FFF2-40B4-BE49-F238E27FC236}">
                <a16:creationId xmlns:a16="http://schemas.microsoft.com/office/drawing/2014/main" id="{0EE7D338-45F4-69CF-86B6-8D98323909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29538" y="2116861"/>
            <a:ext cx="3219783" cy="29932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57339AF-B5E0-D60D-D6B9-BE5CCE1706B9}"/>
              </a:ext>
            </a:extLst>
          </p:cNvPr>
          <p:cNvPicPr>
            <a:picLocks noChangeAspect="1"/>
          </p:cNvPicPr>
          <p:nvPr/>
        </p:nvPicPr>
        <p:blipFill rotWithShape="1">
          <a:blip r:embed="rId8"/>
          <a:srcRect l="20693" t="30781" r="16729" b="20057"/>
          <a:stretch/>
        </p:blipFill>
        <p:spPr>
          <a:xfrm>
            <a:off x="5584554" y="195250"/>
            <a:ext cx="2750314" cy="1620500"/>
          </a:xfrm>
          <a:prstGeom prst="rect">
            <a:avLst/>
          </a:prstGeom>
        </p:spPr>
      </p:pic>
      <p:pic>
        <p:nvPicPr>
          <p:cNvPr id="10" name="Picture 9">
            <a:extLst>
              <a:ext uri="{FF2B5EF4-FFF2-40B4-BE49-F238E27FC236}">
                <a16:creationId xmlns:a16="http://schemas.microsoft.com/office/drawing/2014/main" id="{58C65808-1B71-A014-AC7E-BAEE27470756}"/>
              </a:ext>
            </a:extLst>
          </p:cNvPr>
          <p:cNvPicPr>
            <a:picLocks noChangeAspect="1"/>
          </p:cNvPicPr>
          <p:nvPr/>
        </p:nvPicPr>
        <p:blipFill>
          <a:blip r:embed="rId9"/>
          <a:stretch>
            <a:fillRect/>
          </a:stretch>
        </p:blipFill>
        <p:spPr>
          <a:xfrm>
            <a:off x="5788802" y="1575259"/>
            <a:ext cx="2258512" cy="1615578"/>
          </a:xfrm>
          <a:prstGeom prst="rect">
            <a:avLst/>
          </a:prstGeom>
        </p:spPr>
      </p:pic>
      <p:pic>
        <p:nvPicPr>
          <p:cNvPr id="12" name="Picture 11">
            <a:extLst>
              <a:ext uri="{FF2B5EF4-FFF2-40B4-BE49-F238E27FC236}">
                <a16:creationId xmlns:a16="http://schemas.microsoft.com/office/drawing/2014/main" id="{3485F952-4922-4CD8-734F-D2A5062AAB22}"/>
              </a:ext>
            </a:extLst>
          </p:cNvPr>
          <p:cNvPicPr>
            <a:picLocks noChangeAspect="1"/>
          </p:cNvPicPr>
          <p:nvPr/>
        </p:nvPicPr>
        <p:blipFill rotWithShape="1">
          <a:blip r:embed="rId10"/>
          <a:srcRect l="4507" t="45228" r="3383" b="7499"/>
          <a:stretch/>
        </p:blipFill>
        <p:spPr>
          <a:xfrm>
            <a:off x="6959711" y="5189134"/>
            <a:ext cx="5104509" cy="1473616"/>
          </a:xfrm>
          <a:prstGeom prst="rect">
            <a:avLst/>
          </a:prstGeom>
        </p:spPr>
      </p:pic>
      <p:pic>
        <p:nvPicPr>
          <p:cNvPr id="14" name="Picture 13">
            <a:extLst>
              <a:ext uri="{FF2B5EF4-FFF2-40B4-BE49-F238E27FC236}">
                <a16:creationId xmlns:a16="http://schemas.microsoft.com/office/drawing/2014/main" id="{6CF3D515-7EDF-1AB9-3786-03A3811A7BFA}"/>
              </a:ext>
            </a:extLst>
          </p:cNvPr>
          <p:cNvPicPr>
            <a:picLocks noChangeAspect="1"/>
          </p:cNvPicPr>
          <p:nvPr/>
        </p:nvPicPr>
        <p:blipFill rotWithShape="1">
          <a:blip r:embed="rId11"/>
          <a:srcRect l="37558"/>
          <a:stretch/>
        </p:blipFill>
        <p:spPr>
          <a:xfrm>
            <a:off x="3614872" y="1922358"/>
            <a:ext cx="1596556" cy="2379535"/>
          </a:xfrm>
          <a:prstGeom prst="rect">
            <a:avLst/>
          </a:prstGeom>
        </p:spPr>
      </p:pic>
    </p:spTree>
    <p:extLst>
      <p:ext uri="{BB962C8B-B14F-4D97-AF65-F5344CB8AC3E}">
        <p14:creationId xmlns:p14="http://schemas.microsoft.com/office/powerpoint/2010/main" val="293634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50"/>
                                        </p:tgtEl>
                                        <p:attrNameLst>
                                          <p:attrName>style.visibility</p:attrName>
                                        </p:attrNameLst>
                                      </p:cBhvr>
                                      <p:to>
                                        <p:strVal val="visible"/>
                                      </p:to>
                                    </p:set>
                                    <p:anim calcmode="lin" valueType="num">
                                      <p:cBhvr additive="base">
                                        <p:cTn id="49" dur="500" fill="hold"/>
                                        <p:tgtEl>
                                          <p:spTgt spid="2050"/>
                                        </p:tgtEl>
                                        <p:attrNameLst>
                                          <p:attrName>ppt_x</p:attrName>
                                        </p:attrNameLst>
                                      </p:cBhvr>
                                      <p:tavLst>
                                        <p:tav tm="0">
                                          <p:val>
                                            <p:strVal val="#ppt_x"/>
                                          </p:val>
                                        </p:tav>
                                        <p:tav tm="100000">
                                          <p:val>
                                            <p:strVal val="#ppt_x"/>
                                          </p:val>
                                        </p:tav>
                                      </p:tavLst>
                                    </p:anim>
                                    <p:anim calcmode="lin" valueType="num">
                                      <p:cBhvr additive="base">
                                        <p:cTn id="5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052"/>
                                        </p:tgtEl>
                                        <p:attrNameLst>
                                          <p:attrName>style.visibility</p:attrName>
                                        </p:attrNameLst>
                                      </p:cBhvr>
                                      <p:to>
                                        <p:strVal val="visible"/>
                                      </p:to>
                                    </p:set>
                                    <p:anim calcmode="lin" valueType="num">
                                      <p:cBhvr additive="base">
                                        <p:cTn id="55" dur="500" fill="hold"/>
                                        <p:tgtEl>
                                          <p:spTgt spid="2052"/>
                                        </p:tgtEl>
                                        <p:attrNameLst>
                                          <p:attrName>ppt_x</p:attrName>
                                        </p:attrNameLst>
                                      </p:cBhvr>
                                      <p:tavLst>
                                        <p:tav tm="0">
                                          <p:val>
                                            <p:strVal val="#ppt_x"/>
                                          </p:val>
                                        </p:tav>
                                        <p:tav tm="100000">
                                          <p:val>
                                            <p:strVal val="#ppt_x"/>
                                          </p:val>
                                        </p:tav>
                                      </p:tavLst>
                                    </p:anim>
                                    <p:anim calcmode="lin" valueType="num">
                                      <p:cBhvr additive="base">
                                        <p:cTn id="56"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9657FC-3F23-F22D-B129-30F304B20A7F}"/>
              </a:ext>
            </a:extLst>
          </p:cNvPr>
          <p:cNvPicPr>
            <a:picLocks noChangeAspect="1"/>
          </p:cNvPicPr>
          <p:nvPr/>
        </p:nvPicPr>
        <p:blipFill>
          <a:blip r:embed="rId2"/>
          <a:stretch>
            <a:fillRect/>
          </a:stretch>
        </p:blipFill>
        <p:spPr>
          <a:xfrm>
            <a:off x="297706" y="3320759"/>
            <a:ext cx="3996057" cy="3393814"/>
          </a:xfrm>
          <a:prstGeom prst="rect">
            <a:avLst/>
          </a:prstGeom>
        </p:spPr>
      </p:pic>
      <p:pic>
        <p:nvPicPr>
          <p:cNvPr id="2" name="Picture 1">
            <a:extLst>
              <a:ext uri="{FF2B5EF4-FFF2-40B4-BE49-F238E27FC236}">
                <a16:creationId xmlns:a16="http://schemas.microsoft.com/office/drawing/2014/main" id="{1DA9AAB9-C529-A02A-95E7-A9E4B41FCE94}"/>
              </a:ext>
            </a:extLst>
          </p:cNvPr>
          <p:cNvPicPr>
            <a:picLocks noChangeAspect="1"/>
          </p:cNvPicPr>
          <p:nvPr/>
        </p:nvPicPr>
        <p:blipFill rotWithShape="1">
          <a:blip r:embed="rId3"/>
          <a:srcRect l="14072" t="25885" r="8590" b="10168"/>
          <a:stretch/>
        </p:blipFill>
        <p:spPr>
          <a:xfrm>
            <a:off x="6833140" y="3670282"/>
            <a:ext cx="4866054" cy="3017562"/>
          </a:xfrm>
          <a:prstGeom prst="rect">
            <a:avLst/>
          </a:prstGeom>
        </p:spPr>
      </p:pic>
      <p:sp>
        <p:nvSpPr>
          <p:cNvPr id="3" name="TextBox 2">
            <a:extLst>
              <a:ext uri="{FF2B5EF4-FFF2-40B4-BE49-F238E27FC236}">
                <a16:creationId xmlns:a16="http://schemas.microsoft.com/office/drawing/2014/main" id="{2FF89E6C-0F4E-08EF-8AC2-28D80AD5552D}"/>
              </a:ext>
            </a:extLst>
          </p:cNvPr>
          <p:cNvSpPr txBox="1"/>
          <p:nvPr/>
        </p:nvSpPr>
        <p:spPr>
          <a:xfrm>
            <a:off x="3633009" y="4377121"/>
            <a:ext cx="2913069" cy="1077218"/>
          </a:xfrm>
          <a:prstGeom prst="rect">
            <a:avLst/>
          </a:prstGeom>
          <a:solidFill>
            <a:schemeClr val="bg1">
              <a:lumMod val="95000"/>
            </a:schemeClr>
          </a:solidFill>
        </p:spPr>
        <p:txBody>
          <a:bodyPr wrap="square" rtlCol="0">
            <a:spAutoFit/>
          </a:bodyPr>
          <a:lstStyle/>
          <a:p>
            <a:pPr algn="ctr"/>
            <a:r>
              <a:rPr lang="en-US" sz="1600" b="1" i="1" dirty="0"/>
              <a:t>Determining the Time Constant of Field Equipment  ---  Monitoring of Drifts/ Degradation</a:t>
            </a:r>
            <a:endParaRPr lang="en-IN" sz="1600" b="1" i="1" dirty="0"/>
          </a:p>
        </p:txBody>
      </p:sp>
      <p:pic>
        <p:nvPicPr>
          <p:cNvPr id="6" name="Picture 5">
            <a:extLst>
              <a:ext uri="{FF2B5EF4-FFF2-40B4-BE49-F238E27FC236}">
                <a16:creationId xmlns:a16="http://schemas.microsoft.com/office/drawing/2014/main" id="{E80685B1-A407-D74F-E4F3-C12BF4A37EF7}"/>
              </a:ext>
            </a:extLst>
          </p:cNvPr>
          <p:cNvPicPr>
            <a:picLocks noChangeAspect="1"/>
          </p:cNvPicPr>
          <p:nvPr/>
        </p:nvPicPr>
        <p:blipFill>
          <a:blip r:embed="rId4"/>
          <a:stretch>
            <a:fillRect/>
          </a:stretch>
        </p:blipFill>
        <p:spPr>
          <a:xfrm>
            <a:off x="278116" y="220422"/>
            <a:ext cx="5191538" cy="2901154"/>
          </a:xfrm>
          <a:prstGeom prst="rect">
            <a:avLst/>
          </a:prstGeom>
        </p:spPr>
      </p:pic>
      <p:pic>
        <p:nvPicPr>
          <p:cNvPr id="7" name="Picture 6">
            <a:extLst>
              <a:ext uri="{FF2B5EF4-FFF2-40B4-BE49-F238E27FC236}">
                <a16:creationId xmlns:a16="http://schemas.microsoft.com/office/drawing/2014/main" id="{F33081C8-17ED-75EC-EE2B-9F07A1BF39CB}"/>
              </a:ext>
            </a:extLst>
          </p:cNvPr>
          <p:cNvPicPr>
            <a:picLocks noChangeAspect="1"/>
          </p:cNvPicPr>
          <p:nvPr/>
        </p:nvPicPr>
        <p:blipFill rotWithShape="1">
          <a:blip r:embed="rId5"/>
          <a:srcRect l="22271" t="8564" r="2717" b="20219"/>
          <a:stretch/>
        </p:blipFill>
        <p:spPr>
          <a:xfrm>
            <a:off x="6363693" y="170156"/>
            <a:ext cx="5530601" cy="3197726"/>
          </a:xfrm>
          <a:prstGeom prst="rect">
            <a:avLst/>
          </a:prstGeom>
        </p:spPr>
      </p:pic>
    </p:spTree>
    <p:extLst>
      <p:ext uri="{BB962C8B-B14F-4D97-AF65-F5344CB8AC3E}">
        <p14:creationId xmlns:p14="http://schemas.microsoft.com/office/powerpoint/2010/main" val="210963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hart&#10;&#10;Description automatically generated">
            <a:extLst>
              <a:ext uri="{FF2B5EF4-FFF2-40B4-BE49-F238E27FC236}">
                <a16:creationId xmlns:a16="http://schemas.microsoft.com/office/drawing/2014/main" id="{5B499C1B-52FA-CD91-3DE7-18C314604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142" y="4015328"/>
            <a:ext cx="2381583" cy="695422"/>
          </a:xfrm>
          <a:prstGeom prst="rect">
            <a:avLst/>
          </a:prstGeom>
        </p:spPr>
      </p:pic>
      <p:pic>
        <p:nvPicPr>
          <p:cNvPr id="5" name="Picture 4">
            <a:extLst>
              <a:ext uri="{FF2B5EF4-FFF2-40B4-BE49-F238E27FC236}">
                <a16:creationId xmlns:a16="http://schemas.microsoft.com/office/drawing/2014/main" id="{85C7B061-559A-6C68-75F6-D60DA655912C}"/>
              </a:ext>
            </a:extLst>
          </p:cNvPr>
          <p:cNvPicPr>
            <a:picLocks noChangeAspect="1"/>
          </p:cNvPicPr>
          <p:nvPr/>
        </p:nvPicPr>
        <p:blipFill rotWithShape="1">
          <a:blip r:embed="rId3"/>
          <a:srcRect l="14072" t="25885" r="8590" b="10168"/>
          <a:stretch/>
        </p:blipFill>
        <p:spPr>
          <a:xfrm>
            <a:off x="568142" y="492515"/>
            <a:ext cx="4866054" cy="3017562"/>
          </a:xfrm>
          <a:prstGeom prst="rect">
            <a:avLst/>
          </a:prstGeom>
        </p:spPr>
      </p:pic>
      <p:pic>
        <p:nvPicPr>
          <p:cNvPr id="6" name="Picture 5" descr="Graphical user interface&#10;&#10;Description automatically generated with low confidence">
            <a:extLst>
              <a:ext uri="{FF2B5EF4-FFF2-40B4-BE49-F238E27FC236}">
                <a16:creationId xmlns:a16="http://schemas.microsoft.com/office/drawing/2014/main" id="{13D031AA-B631-F263-7832-6847158B9B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787" y="5216001"/>
            <a:ext cx="5265876" cy="1149484"/>
          </a:xfrm>
          <a:prstGeom prst="rect">
            <a:avLst/>
          </a:prstGeom>
        </p:spPr>
      </p:pic>
      <p:sp>
        <p:nvSpPr>
          <p:cNvPr id="7" name="TextBox 6">
            <a:extLst>
              <a:ext uri="{FF2B5EF4-FFF2-40B4-BE49-F238E27FC236}">
                <a16:creationId xmlns:a16="http://schemas.microsoft.com/office/drawing/2014/main" id="{B6E97EA0-FA20-A841-BF03-96F53D0E42F2}"/>
              </a:ext>
            </a:extLst>
          </p:cNvPr>
          <p:cNvSpPr txBox="1"/>
          <p:nvPr/>
        </p:nvSpPr>
        <p:spPr>
          <a:xfrm>
            <a:off x="896294" y="104959"/>
            <a:ext cx="5893806" cy="338554"/>
          </a:xfrm>
          <a:prstGeom prst="rect">
            <a:avLst/>
          </a:prstGeom>
          <a:solidFill>
            <a:srgbClr val="92D050"/>
          </a:solidFill>
        </p:spPr>
        <p:txBody>
          <a:bodyPr wrap="square" rtlCol="0">
            <a:spAutoFit/>
          </a:bodyPr>
          <a:lstStyle/>
          <a:p>
            <a:r>
              <a:rPr lang="en-US" sz="1600" b="1" i="1" dirty="0"/>
              <a:t>Understanding Parametric Changes, from Response Characteristics</a:t>
            </a:r>
            <a:endParaRPr lang="en-IN" sz="1600" b="1" i="1" dirty="0"/>
          </a:p>
        </p:txBody>
      </p:sp>
      <p:sp>
        <p:nvSpPr>
          <p:cNvPr id="9" name="TextBox 8">
            <a:extLst>
              <a:ext uri="{FF2B5EF4-FFF2-40B4-BE49-F238E27FC236}">
                <a16:creationId xmlns:a16="http://schemas.microsoft.com/office/drawing/2014/main" id="{FC387D30-B81D-6E8D-946B-B1B75BECCD8B}"/>
              </a:ext>
            </a:extLst>
          </p:cNvPr>
          <p:cNvSpPr txBox="1"/>
          <p:nvPr/>
        </p:nvSpPr>
        <p:spPr>
          <a:xfrm>
            <a:off x="3578555" y="1493464"/>
            <a:ext cx="1855641" cy="1015663"/>
          </a:xfrm>
          <a:prstGeom prst="rect">
            <a:avLst/>
          </a:prstGeom>
          <a:solidFill>
            <a:schemeClr val="bg2">
              <a:lumMod val="90000"/>
            </a:schemeClr>
          </a:solidFill>
        </p:spPr>
        <p:txBody>
          <a:bodyPr wrap="square">
            <a:spAutoFit/>
          </a:bodyPr>
          <a:lstStyle/>
          <a:p>
            <a:pPr marL="342900" indent="-342900">
              <a:buAutoNum type="arabicPeriod"/>
            </a:pPr>
            <a:r>
              <a:rPr lang="en-US" sz="1200" dirty="0"/>
              <a:t>Delay time</a:t>
            </a:r>
          </a:p>
          <a:p>
            <a:pPr marL="342900" indent="-342900">
              <a:buAutoNum type="arabicPeriod"/>
            </a:pPr>
            <a:r>
              <a:rPr lang="en-US" sz="1200" dirty="0"/>
              <a:t>Rise time</a:t>
            </a:r>
          </a:p>
          <a:p>
            <a:r>
              <a:rPr lang="en-US" sz="1200" dirty="0"/>
              <a:t>3.      Peak time</a:t>
            </a:r>
          </a:p>
          <a:p>
            <a:r>
              <a:rPr lang="en-US" sz="1200" dirty="0"/>
              <a:t>4.      Maximum overshoot </a:t>
            </a:r>
          </a:p>
          <a:p>
            <a:r>
              <a:rPr lang="en-US" sz="1200" dirty="0"/>
              <a:t>5.      Settling time</a:t>
            </a:r>
            <a:endParaRPr lang="en-IN" sz="1200" dirty="0"/>
          </a:p>
        </p:txBody>
      </p:sp>
      <p:sp>
        <p:nvSpPr>
          <p:cNvPr id="13" name="TextBox 12">
            <a:extLst>
              <a:ext uri="{FF2B5EF4-FFF2-40B4-BE49-F238E27FC236}">
                <a16:creationId xmlns:a16="http://schemas.microsoft.com/office/drawing/2014/main" id="{7AA2BF19-C70B-1569-80A6-6117D6FD4044}"/>
              </a:ext>
            </a:extLst>
          </p:cNvPr>
          <p:cNvSpPr txBox="1"/>
          <p:nvPr/>
        </p:nvSpPr>
        <p:spPr>
          <a:xfrm>
            <a:off x="5952394" y="443513"/>
            <a:ext cx="6097508" cy="6152903"/>
          </a:xfrm>
          <a:prstGeom prst="rect">
            <a:avLst/>
          </a:prstGeom>
          <a:solidFill>
            <a:schemeClr val="accent3">
              <a:lumMod val="20000"/>
              <a:lumOff val="80000"/>
            </a:schemeClr>
          </a:solidFill>
        </p:spPr>
        <p:txBody>
          <a:bodyPr wrap="square">
            <a:spAutoFit/>
          </a:bodyPr>
          <a:lstStyle/>
          <a:p>
            <a:pPr marL="342900" indent="-342900" algn="just">
              <a:lnSpc>
                <a:spcPct val="150000"/>
              </a:lnSpc>
              <a:buAutoNum type="arabicPeriod"/>
            </a:pPr>
            <a:r>
              <a:rPr lang="en-US" sz="1600" b="1" dirty="0"/>
              <a:t>Delay time, </a:t>
            </a:r>
            <a:r>
              <a:rPr lang="en-US" sz="1600" b="1" i="1" dirty="0"/>
              <a:t>t</a:t>
            </a:r>
            <a:r>
              <a:rPr lang="en-US" sz="1600" b="1" i="1" baseline="-25000" dirty="0"/>
              <a:t>d</a:t>
            </a:r>
            <a:r>
              <a:rPr lang="en-US" sz="1600" dirty="0"/>
              <a:t>: </a:t>
            </a:r>
            <a:r>
              <a:rPr lang="en-US" sz="1400" dirty="0"/>
              <a:t>The delay time is the time required for the response to reach half the final value the very first time</a:t>
            </a:r>
            <a:r>
              <a:rPr lang="en-US" sz="1600" dirty="0"/>
              <a:t>. </a:t>
            </a:r>
          </a:p>
          <a:p>
            <a:pPr marL="342900" indent="-342900" algn="just">
              <a:lnSpc>
                <a:spcPct val="150000"/>
              </a:lnSpc>
              <a:buAutoNum type="arabicPeriod"/>
            </a:pPr>
            <a:r>
              <a:rPr lang="en-US" sz="1600" b="1" dirty="0"/>
              <a:t>Rise time</a:t>
            </a:r>
            <a:r>
              <a:rPr lang="en-US" sz="1600" dirty="0"/>
              <a:t>, </a:t>
            </a:r>
            <a:r>
              <a:rPr lang="en-US" sz="1600" b="1" i="1" dirty="0"/>
              <a:t>t</a:t>
            </a:r>
            <a:r>
              <a:rPr lang="en-US" sz="1600" b="1" i="1" baseline="-25000" dirty="0"/>
              <a:t>r</a:t>
            </a:r>
            <a:r>
              <a:rPr lang="en-US" sz="1600" b="1" i="1" dirty="0"/>
              <a:t> </a:t>
            </a:r>
            <a:r>
              <a:rPr lang="en-US" sz="1600" dirty="0"/>
              <a:t>: </a:t>
            </a:r>
            <a:r>
              <a:rPr lang="en-US" sz="1400" dirty="0"/>
              <a:t>The rise time is the time required for the response to rise from 10% to 90%, 5% to 95%, or 0% to 100% of its final value. For underdamped second order systems, the 0% to 100% rise time is normally used. For overdamped systems, the 10% to 90% rise time is commonly used. </a:t>
            </a:r>
          </a:p>
          <a:p>
            <a:pPr marL="342900" indent="-342900" algn="just">
              <a:lnSpc>
                <a:spcPct val="150000"/>
              </a:lnSpc>
              <a:buAutoNum type="arabicPeriod"/>
            </a:pPr>
            <a:r>
              <a:rPr lang="en-US" sz="1600" b="1" dirty="0"/>
              <a:t>Peak time</a:t>
            </a:r>
            <a:r>
              <a:rPr lang="en-US" sz="1600" dirty="0"/>
              <a:t>, </a:t>
            </a:r>
            <a:r>
              <a:rPr lang="en-US" sz="1600" b="1" i="1" dirty="0" err="1"/>
              <a:t>t</a:t>
            </a:r>
            <a:r>
              <a:rPr lang="en-US" sz="1600" b="1" i="1" baseline="-25000" dirty="0" err="1"/>
              <a:t>p</a:t>
            </a:r>
            <a:r>
              <a:rPr lang="en-US" sz="1600" dirty="0"/>
              <a:t>:  </a:t>
            </a:r>
            <a:r>
              <a:rPr lang="en-US" sz="1400" dirty="0"/>
              <a:t>The peak time is the time required for the response to reach the first peak of the overshoot. </a:t>
            </a:r>
          </a:p>
          <a:p>
            <a:pPr marL="342900" indent="-342900" algn="just">
              <a:lnSpc>
                <a:spcPct val="150000"/>
              </a:lnSpc>
              <a:buAutoNum type="arabicPeriod"/>
            </a:pPr>
            <a:r>
              <a:rPr lang="en-US" sz="1600" b="1" dirty="0"/>
              <a:t>Maximum (percent) overshoot</a:t>
            </a:r>
            <a:r>
              <a:rPr lang="en-US" sz="1600" dirty="0"/>
              <a:t>, </a:t>
            </a:r>
            <a:r>
              <a:rPr lang="en-US" sz="1600" b="1" i="1" dirty="0" err="1"/>
              <a:t>M</a:t>
            </a:r>
            <a:r>
              <a:rPr lang="en-US" sz="1600" b="1" i="1" baseline="-25000" dirty="0" err="1"/>
              <a:t>p</a:t>
            </a:r>
            <a:r>
              <a:rPr lang="en-US" sz="1600" dirty="0"/>
              <a:t>: </a:t>
            </a:r>
            <a:r>
              <a:rPr lang="en-US" sz="1400" dirty="0"/>
              <a:t>The maximum overshoot is the maximum peak value of the response curve measured from unity. If the final steady-state value of the response differs from unity, then it is common to use the maximum percent overshoot. It is defined by The amount of the maximum (percent) overshoot directly indicates the relative stability of the system. </a:t>
            </a:r>
          </a:p>
          <a:p>
            <a:pPr marL="342900" indent="-342900" algn="just">
              <a:lnSpc>
                <a:spcPct val="150000"/>
              </a:lnSpc>
              <a:buAutoNum type="arabicPeriod"/>
            </a:pPr>
            <a:r>
              <a:rPr lang="en-US" sz="1600" b="1" dirty="0"/>
              <a:t>Settling time</a:t>
            </a:r>
            <a:r>
              <a:rPr lang="en-US" sz="1600" dirty="0"/>
              <a:t>, </a:t>
            </a:r>
            <a:r>
              <a:rPr lang="en-US" sz="1600" b="1" i="1" dirty="0" err="1"/>
              <a:t>t</a:t>
            </a:r>
            <a:r>
              <a:rPr lang="en-US" sz="1600" b="1" i="1" baseline="-25000" dirty="0" err="1"/>
              <a:t>s</a:t>
            </a:r>
            <a:r>
              <a:rPr lang="en-US" sz="1600" dirty="0"/>
              <a:t> : </a:t>
            </a:r>
            <a:r>
              <a:rPr lang="en-US" sz="1400" dirty="0"/>
              <a:t>The settling time is the time required for the response curve to reach and stay within a range about the final value of size specified by absolute percentage of the final value (usually 2% or 5%). The settling time is related to the largest time constant of the control system</a:t>
            </a:r>
            <a:endParaRPr lang="en-IN" sz="1400" dirty="0"/>
          </a:p>
        </p:txBody>
      </p:sp>
    </p:spTree>
    <p:extLst>
      <p:ext uri="{BB962C8B-B14F-4D97-AF65-F5344CB8AC3E}">
        <p14:creationId xmlns:p14="http://schemas.microsoft.com/office/powerpoint/2010/main" val="306912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Klay Instruments DP-4000 Differential Pressure Transmitter for Flow  Measurement • Fluid Handling Pr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15" y="198874"/>
            <a:ext cx="2618169" cy="18752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Which are the time constants of RL and RC networks? - Quora"/>
          <p:cNvPicPr>
            <a:picLocks noChangeAspect="1" noChangeArrowheads="1"/>
          </p:cNvPicPr>
          <p:nvPr/>
        </p:nvPicPr>
        <p:blipFill rotWithShape="1">
          <a:blip r:embed="rId3">
            <a:extLst>
              <a:ext uri="{28A0092B-C50C-407E-A947-70E740481C1C}">
                <a14:useLocalDpi xmlns:a14="http://schemas.microsoft.com/office/drawing/2010/main" val="0"/>
              </a:ext>
            </a:extLst>
          </a:blip>
          <a:srcRect t="1959"/>
          <a:stretch/>
        </p:blipFill>
        <p:spPr bwMode="auto">
          <a:xfrm>
            <a:off x="8245773" y="164672"/>
            <a:ext cx="3646964" cy="189467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9392732-8195-5526-1C59-54B9573DBA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6709" y="3900348"/>
            <a:ext cx="3250793" cy="2509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Differential Pressure Flow Meter Working Application, Advantages,  Disadvantages and Limitation | Mecholic">
            <a:extLst>
              <a:ext uri="{FF2B5EF4-FFF2-40B4-BE49-F238E27FC236}">
                <a16:creationId xmlns:a16="http://schemas.microsoft.com/office/drawing/2014/main" id="{535EE3BB-0F08-8197-EF29-BA13C49B059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663" t="50980" r="1786"/>
          <a:stretch/>
        </p:blipFill>
        <p:spPr bwMode="auto">
          <a:xfrm>
            <a:off x="134335" y="4482725"/>
            <a:ext cx="3048000" cy="15007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5CDFEBE2-687C-15DD-ED5D-03341623B15D}"/>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8607" b="10036"/>
          <a:stretch/>
        </p:blipFill>
        <p:spPr bwMode="auto">
          <a:xfrm>
            <a:off x="3217930" y="496359"/>
            <a:ext cx="3024418" cy="156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descr="File:First order RC circuit.svg - Wikipedia">
            <a:extLst>
              <a:ext uri="{FF2B5EF4-FFF2-40B4-BE49-F238E27FC236}">
                <a16:creationId xmlns:a16="http://schemas.microsoft.com/office/drawing/2014/main" id="{364B2DB9-0C14-FE03-BAF1-A32A8761B903}"/>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355" t="3186" r="4838" b="15616"/>
          <a:stretch/>
        </p:blipFill>
        <p:spPr bwMode="auto">
          <a:xfrm>
            <a:off x="6598195" y="796306"/>
            <a:ext cx="1418546" cy="9277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64353" y="55194"/>
            <a:ext cx="3721275" cy="369332"/>
          </a:xfrm>
          <a:prstGeom prst="rect">
            <a:avLst/>
          </a:prstGeom>
          <a:solidFill>
            <a:srgbClr val="92D050"/>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black"/>
                </a:solidFill>
                <a:effectLst/>
                <a:uLnTx/>
                <a:uFillTx/>
                <a:latin typeface="Calibri Light" panose="020F0302020204030204"/>
                <a:ea typeface="+mn-ea"/>
                <a:cs typeface="+mn-cs"/>
              </a:rPr>
              <a:t>Determining Time Constants of Sensors</a:t>
            </a:r>
            <a:endPar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pic>
        <p:nvPicPr>
          <p:cNvPr id="3074" name="Picture 2" descr="RLC Circuits">
            <a:extLst>
              <a:ext uri="{FF2B5EF4-FFF2-40B4-BE49-F238E27FC236}">
                <a16:creationId xmlns:a16="http://schemas.microsoft.com/office/drawing/2014/main" id="{6A18443E-9C63-1A94-7E22-FE240A13510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21117"/>
          <a:stretch/>
        </p:blipFill>
        <p:spPr bwMode="auto">
          <a:xfrm>
            <a:off x="6804150" y="2448140"/>
            <a:ext cx="1893954" cy="11415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D295C9EE-ED08-8A0C-652E-7D116D6675E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8434" t="22745" r="13502" b="3777"/>
          <a:stretch/>
        </p:blipFill>
        <p:spPr bwMode="auto">
          <a:xfrm>
            <a:off x="3116211" y="1974097"/>
            <a:ext cx="3389721" cy="1690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descr="Sensing Fluid Temperatures with Flexible RTDs | 2006-03-01 | Process Heating">
            <a:extLst>
              <a:ext uri="{FF2B5EF4-FFF2-40B4-BE49-F238E27FC236}">
                <a16:creationId xmlns:a16="http://schemas.microsoft.com/office/drawing/2014/main" id="{565AAC43-5B8C-F628-C422-43AF488797EE}"/>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1976" t="7083" r="21900" b="5474"/>
          <a:stretch/>
        </p:blipFill>
        <p:spPr bwMode="auto">
          <a:xfrm>
            <a:off x="3125498" y="3545645"/>
            <a:ext cx="3380434" cy="32186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ow to Measure Flow Rate in Liquids Using Differential Pressure Transducers  - Bestech Australia">
            <a:extLst>
              <a:ext uri="{FF2B5EF4-FFF2-40B4-BE49-F238E27FC236}">
                <a16:creationId xmlns:a16="http://schemas.microsoft.com/office/drawing/2014/main" id="{4FC2DE4E-D402-DF8E-8364-49D08C5792B4}"/>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185" r="7089"/>
          <a:stretch/>
        </p:blipFill>
        <p:spPr bwMode="auto">
          <a:xfrm>
            <a:off x="232301" y="2093545"/>
            <a:ext cx="3138693" cy="2443962"/>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Brace 12">
            <a:extLst>
              <a:ext uri="{FF2B5EF4-FFF2-40B4-BE49-F238E27FC236}">
                <a16:creationId xmlns:a16="http://schemas.microsoft.com/office/drawing/2014/main" id="{61C47AC9-B7B1-5B0B-F02C-023981F57CA5}"/>
              </a:ext>
            </a:extLst>
          </p:cNvPr>
          <p:cNvSpPr/>
          <p:nvPr/>
        </p:nvSpPr>
        <p:spPr>
          <a:xfrm>
            <a:off x="6295240" y="424526"/>
            <a:ext cx="421515" cy="6339731"/>
          </a:xfrm>
          <a:prstGeom prst="rightBrace">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pic>
        <p:nvPicPr>
          <p:cNvPr id="4098" name="Picture 2" descr="Accurately measure the dynamic response of pressure instruments">
            <a:extLst>
              <a:ext uri="{FF2B5EF4-FFF2-40B4-BE49-F238E27FC236}">
                <a16:creationId xmlns:a16="http://schemas.microsoft.com/office/drawing/2014/main" id="{790821A1-26B7-11E3-2F97-ADA47E9A6DBE}"/>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8699" b="13234"/>
          <a:stretch/>
        </p:blipFill>
        <p:spPr bwMode="auto">
          <a:xfrm>
            <a:off x="325610" y="5983498"/>
            <a:ext cx="1331174" cy="747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35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8"/>
                                        </p:tgtEl>
                                        <p:attrNameLst>
                                          <p:attrName>style.visibility</p:attrName>
                                        </p:attrNameLst>
                                      </p:cBhvr>
                                      <p:to>
                                        <p:strVal val="visible"/>
                                      </p:to>
                                    </p:set>
                                    <p:anim calcmode="lin" valueType="num">
                                      <p:cBhvr additive="base">
                                        <p:cTn id="25" dur="500" fill="hold"/>
                                        <p:tgtEl>
                                          <p:spTgt spid="4098"/>
                                        </p:tgtEl>
                                        <p:attrNameLst>
                                          <p:attrName>ppt_x</p:attrName>
                                        </p:attrNameLst>
                                      </p:cBhvr>
                                      <p:tavLst>
                                        <p:tav tm="0">
                                          <p:val>
                                            <p:strVal val="#ppt_x"/>
                                          </p:val>
                                        </p:tav>
                                        <p:tav tm="100000">
                                          <p:val>
                                            <p:strVal val="#ppt_x"/>
                                          </p:val>
                                        </p:tav>
                                      </p:tavLst>
                                    </p:anim>
                                    <p:anim calcmode="lin" valueType="num">
                                      <p:cBhvr additive="base">
                                        <p:cTn id="26"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76"/>
                                        </p:tgtEl>
                                        <p:attrNameLst>
                                          <p:attrName>style.visibility</p:attrName>
                                        </p:attrNameLst>
                                      </p:cBhvr>
                                      <p:to>
                                        <p:strVal val="visible"/>
                                      </p:to>
                                    </p:set>
                                    <p:anim calcmode="lin" valueType="num">
                                      <p:cBhvr additive="base">
                                        <p:cTn id="43" dur="500" fill="hold"/>
                                        <p:tgtEl>
                                          <p:spTgt spid="3076"/>
                                        </p:tgtEl>
                                        <p:attrNameLst>
                                          <p:attrName>ppt_x</p:attrName>
                                        </p:attrNameLst>
                                      </p:cBhvr>
                                      <p:tavLst>
                                        <p:tav tm="0">
                                          <p:val>
                                            <p:strVal val="#ppt_x"/>
                                          </p:val>
                                        </p:tav>
                                        <p:tav tm="100000">
                                          <p:val>
                                            <p:strVal val="#ppt_x"/>
                                          </p:val>
                                        </p:tav>
                                      </p:tavLst>
                                    </p:anim>
                                    <p:anim calcmode="lin" valueType="num">
                                      <p:cBhvr additive="base">
                                        <p:cTn id="44"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074"/>
                                        </p:tgtEl>
                                        <p:attrNameLst>
                                          <p:attrName>style.visibility</p:attrName>
                                        </p:attrNameLst>
                                      </p:cBhvr>
                                      <p:to>
                                        <p:strVal val="visible"/>
                                      </p:to>
                                    </p:set>
                                    <p:anim calcmode="lin" valueType="num">
                                      <p:cBhvr additive="base">
                                        <p:cTn id="67" dur="500" fill="hold"/>
                                        <p:tgtEl>
                                          <p:spTgt spid="3074"/>
                                        </p:tgtEl>
                                        <p:attrNameLst>
                                          <p:attrName>ppt_x</p:attrName>
                                        </p:attrNameLst>
                                      </p:cBhvr>
                                      <p:tavLst>
                                        <p:tav tm="0">
                                          <p:val>
                                            <p:strVal val="#ppt_x"/>
                                          </p:val>
                                        </p:tav>
                                        <p:tav tm="100000">
                                          <p:val>
                                            <p:strVal val="#ppt_x"/>
                                          </p:val>
                                        </p:tav>
                                      </p:tavLst>
                                    </p:anim>
                                    <p:anim calcmode="lin" valueType="num">
                                      <p:cBhvr additive="base">
                                        <p:cTn id="6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ppt_x"/>
                                          </p:val>
                                        </p:tav>
                                        <p:tav tm="100000">
                                          <p:val>
                                            <p:strVal val="#ppt_x"/>
                                          </p:val>
                                        </p:tav>
                                      </p:tavLst>
                                    </p:anim>
                                    <p:anim calcmode="lin" valueType="num">
                                      <p:cBhvr additive="base">
                                        <p:cTn id="7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C90982-2B9A-0337-96B3-C1D20859C7D0}"/>
              </a:ext>
            </a:extLst>
          </p:cNvPr>
          <p:cNvPicPr>
            <a:picLocks noChangeAspect="1"/>
          </p:cNvPicPr>
          <p:nvPr/>
        </p:nvPicPr>
        <p:blipFill>
          <a:blip r:embed="rId2"/>
          <a:stretch>
            <a:fillRect/>
          </a:stretch>
        </p:blipFill>
        <p:spPr>
          <a:xfrm>
            <a:off x="29067" y="664080"/>
            <a:ext cx="4158936" cy="2917371"/>
          </a:xfrm>
          <a:prstGeom prst="rect">
            <a:avLst/>
          </a:prstGeom>
        </p:spPr>
      </p:pic>
      <p:pic>
        <p:nvPicPr>
          <p:cNvPr id="7" name="Picture 6">
            <a:extLst>
              <a:ext uri="{FF2B5EF4-FFF2-40B4-BE49-F238E27FC236}">
                <a16:creationId xmlns:a16="http://schemas.microsoft.com/office/drawing/2014/main" id="{86ACAFCE-7684-B752-94D9-63562A812B8C}"/>
              </a:ext>
            </a:extLst>
          </p:cNvPr>
          <p:cNvPicPr>
            <a:picLocks noChangeAspect="1"/>
          </p:cNvPicPr>
          <p:nvPr/>
        </p:nvPicPr>
        <p:blipFill rotWithShape="1">
          <a:blip r:embed="rId3"/>
          <a:srcRect t="2790"/>
          <a:stretch/>
        </p:blipFill>
        <p:spPr>
          <a:xfrm>
            <a:off x="250666" y="3592687"/>
            <a:ext cx="3264094" cy="3060296"/>
          </a:xfrm>
          <a:prstGeom prst="rect">
            <a:avLst/>
          </a:prstGeom>
        </p:spPr>
      </p:pic>
      <p:pic>
        <p:nvPicPr>
          <p:cNvPr id="11" name="Picture 10">
            <a:extLst>
              <a:ext uri="{FF2B5EF4-FFF2-40B4-BE49-F238E27FC236}">
                <a16:creationId xmlns:a16="http://schemas.microsoft.com/office/drawing/2014/main" id="{E398AEF5-F20F-5F05-B198-EA5394D572AC}"/>
              </a:ext>
            </a:extLst>
          </p:cNvPr>
          <p:cNvPicPr>
            <a:picLocks noChangeAspect="1"/>
          </p:cNvPicPr>
          <p:nvPr/>
        </p:nvPicPr>
        <p:blipFill>
          <a:blip r:embed="rId4"/>
          <a:stretch>
            <a:fillRect/>
          </a:stretch>
        </p:blipFill>
        <p:spPr>
          <a:xfrm>
            <a:off x="3518541" y="4033716"/>
            <a:ext cx="2037561" cy="2358022"/>
          </a:xfrm>
          <a:prstGeom prst="rect">
            <a:avLst/>
          </a:prstGeom>
        </p:spPr>
      </p:pic>
      <p:pic>
        <p:nvPicPr>
          <p:cNvPr id="13" name="Picture 12">
            <a:extLst>
              <a:ext uri="{FF2B5EF4-FFF2-40B4-BE49-F238E27FC236}">
                <a16:creationId xmlns:a16="http://schemas.microsoft.com/office/drawing/2014/main" id="{DA72F320-F310-8E27-9F45-E295A40ED674}"/>
              </a:ext>
            </a:extLst>
          </p:cNvPr>
          <p:cNvPicPr>
            <a:picLocks noChangeAspect="1"/>
          </p:cNvPicPr>
          <p:nvPr/>
        </p:nvPicPr>
        <p:blipFill rotWithShape="1">
          <a:blip r:embed="rId5"/>
          <a:srcRect t="63413"/>
          <a:stretch/>
        </p:blipFill>
        <p:spPr>
          <a:xfrm>
            <a:off x="2010452" y="211815"/>
            <a:ext cx="3264093" cy="508187"/>
          </a:xfrm>
          <a:prstGeom prst="rect">
            <a:avLst/>
          </a:prstGeom>
          <a:ln>
            <a:solidFill>
              <a:schemeClr val="tx1"/>
            </a:solidFill>
          </a:ln>
        </p:spPr>
      </p:pic>
      <p:sp>
        <p:nvSpPr>
          <p:cNvPr id="14" name="TextBox 13">
            <a:extLst>
              <a:ext uri="{FF2B5EF4-FFF2-40B4-BE49-F238E27FC236}">
                <a16:creationId xmlns:a16="http://schemas.microsoft.com/office/drawing/2014/main" id="{BB525994-69A8-0C70-EAC8-BBB4D4DED0C4}"/>
              </a:ext>
            </a:extLst>
          </p:cNvPr>
          <p:cNvSpPr txBox="1"/>
          <p:nvPr/>
        </p:nvSpPr>
        <p:spPr>
          <a:xfrm>
            <a:off x="1256644" y="115939"/>
            <a:ext cx="1264575" cy="276999"/>
          </a:xfrm>
          <a:prstGeom prst="rect">
            <a:avLst/>
          </a:prstGeom>
          <a:solidFill>
            <a:srgbClr val="92D050"/>
          </a:solidFill>
        </p:spPr>
        <p:txBody>
          <a:bodyPr wrap="square" rtlCol="0">
            <a:spAutoFit/>
          </a:bodyPr>
          <a:lstStyle/>
          <a:p>
            <a:r>
              <a:rPr lang="en-US" sz="1200" b="1" dirty="0"/>
              <a:t>Acknowledgment</a:t>
            </a:r>
            <a:endParaRPr lang="en-IN" sz="1200" b="1" dirty="0"/>
          </a:p>
        </p:txBody>
      </p:sp>
      <p:sp>
        <p:nvSpPr>
          <p:cNvPr id="15" name="Right Brace 14">
            <a:extLst>
              <a:ext uri="{FF2B5EF4-FFF2-40B4-BE49-F238E27FC236}">
                <a16:creationId xmlns:a16="http://schemas.microsoft.com/office/drawing/2014/main" id="{5DBCCBFB-A8E9-2C89-6EDF-14E2983CBD59}"/>
              </a:ext>
            </a:extLst>
          </p:cNvPr>
          <p:cNvSpPr/>
          <p:nvPr/>
        </p:nvSpPr>
        <p:spPr>
          <a:xfrm>
            <a:off x="5375438" y="211815"/>
            <a:ext cx="529735" cy="6447967"/>
          </a:xfrm>
          <a:prstGeom prst="rightBrace">
            <a:avLst>
              <a:gd name="adj1" fmla="val 8333"/>
              <a:gd name="adj2" fmla="val 10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pic>
        <p:nvPicPr>
          <p:cNvPr id="16" name="Picture 15">
            <a:extLst>
              <a:ext uri="{FF2B5EF4-FFF2-40B4-BE49-F238E27FC236}">
                <a16:creationId xmlns:a16="http://schemas.microsoft.com/office/drawing/2014/main" id="{AF2862F4-DCA5-7F45-4789-5756F034A883}"/>
              </a:ext>
            </a:extLst>
          </p:cNvPr>
          <p:cNvPicPr>
            <a:picLocks noChangeAspect="1"/>
          </p:cNvPicPr>
          <p:nvPr/>
        </p:nvPicPr>
        <p:blipFill>
          <a:blip r:embed="rId6"/>
          <a:stretch>
            <a:fillRect/>
          </a:stretch>
        </p:blipFill>
        <p:spPr>
          <a:xfrm>
            <a:off x="6827872" y="191428"/>
            <a:ext cx="5094695" cy="2352596"/>
          </a:xfrm>
          <a:prstGeom prst="rect">
            <a:avLst/>
          </a:prstGeom>
        </p:spPr>
      </p:pic>
      <p:pic>
        <p:nvPicPr>
          <p:cNvPr id="3074" name="Picture 2" descr="Sketch of pressure transducer response to a pressure step, as a... |  Download Scientific Diagram">
            <a:extLst>
              <a:ext uri="{FF2B5EF4-FFF2-40B4-BE49-F238E27FC236}">
                <a16:creationId xmlns:a16="http://schemas.microsoft.com/office/drawing/2014/main" id="{7E85B351-2273-5357-DFBF-5DF05231E3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12999" y="3153438"/>
            <a:ext cx="3992578" cy="333924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iemens SITRANS P320 and P420 Smart Pressure Transmitters Specification  Catalog">
            <a:extLst>
              <a:ext uri="{FF2B5EF4-FFF2-40B4-BE49-F238E27FC236}">
                <a16:creationId xmlns:a16="http://schemas.microsoft.com/office/drawing/2014/main" id="{C80354DE-054E-586A-C7C6-ED46484B38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1268" y="878438"/>
            <a:ext cx="1024976" cy="1665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71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362200" y="3142891"/>
            <a:ext cx="762000" cy="74043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 name="Can 3"/>
          <p:cNvSpPr/>
          <p:nvPr/>
        </p:nvSpPr>
        <p:spPr>
          <a:xfrm>
            <a:off x="7391400" y="1515012"/>
            <a:ext cx="1905000" cy="251460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5" name="Can 4"/>
          <p:cNvSpPr/>
          <p:nvPr/>
        </p:nvSpPr>
        <p:spPr>
          <a:xfrm>
            <a:off x="7391400" y="920511"/>
            <a:ext cx="1905000" cy="384594"/>
          </a:xfrm>
          <a:prstGeom prst="ca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6" name="Can 5"/>
          <p:cNvSpPr/>
          <p:nvPr/>
        </p:nvSpPr>
        <p:spPr>
          <a:xfrm>
            <a:off x="7391400" y="4247075"/>
            <a:ext cx="1905000" cy="406880"/>
          </a:xfrm>
          <a:prstGeom prst="ca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7" name="Oval 6"/>
          <p:cNvSpPr/>
          <p:nvPr/>
        </p:nvSpPr>
        <p:spPr>
          <a:xfrm>
            <a:off x="3467100" y="3124200"/>
            <a:ext cx="762000" cy="74043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9" name="Oval 8"/>
          <p:cNvSpPr/>
          <p:nvPr/>
        </p:nvSpPr>
        <p:spPr>
          <a:xfrm>
            <a:off x="5715000" y="3117011"/>
            <a:ext cx="762000" cy="74043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0" name="Oval 9"/>
          <p:cNvSpPr/>
          <p:nvPr/>
        </p:nvSpPr>
        <p:spPr>
          <a:xfrm>
            <a:off x="4614413" y="3124200"/>
            <a:ext cx="762000" cy="74043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2" name="Trapezoid 11"/>
          <p:cNvSpPr/>
          <p:nvPr/>
        </p:nvSpPr>
        <p:spPr>
          <a:xfrm>
            <a:off x="2400300" y="3765440"/>
            <a:ext cx="685800" cy="488829"/>
          </a:xfrm>
          <a:prstGeom prst="trapezoi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3" name="Trapezoid 12"/>
          <p:cNvSpPr/>
          <p:nvPr/>
        </p:nvSpPr>
        <p:spPr>
          <a:xfrm>
            <a:off x="3505200" y="3730933"/>
            <a:ext cx="685800" cy="488829"/>
          </a:xfrm>
          <a:prstGeom prst="trapezoi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4" name="Trapezoid 13"/>
          <p:cNvSpPr/>
          <p:nvPr/>
        </p:nvSpPr>
        <p:spPr>
          <a:xfrm>
            <a:off x="4653232" y="3730933"/>
            <a:ext cx="685800" cy="488829"/>
          </a:xfrm>
          <a:prstGeom prst="trapezoi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5" name="Trapezoid 14"/>
          <p:cNvSpPr/>
          <p:nvPr/>
        </p:nvSpPr>
        <p:spPr>
          <a:xfrm>
            <a:off x="5753100" y="3730933"/>
            <a:ext cx="685800" cy="488829"/>
          </a:xfrm>
          <a:prstGeom prst="trapezoi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6" name="Can 15"/>
          <p:cNvSpPr/>
          <p:nvPr/>
        </p:nvSpPr>
        <p:spPr>
          <a:xfrm>
            <a:off x="2395987" y="5029200"/>
            <a:ext cx="685800" cy="914400"/>
          </a:xfrm>
          <a:prstGeom prst="can">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7" name="Can 16"/>
          <p:cNvSpPr/>
          <p:nvPr/>
        </p:nvSpPr>
        <p:spPr>
          <a:xfrm>
            <a:off x="3581400" y="5033513"/>
            <a:ext cx="685800" cy="914400"/>
          </a:xfrm>
          <a:prstGeom prst="can">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8" name="Can 17"/>
          <p:cNvSpPr/>
          <p:nvPr/>
        </p:nvSpPr>
        <p:spPr>
          <a:xfrm>
            <a:off x="4637417" y="5029200"/>
            <a:ext cx="685800" cy="914400"/>
          </a:xfrm>
          <a:prstGeom prst="can">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9" name="Can 18"/>
          <p:cNvSpPr/>
          <p:nvPr/>
        </p:nvSpPr>
        <p:spPr>
          <a:xfrm>
            <a:off x="5753100" y="5029200"/>
            <a:ext cx="685800" cy="914400"/>
          </a:xfrm>
          <a:prstGeom prst="can">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0" name="Isosceles Triangle 19"/>
          <p:cNvSpPr/>
          <p:nvPr/>
        </p:nvSpPr>
        <p:spPr>
          <a:xfrm>
            <a:off x="2434087" y="2209800"/>
            <a:ext cx="609600" cy="533400"/>
          </a:xfrm>
          <a:prstGeom prst="triangl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1" name="Isosceles Triangle 20"/>
          <p:cNvSpPr/>
          <p:nvPr/>
        </p:nvSpPr>
        <p:spPr>
          <a:xfrm>
            <a:off x="3578525" y="2209800"/>
            <a:ext cx="609600" cy="533400"/>
          </a:xfrm>
          <a:prstGeom prst="triangl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2" name="Isosceles Triangle 21"/>
          <p:cNvSpPr/>
          <p:nvPr/>
        </p:nvSpPr>
        <p:spPr>
          <a:xfrm>
            <a:off x="4675517" y="2166668"/>
            <a:ext cx="609600" cy="533400"/>
          </a:xfrm>
          <a:prstGeom prst="triangl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3" name="Isosceles Triangle 22"/>
          <p:cNvSpPr/>
          <p:nvPr/>
        </p:nvSpPr>
        <p:spPr>
          <a:xfrm>
            <a:off x="5791200" y="2149416"/>
            <a:ext cx="609600" cy="533400"/>
          </a:xfrm>
          <a:prstGeom prst="triangl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4" name="Isosceles Triangle 23"/>
          <p:cNvSpPr/>
          <p:nvPr/>
        </p:nvSpPr>
        <p:spPr>
          <a:xfrm rot="10800000">
            <a:off x="2434087" y="1733190"/>
            <a:ext cx="609600" cy="533400"/>
          </a:xfrm>
          <a:prstGeom prst="triangl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5" name="Isosceles Triangle 24"/>
          <p:cNvSpPr/>
          <p:nvPr/>
        </p:nvSpPr>
        <p:spPr>
          <a:xfrm rot="10800000">
            <a:off x="3578525" y="1739660"/>
            <a:ext cx="609600" cy="533400"/>
          </a:xfrm>
          <a:prstGeom prst="triangl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6" name="Isosceles Triangle 25"/>
          <p:cNvSpPr/>
          <p:nvPr/>
        </p:nvSpPr>
        <p:spPr>
          <a:xfrm rot="10800000">
            <a:off x="4673361" y="1697965"/>
            <a:ext cx="609600" cy="533400"/>
          </a:xfrm>
          <a:prstGeom prst="triangl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7" name="Isosceles Triangle 26"/>
          <p:cNvSpPr/>
          <p:nvPr/>
        </p:nvSpPr>
        <p:spPr>
          <a:xfrm rot="10800000">
            <a:off x="5786168" y="1697965"/>
            <a:ext cx="609600" cy="533400"/>
          </a:xfrm>
          <a:prstGeom prst="triangl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8" name="Flowchart: Delay 27"/>
          <p:cNvSpPr/>
          <p:nvPr/>
        </p:nvSpPr>
        <p:spPr>
          <a:xfrm rot="10800000">
            <a:off x="2204766" y="2007798"/>
            <a:ext cx="228600" cy="425570"/>
          </a:xfrm>
          <a:prstGeom prst="flowChartDela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9" name="Flowchart: Delay 28"/>
          <p:cNvSpPr/>
          <p:nvPr/>
        </p:nvSpPr>
        <p:spPr>
          <a:xfrm rot="10800000">
            <a:off x="3352800" y="2006360"/>
            <a:ext cx="228600" cy="425570"/>
          </a:xfrm>
          <a:prstGeom prst="flowChartDela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0" name="Flowchart: Delay 29"/>
          <p:cNvSpPr/>
          <p:nvPr/>
        </p:nvSpPr>
        <p:spPr>
          <a:xfrm rot="10800000">
            <a:off x="4424632" y="1964665"/>
            <a:ext cx="228600" cy="425570"/>
          </a:xfrm>
          <a:prstGeom prst="flowChartDela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1" name="Flowchart: Delay 30"/>
          <p:cNvSpPr/>
          <p:nvPr/>
        </p:nvSpPr>
        <p:spPr>
          <a:xfrm rot="10800000">
            <a:off x="5566194" y="1986232"/>
            <a:ext cx="228600" cy="425570"/>
          </a:xfrm>
          <a:prstGeom prst="flowChartDela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2" name="Minus 31"/>
          <p:cNvSpPr/>
          <p:nvPr/>
        </p:nvSpPr>
        <p:spPr>
          <a:xfrm>
            <a:off x="2396007" y="2219145"/>
            <a:ext cx="347213" cy="5391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3" name="Minus 32"/>
          <p:cNvSpPr/>
          <p:nvPr/>
        </p:nvSpPr>
        <p:spPr>
          <a:xfrm>
            <a:off x="3573512" y="2214112"/>
            <a:ext cx="347213" cy="5391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4" name="Minus 33"/>
          <p:cNvSpPr/>
          <p:nvPr/>
        </p:nvSpPr>
        <p:spPr>
          <a:xfrm>
            <a:off x="4630967" y="2182842"/>
            <a:ext cx="347213" cy="5391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5" name="Minus 34"/>
          <p:cNvSpPr/>
          <p:nvPr/>
        </p:nvSpPr>
        <p:spPr>
          <a:xfrm>
            <a:off x="5780077" y="2182842"/>
            <a:ext cx="347213" cy="5391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6" name="Up Arrow 35"/>
          <p:cNvSpPr/>
          <p:nvPr/>
        </p:nvSpPr>
        <p:spPr>
          <a:xfrm>
            <a:off x="2716036" y="2610209"/>
            <a:ext cx="45719" cy="609600"/>
          </a:xfrm>
          <a:prstGeom prst="up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7" name="Up Arrow 36"/>
          <p:cNvSpPr/>
          <p:nvPr/>
        </p:nvSpPr>
        <p:spPr>
          <a:xfrm>
            <a:off x="3847975" y="2622429"/>
            <a:ext cx="45719" cy="609600"/>
          </a:xfrm>
          <a:prstGeom prst="up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8" name="Up Arrow 37"/>
          <p:cNvSpPr/>
          <p:nvPr/>
        </p:nvSpPr>
        <p:spPr>
          <a:xfrm>
            <a:off x="4949714" y="2610209"/>
            <a:ext cx="45719" cy="609600"/>
          </a:xfrm>
          <a:prstGeom prst="up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9" name="Up Arrow 38"/>
          <p:cNvSpPr/>
          <p:nvPr/>
        </p:nvSpPr>
        <p:spPr>
          <a:xfrm>
            <a:off x="6076519" y="2608050"/>
            <a:ext cx="45719" cy="609600"/>
          </a:xfrm>
          <a:prstGeom prst="up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0" name="Up Arrow 39"/>
          <p:cNvSpPr/>
          <p:nvPr/>
        </p:nvSpPr>
        <p:spPr>
          <a:xfrm>
            <a:off x="2710295" y="3637473"/>
            <a:ext cx="45719" cy="1676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1" name="Up Arrow 40"/>
          <p:cNvSpPr/>
          <p:nvPr/>
        </p:nvSpPr>
        <p:spPr>
          <a:xfrm>
            <a:off x="3849412" y="3600091"/>
            <a:ext cx="45719" cy="1676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2" name="Up Arrow 41"/>
          <p:cNvSpPr/>
          <p:nvPr/>
        </p:nvSpPr>
        <p:spPr>
          <a:xfrm>
            <a:off x="4962652" y="3600091"/>
            <a:ext cx="45719" cy="1676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3" name="Up Arrow 42"/>
          <p:cNvSpPr/>
          <p:nvPr/>
        </p:nvSpPr>
        <p:spPr>
          <a:xfrm>
            <a:off x="6077256" y="3623096"/>
            <a:ext cx="45719" cy="1676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4" name="Left Arrow 43"/>
          <p:cNvSpPr/>
          <p:nvPr/>
        </p:nvSpPr>
        <p:spPr>
          <a:xfrm>
            <a:off x="2186074" y="6248400"/>
            <a:ext cx="7338926" cy="296174"/>
          </a:xfrm>
          <a:prstGeom prst="lef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5" name="Up Arrow 44"/>
          <p:cNvSpPr/>
          <p:nvPr/>
        </p:nvSpPr>
        <p:spPr>
          <a:xfrm>
            <a:off x="2733154" y="5662882"/>
            <a:ext cx="45719" cy="71527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6" name="Up Arrow 45"/>
          <p:cNvSpPr/>
          <p:nvPr/>
        </p:nvSpPr>
        <p:spPr>
          <a:xfrm>
            <a:off x="3842290" y="5671149"/>
            <a:ext cx="45719" cy="71527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7" name="Up Arrow 46"/>
          <p:cNvSpPr/>
          <p:nvPr/>
        </p:nvSpPr>
        <p:spPr>
          <a:xfrm>
            <a:off x="4984792" y="5671149"/>
            <a:ext cx="45719" cy="71527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8" name="Up Arrow 47"/>
          <p:cNvSpPr/>
          <p:nvPr/>
        </p:nvSpPr>
        <p:spPr>
          <a:xfrm>
            <a:off x="6077255" y="5671149"/>
            <a:ext cx="45719" cy="71527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9" name="U-Turn Arrow 48"/>
          <p:cNvSpPr/>
          <p:nvPr/>
        </p:nvSpPr>
        <p:spPr>
          <a:xfrm rot="5400000">
            <a:off x="2034587" y="5299359"/>
            <a:ext cx="590913" cy="545257"/>
          </a:xfrm>
          <a:prstGeom prst="uturn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a:endParaRPr>
          </a:p>
        </p:txBody>
      </p:sp>
      <p:sp>
        <p:nvSpPr>
          <p:cNvPr id="50" name="U-Turn Arrow 49"/>
          <p:cNvSpPr/>
          <p:nvPr/>
        </p:nvSpPr>
        <p:spPr>
          <a:xfrm rot="5400000">
            <a:off x="3274205" y="5306547"/>
            <a:ext cx="590913" cy="545257"/>
          </a:xfrm>
          <a:prstGeom prst="uturn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a:endParaRPr>
          </a:p>
        </p:txBody>
      </p:sp>
      <p:sp>
        <p:nvSpPr>
          <p:cNvPr id="51" name="U-Turn Arrow 50"/>
          <p:cNvSpPr/>
          <p:nvPr/>
        </p:nvSpPr>
        <p:spPr>
          <a:xfrm rot="5400000">
            <a:off x="4318976" y="5297921"/>
            <a:ext cx="590913" cy="545257"/>
          </a:xfrm>
          <a:prstGeom prst="uturn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a:endParaRPr>
          </a:p>
        </p:txBody>
      </p:sp>
      <p:sp>
        <p:nvSpPr>
          <p:cNvPr id="52" name="U-Turn Arrow 51"/>
          <p:cNvSpPr/>
          <p:nvPr/>
        </p:nvSpPr>
        <p:spPr>
          <a:xfrm rot="5400000">
            <a:off x="5457663" y="5299359"/>
            <a:ext cx="590913" cy="545257"/>
          </a:xfrm>
          <a:prstGeom prst="uturn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a:endParaRPr>
          </a:p>
        </p:txBody>
      </p:sp>
      <p:sp>
        <p:nvSpPr>
          <p:cNvPr id="54" name="Right Arrow 53"/>
          <p:cNvSpPr/>
          <p:nvPr/>
        </p:nvSpPr>
        <p:spPr>
          <a:xfrm>
            <a:off x="2319084" y="960408"/>
            <a:ext cx="5377135" cy="30480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55" name="Up Arrow 54"/>
          <p:cNvSpPr/>
          <p:nvPr/>
        </p:nvSpPr>
        <p:spPr>
          <a:xfrm>
            <a:off x="2697501" y="1210212"/>
            <a:ext cx="45719" cy="609600"/>
          </a:xfrm>
          <a:prstGeom prst="up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56" name="Up Arrow 55"/>
          <p:cNvSpPr/>
          <p:nvPr/>
        </p:nvSpPr>
        <p:spPr>
          <a:xfrm>
            <a:off x="3851704" y="1210212"/>
            <a:ext cx="45719" cy="609600"/>
          </a:xfrm>
          <a:prstGeom prst="up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57" name="Up Arrow 56"/>
          <p:cNvSpPr/>
          <p:nvPr/>
        </p:nvSpPr>
        <p:spPr>
          <a:xfrm>
            <a:off x="4968833" y="1210212"/>
            <a:ext cx="45719" cy="609600"/>
          </a:xfrm>
          <a:prstGeom prst="up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58" name="Up Arrow 57"/>
          <p:cNvSpPr/>
          <p:nvPr/>
        </p:nvSpPr>
        <p:spPr>
          <a:xfrm>
            <a:off x="6073160" y="1210212"/>
            <a:ext cx="45719" cy="609600"/>
          </a:xfrm>
          <a:prstGeom prst="up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59" name="Down Arrow 58"/>
          <p:cNvSpPr/>
          <p:nvPr/>
        </p:nvSpPr>
        <p:spPr>
          <a:xfrm>
            <a:off x="8153400" y="1167082"/>
            <a:ext cx="381000" cy="3210465"/>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60" name="Can 59"/>
          <p:cNvSpPr/>
          <p:nvPr/>
        </p:nvSpPr>
        <p:spPr>
          <a:xfrm>
            <a:off x="9677400" y="2772313"/>
            <a:ext cx="838200" cy="1257300"/>
          </a:xfrm>
          <a:prstGeom prst="ca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61" name="Bent-Up Arrow 60"/>
          <p:cNvSpPr/>
          <p:nvPr/>
        </p:nvSpPr>
        <p:spPr>
          <a:xfrm>
            <a:off x="9296401" y="3921783"/>
            <a:ext cx="914400" cy="622541"/>
          </a:xfrm>
          <a:prstGeom prst="bentUp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62" name="Down Arrow 61"/>
          <p:cNvSpPr/>
          <p:nvPr/>
        </p:nvSpPr>
        <p:spPr>
          <a:xfrm>
            <a:off x="8191500" y="4544361"/>
            <a:ext cx="342900" cy="1780277"/>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65" name="Curved Right Arrow 64"/>
          <p:cNvSpPr/>
          <p:nvPr/>
        </p:nvSpPr>
        <p:spPr>
          <a:xfrm>
            <a:off x="1981202" y="474456"/>
            <a:ext cx="416223" cy="1906157"/>
          </a:xfrm>
          <a:prstGeom prst="curv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a:endParaRPr>
          </a:p>
        </p:txBody>
      </p:sp>
      <p:sp>
        <p:nvSpPr>
          <p:cNvPr id="66" name="Curved Right Arrow 65"/>
          <p:cNvSpPr/>
          <p:nvPr/>
        </p:nvSpPr>
        <p:spPr>
          <a:xfrm>
            <a:off x="4229100" y="474453"/>
            <a:ext cx="381678" cy="1824810"/>
          </a:xfrm>
          <a:prstGeom prst="curv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a:endParaRPr>
          </a:p>
        </p:txBody>
      </p:sp>
      <p:sp>
        <p:nvSpPr>
          <p:cNvPr id="67" name="Curved Right Arrow 66"/>
          <p:cNvSpPr/>
          <p:nvPr/>
        </p:nvSpPr>
        <p:spPr>
          <a:xfrm>
            <a:off x="3124200" y="474454"/>
            <a:ext cx="381000" cy="1824809"/>
          </a:xfrm>
          <a:prstGeom prst="curv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a:endParaRPr>
          </a:p>
        </p:txBody>
      </p:sp>
      <p:sp>
        <p:nvSpPr>
          <p:cNvPr id="68" name="Curved Right Arrow 67"/>
          <p:cNvSpPr/>
          <p:nvPr/>
        </p:nvSpPr>
        <p:spPr>
          <a:xfrm>
            <a:off x="5376432" y="495303"/>
            <a:ext cx="338587" cy="1803960"/>
          </a:xfrm>
          <a:prstGeom prst="curv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a:endParaRPr>
          </a:p>
        </p:txBody>
      </p:sp>
      <p:sp>
        <p:nvSpPr>
          <p:cNvPr id="69" name="Flowchart: Summing Junction 68"/>
          <p:cNvSpPr/>
          <p:nvPr/>
        </p:nvSpPr>
        <p:spPr>
          <a:xfrm>
            <a:off x="6553200" y="166600"/>
            <a:ext cx="609600" cy="615711"/>
          </a:xfrm>
          <a:prstGeom prst="flowChartSummingJunct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70" name="Left Arrow 69"/>
          <p:cNvSpPr/>
          <p:nvPr/>
        </p:nvSpPr>
        <p:spPr>
          <a:xfrm>
            <a:off x="1905000" y="406883"/>
            <a:ext cx="4648200" cy="93452"/>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71" name="Bent-Up Arrow 70"/>
          <p:cNvSpPr/>
          <p:nvPr/>
        </p:nvSpPr>
        <p:spPr>
          <a:xfrm rot="16200000">
            <a:off x="7306593" y="274617"/>
            <a:ext cx="485957" cy="750497"/>
          </a:xfrm>
          <a:prstGeom prst="ben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73" name="TextBox 72"/>
          <p:cNvSpPr txBox="1"/>
          <p:nvPr/>
        </p:nvSpPr>
        <p:spPr>
          <a:xfrm>
            <a:off x="3700732" y="2380611"/>
            <a:ext cx="1638300" cy="369332"/>
          </a:xfrm>
          <a:prstGeom prst="rect">
            <a:avLst/>
          </a:prstGeom>
          <a:noFill/>
        </p:spPr>
        <p:txBody>
          <a:bodyPr wrap="square" rtlCol="0">
            <a:spAutoFit/>
          </a:bodyPr>
          <a:lstStyle/>
          <a:p>
            <a:r>
              <a:rPr lang="en-US" dirty="0">
                <a:solidFill>
                  <a:prstClr val="black"/>
                </a:solidFill>
                <a:latin typeface="Calibri"/>
              </a:rPr>
              <a:t>Control Valves</a:t>
            </a:r>
          </a:p>
        </p:txBody>
      </p:sp>
      <p:sp>
        <p:nvSpPr>
          <p:cNvPr id="74" name="TextBox 73"/>
          <p:cNvSpPr txBox="1"/>
          <p:nvPr/>
        </p:nvSpPr>
        <p:spPr>
          <a:xfrm>
            <a:off x="4040397" y="3825179"/>
            <a:ext cx="928419" cy="369332"/>
          </a:xfrm>
          <a:prstGeom prst="rect">
            <a:avLst/>
          </a:prstGeom>
          <a:noFill/>
        </p:spPr>
        <p:txBody>
          <a:bodyPr wrap="square" rtlCol="0">
            <a:spAutoFit/>
          </a:bodyPr>
          <a:lstStyle/>
          <a:p>
            <a:r>
              <a:rPr lang="en-US" dirty="0">
                <a:solidFill>
                  <a:prstClr val="black"/>
                </a:solidFill>
                <a:latin typeface="Calibri"/>
              </a:rPr>
              <a:t>Pumps</a:t>
            </a:r>
          </a:p>
        </p:txBody>
      </p:sp>
      <p:sp>
        <p:nvSpPr>
          <p:cNvPr id="76" name="TextBox 75"/>
          <p:cNvSpPr txBox="1"/>
          <p:nvPr/>
        </p:nvSpPr>
        <p:spPr>
          <a:xfrm>
            <a:off x="7549554" y="5275054"/>
            <a:ext cx="1442049" cy="369332"/>
          </a:xfrm>
          <a:prstGeom prst="rect">
            <a:avLst/>
          </a:prstGeom>
          <a:noFill/>
        </p:spPr>
        <p:txBody>
          <a:bodyPr wrap="square" rtlCol="0">
            <a:spAutoFit/>
          </a:bodyPr>
          <a:lstStyle/>
          <a:p>
            <a:r>
              <a:rPr lang="en-US" dirty="0">
                <a:solidFill>
                  <a:prstClr val="black"/>
                </a:solidFill>
                <a:latin typeface="Calibri"/>
              </a:rPr>
              <a:t>Primary Flow</a:t>
            </a:r>
          </a:p>
        </p:txBody>
      </p:sp>
      <p:sp>
        <p:nvSpPr>
          <p:cNvPr id="77" name="TextBox 76"/>
          <p:cNvSpPr txBox="1"/>
          <p:nvPr/>
        </p:nvSpPr>
        <p:spPr>
          <a:xfrm>
            <a:off x="1638306" y="5218884"/>
            <a:ext cx="757687" cy="646331"/>
          </a:xfrm>
          <a:prstGeom prst="rect">
            <a:avLst/>
          </a:prstGeom>
          <a:noFill/>
        </p:spPr>
        <p:txBody>
          <a:bodyPr wrap="square" rtlCol="0">
            <a:spAutoFit/>
          </a:bodyPr>
          <a:lstStyle/>
          <a:p>
            <a:r>
              <a:rPr lang="en-US" dirty="0">
                <a:solidFill>
                  <a:prstClr val="black"/>
                </a:solidFill>
                <a:latin typeface="Calibri"/>
              </a:rPr>
              <a:t>Secy. Flow</a:t>
            </a:r>
          </a:p>
        </p:txBody>
      </p:sp>
      <p:sp>
        <p:nvSpPr>
          <p:cNvPr id="79" name="TextBox 78"/>
          <p:cNvSpPr txBox="1"/>
          <p:nvPr/>
        </p:nvSpPr>
        <p:spPr>
          <a:xfrm>
            <a:off x="8534400" y="2273101"/>
            <a:ext cx="838200" cy="646331"/>
          </a:xfrm>
          <a:prstGeom prst="rect">
            <a:avLst/>
          </a:prstGeom>
          <a:noFill/>
        </p:spPr>
        <p:txBody>
          <a:bodyPr wrap="square" rtlCol="0">
            <a:spAutoFit/>
          </a:bodyPr>
          <a:lstStyle/>
          <a:p>
            <a:r>
              <a:rPr lang="en-US" dirty="0">
                <a:solidFill>
                  <a:prstClr val="black"/>
                </a:solidFill>
                <a:latin typeface="Calibri"/>
              </a:rPr>
              <a:t>Heat Source</a:t>
            </a:r>
          </a:p>
        </p:txBody>
      </p:sp>
      <p:sp>
        <p:nvSpPr>
          <p:cNvPr id="80" name="TextBox 79"/>
          <p:cNvSpPr txBox="1"/>
          <p:nvPr/>
        </p:nvSpPr>
        <p:spPr>
          <a:xfrm>
            <a:off x="9677400" y="2299302"/>
            <a:ext cx="762000" cy="646331"/>
          </a:xfrm>
          <a:prstGeom prst="rect">
            <a:avLst/>
          </a:prstGeom>
          <a:noFill/>
        </p:spPr>
        <p:txBody>
          <a:bodyPr wrap="square" rtlCol="0">
            <a:spAutoFit/>
          </a:bodyPr>
          <a:lstStyle/>
          <a:p>
            <a:r>
              <a:rPr lang="en-US" dirty="0">
                <a:solidFill>
                  <a:prstClr val="black"/>
                </a:solidFill>
                <a:latin typeface="Calibri"/>
              </a:rPr>
              <a:t>Surge Tank</a:t>
            </a:r>
          </a:p>
        </p:txBody>
      </p:sp>
      <p:sp>
        <p:nvSpPr>
          <p:cNvPr id="81" name="TextBox 80"/>
          <p:cNvSpPr txBox="1"/>
          <p:nvPr/>
        </p:nvSpPr>
        <p:spPr>
          <a:xfrm>
            <a:off x="9258301" y="1025546"/>
            <a:ext cx="990600" cy="369332"/>
          </a:xfrm>
          <a:prstGeom prst="rect">
            <a:avLst/>
          </a:prstGeom>
          <a:noFill/>
        </p:spPr>
        <p:txBody>
          <a:bodyPr wrap="square" rtlCol="0">
            <a:spAutoFit/>
          </a:bodyPr>
          <a:lstStyle/>
          <a:p>
            <a:r>
              <a:rPr lang="en-US" dirty="0">
                <a:solidFill>
                  <a:prstClr val="black"/>
                </a:solidFill>
                <a:latin typeface="Calibri"/>
              </a:rPr>
              <a:t>Header</a:t>
            </a:r>
          </a:p>
        </p:txBody>
      </p:sp>
      <p:sp>
        <p:nvSpPr>
          <p:cNvPr id="82" name="TextBox 81"/>
          <p:cNvSpPr txBox="1"/>
          <p:nvPr/>
        </p:nvSpPr>
        <p:spPr>
          <a:xfrm>
            <a:off x="7924809" y="151290"/>
            <a:ext cx="1550598" cy="646331"/>
          </a:xfrm>
          <a:prstGeom prst="rect">
            <a:avLst/>
          </a:prstGeom>
          <a:noFill/>
        </p:spPr>
        <p:txBody>
          <a:bodyPr wrap="square" rtlCol="0">
            <a:spAutoFit/>
          </a:bodyPr>
          <a:lstStyle/>
          <a:p>
            <a:r>
              <a:rPr lang="en-US" dirty="0">
                <a:solidFill>
                  <a:prstClr val="black"/>
                </a:solidFill>
                <a:latin typeface="Calibri"/>
              </a:rPr>
              <a:t>Pressure  Measurement</a:t>
            </a:r>
          </a:p>
        </p:txBody>
      </p:sp>
      <p:sp>
        <p:nvSpPr>
          <p:cNvPr id="83" name="TextBox 82"/>
          <p:cNvSpPr txBox="1"/>
          <p:nvPr/>
        </p:nvSpPr>
        <p:spPr>
          <a:xfrm>
            <a:off x="6100096" y="3396099"/>
            <a:ext cx="883130" cy="369332"/>
          </a:xfrm>
          <a:prstGeom prst="rect">
            <a:avLst/>
          </a:prstGeom>
          <a:noFill/>
        </p:spPr>
        <p:txBody>
          <a:bodyPr wrap="square" rtlCol="0">
            <a:spAutoFit/>
          </a:bodyPr>
          <a:lstStyle/>
          <a:p>
            <a:r>
              <a:rPr lang="en-US" dirty="0">
                <a:solidFill>
                  <a:prstClr val="black"/>
                </a:solidFill>
                <a:latin typeface="Calibri"/>
              </a:rPr>
              <a:t>Suction</a:t>
            </a:r>
          </a:p>
        </p:txBody>
      </p:sp>
      <p:sp>
        <p:nvSpPr>
          <p:cNvPr id="85" name="TextBox 84"/>
          <p:cNvSpPr txBox="1"/>
          <p:nvPr/>
        </p:nvSpPr>
        <p:spPr>
          <a:xfrm>
            <a:off x="6090968" y="2848318"/>
            <a:ext cx="1143000" cy="369332"/>
          </a:xfrm>
          <a:prstGeom prst="rect">
            <a:avLst/>
          </a:prstGeom>
          <a:noFill/>
        </p:spPr>
        <p:txBody>
          <a:bodyPr wrap="square" rtlCol="0">
            <a:spAutoFit/>
          </a:bodyPr>
          <a:lstStyle/>
          <a:p>
            <a:r>
              <a:rPr lang="en-US" dirty="0">
                <a:solidFill>
                  <a:prstClr val="black"/>
                </a:solidFill>
                <a:latin typeface="Calibri"/>
              </a:rPr>
              <a:t>Discharge</a:t>
            </a:r>
          </a:p>
        </p:txBody>
      </p:sp>
      <p:sp>
        <p:nvSpPr>
          <p:cNvPr id="87" name="TextBox 86"/>
          <p:cNvSpPr txBox="1"/>
          <p:nvPr/>
        </p:nvSpPr>
        <p:spPr>
          <a:xfrm>
            <a:off x="3197793" y="490797"/>
            <a:ext cx="2186257" cy="369332"/>
          </a:xfrm>
          <a:prstGeom prst="rect">
            <a:avLst/>
          </a:prstGeom>
          <a:noFill/>
        </p:spPr>
        <p:txBody>
          <a:bodyPr wrap="square" rtlCol="0">
            <a:spAutoFit/>
          </a:bodyPr>
          <a:lstStyle/>
          <a:p>
            <a:r>
              <a:rPr lang="en-US" dirty="0">
                <a:solidFill>
                  <a:prstClr val="black"/>
                </a:solidFill>
                <a:latin typeface="Calibri"/>
              </a:rPr>
              <a:t>Pneumatic Signal</a:t>
            </a:r>
          </a:p>
        </p:txBody>
      </p:sp>
      <p:pic>
        <p:nvPicPr>
          <p:cNvPr id="78" name="Picture 2" descr="Shell and Tube Heat Exchangers - WCRHX"/>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491" r="4944"/>
          <a:stretch/>
        </p:blipFill>
        <p:spPr bwMode="auto">
          <a:xfrm rot="15530946">
            <a:off x="2094362" y="4707779"/>
            <a:ext cx="1808301" cy="111044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22 Basic Pump Facts You Should Know | Pumps &amp; System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4644" y="3065613"/>
            <a:ext cx="1384717" cy="1127556"/>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Control Valves - YouTub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174" t="4599" r="31199"/>
          <a:stretch/>
        </p:blipFill>
        <p:spPr bwMode="auto">
          <a:xfrm>
            <a:off x="2286019" y="1566357"/>
            <a:ext cx="834748" cy="12572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296400" y="114495"/>
            <a:ext cx="2787353" cy="338554"/>
          </a:xfrm>
          <a:prstGeom prst="rect">
            <a:avLst/>
          </a:prstGeom>
          <a:solidFill>
            <a:srgbClr val="92D050"/>
          </a:solidFill>
        </p:spPr>
        <p:txBody>
          <a:bodyPr wrap="square" rtlCol="0">
            <a:spAutoFit/>
          </a:bodyPr>
          <a:lstStyle/>
          <a:p>
            <a:r>
              <a:rPr lang="en-US" sz="1600" b="1" i="1" dirty="0">
                <a:solidFill>
                  <a:prstClr val="black"/>
                </a:solidFill>
                <a:latin typeface="Calibri"/>
              </a:rPr>
              <a:t>Loop Performance Monitoring </a:t>
            </a:r>
          </a:p>
        </p:txBody>
      </p:sp>
      <p:sp>
        <p:nvSpPr>
          <p:cNvPr id="3" name="TextBox 2"/>
          <p:cNvSpPr txBox="1"/>
          <p:nvPr/>
        </p:nvSpPr>
        <p:spPr>
          <a:xfrm>
            <a:off x="6276456" y="4448739"/>
            <a:ext cx="1795732" cy="584775"/>
          </a:xfrm>
          <a:prstGeom prst="rect">
            <a:avLst/>
          </a:prstGeom>
          <a:solidFill>
            <a:srgbClr val="FFFF00"/>
          </a:solidFill>
        </p:spPr>
        <p:txBody>
          <a:bodyPr wrap="square" rtlCol="0">
            <a:spAutoFit/>
          </a:bodyPr>
          <a:lstStyle/>
          <a:p>
            <a:r>
              <a:rPr lang="en-US" sz="1600" b="1" i="1" dirty="0">
                <a:solidFill>
                  <a:prstClr val="black"/>
                </a:solidFill>
                <a:latin typeface="Calibri"/>
              </a:rPr>
              <a:t>Characterizing Segments of Loop</a:t>
            </a:r>
          </a:p>
        </p:txBody>
      </p:sp>
      <p:pic>
        <p:nvPicPr>
          <p:cNvPr id="1028" name="Picture 4" descr="RTD sensor for 1/2 NPT Threaded Thermowell [PT100-TW1/2NPT] - $31.99 :  Auber Instruments, Inc., Temperature control solutions for home and industry">
            <a:extLst>
              <a:ext uri="{FF2B5EF4-FFF2-40B4-BE49-F238E27FC236}">
                <a16:creationId xmlns:a16="http://schemas.microsoft.com/office/drawing/2014/main" id="{762C7AAC-446E-0174-E305-45EEFF1D6D7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553" t="28789" r="3216" b="22586"/>
          <a:stretch/>
        </p:blipFill>
        <p:spPr bwMode="auto">
          <a:xfrm>
            <a:off x="216692" y="4337645"/>
            <a:ext cx="2237311" cy="8792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4 inch / 100 mm Pressure Gauge at Rs 2600/piece in Jaipur | ID: 7112206212">
            <a:extLst>
              <a:ext uri="{FF2B5EF4-FFF2-40B4-BE49-F238E27FC236}">
                <a16:creationId xmlns:a16="http://schemas.microsoft.com/office/drawing/2014/main" id="{5DAC738C-DC2F-FE9C-79C8-23FE7C7C91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823" y="2924232"/>
            <a:ext cx="1125991" cy="11259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inear Potentiometer – Eltek Systems">
            <a:extLst>
              <a:ext uri="{FF2B5EF4-FFF2-40B4-BE49-F238E27FC236}">
                <a16:creationId xmlns:a16="http://schemas.microsoft.com/office/drawing/2014/main" id="{03D4A54C-7A5F-A83A-AEFC-49307D19DD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676" y="1469327"/>
            <a:ext cx="1463150" cy="10959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5100EE2A-0B65-5436-1127-BF54BE9B2F5D}"/>
              </a:ext>
            </a:extLst>
          </p:cNvPr>
          <p:cNvPicPr>
            <a:picLocks noChangeAspect="1"/>
          </p:cNvPicPr>
          <p:nvPr/>
        </p:nvPicPr>
        <p:blipFill>
          <a:blip r:embed="rId8"/>
          <a:stretch>
            <a:fillRect/>
          </a:stretch>
        </p:blipFill>
        <p:spPr>
          <a:xfrm>
            <a:off x="6090968" y="3936"/>
            <a:ext cx="1080152" cy="1080152"/>
          </a:xfrm>
          <a:prstGeom prst="rect">
            <a:avLst/>
          </a:prstGeom>
        </p:spPr>
      </p:pic>
      <p:sp>
        <p:nvSpPr>
          <p:cNvPr id="75" name="TextBox 74"/>
          <p:cNvSpPr txBox="1"/>
          <p:nvPr/>
        </p:nvSpPr>
        <p:spPr>
          <a:xfrm>
            <a:off x="3885512" y="4593543"/>
            <a:ext cx="1910830" cy="369332"/>
          </a:xfrm>
          <a:prstGeom prst="rect">
            <a:avLst/>
          </a:prstGeom>
          <a:noFill/>
        </p:spPr>
        <p:txBody>
          <a:bodyPr wrap="square" rtlCol="0">
            <a:spAutoFit/>
          </a:bodyPr>
          <a:lstStyle/>
          <a:p>
            <a:r>
              <a:rPr lang="en-US" dirty="0">
                <a:solidFill>
                  <a:prstClr val="black"/>
                </a:solidFill>
                <a:latin typeface="Calibri"/>
              </a:rPr>
              <a:t>Heat Exchangers</a:t>
            </a:r>
          </a:p>
        </p:txBody>
      </p:sp>
    </p:spTree>
    <p:extLst>
      <p:ext uri="{BB962C8B-B14F-4D97-AF65-F5344CB8AC3E}">
        <p14:creationId xmlns:p14="http://schemas.microsoft.com/office/powerpoint/2010/main" val="284989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4"/>
                                        </p:tgtEl>
                                        <p:attrNameLst>
                                          <p:attrName>style.visibility</p:attrName>
                                        </p:attrNameLst>
                                      </p:cBhvr>
                                      <p:to>
                                        <p:strVal val="visible"/>
                                      </p:to>
                                    </p:set>
                                    <p:anim calcmode="lin" valueType="num">
                                      <p:cBhvr additive="base">
                                        <p:cTn id="13" dur="500" fill="hold"/>
                                        <p:tgtEl>
                                          <p:spTgt spid="84"/>
                                        </p:tgtEl>
                                        <p:attrNameLst>
                                          <p:attrName>ppt_x</p:attrName>
                                        </p:attrNameLst>
                                      </p:cBhvr>
                                      <p:tavLst>
                                        <p:tav tm="0">
                                          <p:val>
                                            <p:strVal val="#ppt_x"/>
                                          </p:val>
                                        </p:tav>
                                        <p:tav tm="100000">
                                          <p:val>
                                            <p:strVal val="#ppt_x"/>
                                          </p:val>
                                        </p:tav>
                                      </p:tavLst>
                                    </p:anim>
                                    <p:anim calcmode="lin" valueType="num">
                                      <p:cBhvr additive="base">
                                        <p:cTn id="14"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6"/>
                                        </p:tgtEl>
                                        <p:attrNameLst>
                                          <p:attrName>style.visibility</p:attrName>
                                        </p:attrNameLst>
                                      </p:cBhvr>
                                      <p:to>
                                        <p:strVal val="visible"/>
                                      </p:to>
                                    </p:set>
                                    <p:anim calcmode="lin" valueType="num">
                                      <p:cBhvr additive="base">
                                        <p:cTn id="19" dur="500" fill="hold"/>
                                        <p:tgtEl>
                                          <p:spTgt spid="86"/>
                                        </p:tgtEl>
                                        <p:attrNameLst>
                                          <p:attrName>ppt_x</p:attrName>
                                        </p:attrNameLst>
                                      </p:cBhvr>
                                      <p:tavLst>
                                        <p:tav tm="0">
                                          <p:val>
                                            <p:strVal val="#ppt_x"/>
                                          </p:val>
                                        </p:tav>
                                        <p:tav tm="100000">
                                          <p:val>
                                            <p:strVal val="#ppt_x"/>
                                          </p:val>
                                        </p:tav>
                                      </p:tavLst>
                                    </p:anim>
                                    <p:anim calcmode="lin" valueType="num">
                                      <p:cBhvr additive="base">
                                        <p:cTn id="20"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anim calcmode="lin" valueType="num">
                                      <p:cBhvr additive="base">
                                        <p:cTn id="31" dur="500" fill="hold"/>
                                        <p:tgtEl>
                                          <p:spTgt spid="1028"/>
                                        </p:tgtEl>
                                        <p:attrNameLst>
                                          <p:attrName>ppt_x</p:attrName>
                                        </p:attrNameLst>
                                      </p:cBhvr>
                                      <p:tavLst>
                                        <p:tav tm="0">
                                          <p:val>
                                            <p:strVal val="#ppt_x"/>
                                          </p:val>
                                        </p:tav>
                                        <p:tav tm="100000">
                                          <p:val>
                                            <p:strVal val="#ppt_x"/>
                                          </p:val>
                                        </p:tav>
                                      </p:tavLst>
                                    </p:anim>
                                    <p:anim calcmode="lin" valueType="num">
                                      <p:cBhvr additive="base">
                                        <p:cTn id="3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30"/>
                                        </p:tgtEl>
                                        <p:attrNameLst>
                                          <p:attrName>style.visibility</p:attrName>
                                        </p:attrNameLst>
                                      </p:cBhvr>
                                      <p:to>
                                        <p:strVal val="visible"/>
                                      </p:to>
                                    </p:set>
                                    <p:anim calcmode="lin" valueType="num">
                                      <p:cBhvr additive="base">
                                        <p:cTn id="37" dur="500" fill="hold"/>
                                        <p:tgtEl>
                                          <p:spTgt spid="1030"/>
                                        </p:tgtEl>
                                        <p:attrNameLst>
                                          <p:attrName>ppt_x</p:attrName>
                                        </p:attrNameLst>
                                      </p:cBhvr>
                                      <p:tavLst>
                                        <p:tav tm="0">
                                          <p:val>
                                            <p:strVal val="#ppt_x"/>
                                          </p:val>
                                        </p:tav>
                                        <p:tav tm="100000">
                                          <p:val>
                                            <p:strVal val="#ppt_x"/>
                                          </p:val>
                                        </p:tav>
                                      </p:tavLst>
                                    </p:anim>
                                    <p:anim calcmode="lin" valueType="num">
                                      <p:cBhvr additive="base">
                                        <p:cTn id="38"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32"/>
                                        </p:tgtEl>
                                        <p:attrNameLst>
                                          <p:attrName>style.visibility</p:attrName>
                                        </p:attrNameLst>
                                      </p:cBhvr>
                                      <p:to>
                                        <p:strVal val="visible"/>
                                      </p:to>
                                    </p:set>
                                    <p:anim calcmode="lin" valueType="num">
                                      <p:cBhvr additive="base">
                                        <p:cTn id="43" dur="500" fill="hold"/>
                                        <p:tgtEl>
                                          <p:spTgt spid="1032"/>
                                        </p:tgtEl>
                                        <p:attrNameLst>
                                          <p:attrName>ppt_x</p:attrName>
                                        </p:attrNameLst>
                                      </p:cBhvr>
                                      <p:tavLst>
                                        <p:tav tm="0">
                                          <p:val>
                                            <p:strVal val="#ppt_x"/>
                                          </p:val>
                                        </p:tav>
                                        <p:tav tm="100000">
                                          <p:val>
                                            <p:strVal val="#ppt_x"/>
                                          </p:val>
                                        </p:tav>
                                      </p:tavLst>
                                    </p:anim>
                                    <p:anim calcmode="lin" valueType="num">
                                      <p:cBhvr additive="base">
                                        <p:cTn id="44" dur="500" fill="hold"/>
                                        <p:tgtEl>
                                          <p:spTgt spid="103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F72722A-E3B3-E181-A287-760A75EF9C44}"/>
              </a:ext>
            </a:extLst>
          </p:cNvPr>
          <p:cNvSpPr/>
          <p:nvPr/>
        </p:nvSpPr>
        <p:spPr>
          <a:xfrm>
            <a:off x="1935788" y="4204137"/>
            <a:ext cx="2312111" cy="247791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6" descr="4 inch / 100 mm Pressure Gauge at Rs 2600/piece in Jaipur | ID: 7112206212">
            <a:extLst>
              <a:ext uri="{FF2B5EF4-FFF2-40B4-BE49-F238E27FC236}">
                <a16:creationId xmlns:a16="http://schemas.microsoft.com/office/drawing/2014/main" id="{BBAE13C0-FDAF-918E-B72F-74B9AB714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9" y="2698638"/>
            <a:ext cx="1125991" cy="112599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Relief Valves">
            <a:extLst>
              <a:ext uri="{FF2B5EF4-FFF2-40B4-BE49-F238E27FC236}">
                <a16:creationId xmlns:a16="http://schemas.microsoft.com/office/drawing/2014/main" id="{EEB8C6EF-5FEC-84A5-8D8F-A570D68594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77"/>
          <a:stretch/>
        </p:blipFill>
        <p:spPr bwMode="auto">
          <a:xfrm>
            <a:off x="4771993" y="916462"/>
            <a:ext cx="2836955" cy="3295462"/>
          </a:xfrm>
          <a:prstGeom prst="rect">
            <a:avLst/>
          </a:prstGeom>
          <a:noFill/>
          <a:extLst>
            <a:ext uri="{909E8E84-426E-40DD-AFC4-6F175D3DCCD1}">
              <a14:hiddenFill xmlns:a14="http://schemas.microsoft.com/office/drawing/2010/main">
                <a:solidFill>
                  <a:srgbClr val="FFFFFF"/>
                </a:solidFill>
              </a14:hiddenFill>
            </a:ext>
          </a:extLst>
        </p:spPr>
      </p:pic>
      <p:sp>
        <p:nvSpPr>
          <p:cNvPr id="7" name="Arrow: Bent-Up 6">
            <a:extLst>
              <a:ext uri="{FF2B5EF4-FFF2-40B4-BE49-F238E27FC236}">
                <a16:creationId xmlns:a16="http://schemas.microsoft.com/office/drawing/2014/main" id="{6FBB1516-CEAF-393F-E4FD-BCA0693803A5}"/>
              </a:ext>
            </a:extLst>
          </p:cNvPr>
          <p:cNvSpPr/>
          <p:nvPr/>
        </p:nvSpPr>
        <p:spPr>
          <a:xfrm>
            <a:off x="4272744" y="4164460"/>
            <a:ext cx="1189492" cy="860213"/>
          </a:xfrm>
          <a:prstGeom prst="bentUp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6" descr="Armature controlled DC servomotor in Control System - Electricalworkbook">
            <a:extLst>
              <a:ext uri="{FF2B5EF4-FFF2-40B4-BE49-F238E27FC236}">
                <a16:creationId xmlns:a16="http://schemas.microsoft.com/office/drawing/2014/main" id="{C60EE8DD-15B4-43C8-9F17-D4066DECCF7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42" t="8970" r="7" b="8614"/>
          <a:stretch/>
        </p:blipFill>
        <p:spPr bwMode="auto">
          <a:xfrm>
            <a:off x="2002834" y="221337"/>
            <a:ext cx="2038197" cy="2084060"/>
          </a:xfrm>
          <a:prstGeom prst="rect">
            <a:avLst/>
          </a:prstGeom>
          <a:noFill/>
          <a:extLst>
            <a:ext uri="{909E8E84-426E-40DD-AFC4-6F175D3DCCD1}">
              <a14:hiddenFill xmlns:a14="http://schemas.microsoft.com/office/drawing/2010/main">
                <a:solidFill>
                  <a:srgbClr val="FFFFFF"/>
                </a:solidFill>
              </a14:hiddenFill>
            </a:ext>
          </a:extLst>
        </p:spPr>
      </p:pic>
      <p:sp>
        <p:nvSpPr>
          <p:cNvPr id="9" name="Arrow: Bent 8">
            <a:extLst>
              <a:ext uri="{FF2B5EF4-FFF2-40B4-BE49-F238E27FC236}">
                <a16:creationId xmlns:a16="http://schemas.microsoft.com/office/drawing/2014/main" id="{74F58387-EC57-8EFE-9529-0E5B08B64837}"/>
              </a:ext>
            </a:extLst>
          </p:cNvPr>
          <p:cNvSpPr/>
          <p:nvPr/>
        </p:nvSpPr>
        <p:spPr>
          <a:xfrm rot="16200000">
            <a:off x="758799" y="3592360"/>
            <a:ext cx="869034" cy="1450976"/>
          </a:xfrm>
          <a:prstGeom prst="ben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1" name="Picture 10">
            <a:extLst>
              <a:ext uri="{FF2B5EF4-FFF2-40B4-BE49-F238E27FC236}">
                <a16:creationId xmlns:a16="http://schemas.microsoft.com/office/drawing/2014/main" id="{DC808BDE-61FA-D51A-82C4-6CBC55DAADED}"/>
              </a:ext>
            </a:extLst>
          </p:cNvPr>
          <p:cNvPicPr>
            <a:picLocks noChangeAspect="1"/>
          </p:cNvPicPr>
          <p:nvPr/>
        </p:nvPicPr>
        <p:blipFill>
          <a:blip r:embed="rId5"/>
          <a:stretch>
            <a:fillRect/>
          </a:stretch>
        </p:blipFill>
        <p:spPr>
          <a:xfrm>
            <a:off x="1587920" y="3545174"/>
            <a:ext cx="1333500" cy="666750"/>
          </a:xfrm>
          <a:prstGeom prst="rect">
            <a:avLst/>
          </a:prstGeom>
        </p:spPr>
      </p:pic>
      <p:pic>
        <p:nvPicPr>
          <p:cNvPr id="13" name="Picture 12">
            <a:extLst>
              <a:ext uri="{FF2B5EF4-FFF2-40B4-BE49-F238E27FC236}">
                <a16:creationId xmlns:a16="http://schemas.microsoft.com/office/drawing/2014/main" id="{163B30F2-F886-F508-0189-DE750DAB6CDD}"/>
              </a:ext>
            </a:extLst>
          </p:cNvPr>
          <p:cNvPicPr>
            <a:picLocks noChangeAspect="1"/>
          </p:cNvPicPr>
          <p:nvPr/>
        </p:nvPicPr>
        <p:blipFill rotWithShape="1">
          <a:blip r:embed="rId6"/>
          <a:srcRect l="19774"/>
          <a:stretch/>
        </p:blipFill>
        <p:spPr>
          <a:xfrm>
            <a:off x="1506487" y="2242088"/>
            <a:ext cx="2685126" cy="1214217"/>
          </a:xfrm>
          <a:prstGeom prst="rect">
            <a:avLst/>
          </a:prstGeom>
        </p:spPr>
      </p:pic>
      <p:sp>
        <p:nvSpPr>
          <p:cNvPr id="14" name="Arrow: Down 13">
            <a:extLst>
              <a:ext uri="{FF2B5EF4-FFF2-40B4-BE49-F238E27FC236}">
                <a16:creationId xmlns:a16="http://schemas.microsoft.com/office/drawing/2014/main" id="{50881FD0-7F6F-9ABA-33A3-E3B21F45F4A9}"/>
              </a:ext>
            </a:extLst>
          </p:cNvPr>
          <p:cNvSpPr/>
          <p:nvPr/>
        </p:nvSpPr>
        <p:spPr>
          <a:xfrm>
            <a:off x="2002834" y="3132105"/>
            <a:ext cx="228063" cy="507387"/>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4">
            <a:extLst>
              <a:ext uri="{FF2B5EF4-FFF2-40B4-BE49-F238E27FC236}">
                <a16:creationId xmlns:a16="http://schemas.microsoft.com/office/drawing/2014/main" id="{A683EC9B-A833-7282-6D9E-692F3CA4E6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3332" y="1529914"/>
            <a:ext cx="3509203" cy="4219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a:extLst>
              <a:ext uri="{FF2B5EF4-FFF2-40B4-BE49-F238E27FC236}">
                <a16:creationId xmlns:a16="http://schemas.microsoft.com/office/drawing/2014/main" id="{4DD2096B-6C38-FB0E-2511-BEE2D9DAF22F}"/>
              </a:ext>
            </a:extLst>
          </p:cNvPr>
          <p:cNvSpPr txBox="1"/>
          <p:nvPr/>
        </p:nvSpPr>
        <p:spPr>
          <a:xfrm>
            <a:off x="6346003" y="221337"/>
            <a:ext cx="5166532" cy="369332"/>
          </a:xfrm>
          <a:prstGeom prst="rect">
            <a:avLst/>
          </a:prstGeom>
          <a:solidFill>
            <a:srgbClr val="92D050"/>
          </a:solidFill>
        </p:spPr>
        <p:txBody>
          <a:bodyPr wrap="square" rtlCol="0">
            <a:spAutoFit/>
          </a:bodyPr>
          <a:lstStyle/>
          <a:p>
            <a:r>
              <a:rPr lang="en-US" b="1" i="1" dirty="0"/>
              <a:t>Response of  Sensors &amp; Actuators  for Safety Action</a:t>
            </a:r>
            <a:endParaRPr lang="en-IN" b="1" i="1" dirty="0"/>
          </a:p>
        </p:txBody>
      </p:sp>
      <p:sp>
        <p:nvSpPr>
          <p:cNvPr id="18" name="TextBox 17">
            <a:extLst>
              <a:ext uri="{FF2B5EF4-FFF2-40B4-BE49-F238E27FC236}">
                <a16:creationId xmlns:a16="http://schemas.microsoft.com/office/drawing/2014/main" id="{1EA78989-D0A3-3CB3-D006-44A39D1CB533}"/>
              </a:ext>
            </a:extLst>
          </p:cNvPr>
          <p:cNvSpPr txBox="1"/>
          <p:nvPr/>
        </p:nvSpPr>
        <p:spPr>
          <a:xfrm>
            <a:off x="2719453" y="6052280"/>
            <a:ext cx="836889" cy="371073"/>
          </a:xfrm>
          <a:prstGeom prst="rect">
            <a:avLst/>
          </a:prstGeom>
          <a:noFill/>
        </p:spPr>
        <p:txBody>
          <a:bodyPr wrap="square" rtlCol="0">
            <a:spAutoFit/>
          </a:bodyPr>
          <a:lstStyle/>
          <a:p>
            <a:r>
              <a:rPr lang="en-US" dirty="0"/>
              <a:t>Boiler </a:t>
            </a:r>
            <a:endParaRPr lang="en-IN" dirty="0"/>
          </a:p>
        </p:txBody>
      </p:sp>
      <p:sp>
        <p:nvSpPr>
          <p:cNvPr id="19" name="Rectangle 18">
            <a:extLst>
              <a:ext uri="{FF2B5EF4-FFF2-40B4-BE49-F238E27FC236}">
                <a16:creationId xmlns:a16="http://schemas.microsoft.com/office/drawing/2014/main" id="{53B16583-B376-CB08-F6AC-2205EDF7FD28}"/>
              </a:ext>
            </a:extLst>
          </p:cNvPr>
          <p:cNvSpPr/>
          <p:nvPr/>
        </p:nvSpPr>
        <p:spPr>
          <a:xfrm>
            <a:off x="1910943" y="5123378"/>
            <a:ext cx="2312111" cy="181070"/>
          </a:xfrm>
          <a:prstGeom prst="rect">
            <a:avLst/>
          </a:prstGeom>
          <a:solidFill>
            <a:schemeClr val="bg1">
              <a:lumMod val="8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6DFEC91F-99D2-479B-0BCC-DEABB0D751A7}"/>
              </a:ext>
            </a:extLst>
          </p:cNvPr>
          <p:cNvSpPr txBox="1"/>
          <p:nvPr/>
        </p:nvSpPr>
        <p:spPr>
          <a:xfrm>
            <a:off x="2354772" y="4326104"/>
            <a:ext cx="1566249" cy="369332"/>
          </a:xfrm>
          <a:prstGeom prst="rect">
            <a:avLst/>
          </a:prstGeom>
          <a:noFill/>
        </p:spPr>
        <p:txBody>
          <a:bodyPr wrap="square" rtlCol="0">
            <a:spAutoFit/>
          </a:bodyPr>
          <a:lstStyle/>
          <a:p>
            <a:r>
              <a:rPr lang="en-US" dirty="0"/>
              <a:t>Cold Water I/P</a:t>
            </a:r>
            <a:endParaRPr lang="en-IN" dirty="0"/>
          </a:p>
        </p:txBody>
      </p:sp>
      <p:pic>
        <p:nvPicPr>
          <p:cNvPr id="21" name="Picture 20">
            <a:extLst>
              <a:ext uri="{FF2B5EF4-FFF2-40B4-BE49-F238E27FC236}">
                <a16:creationId xmlns:a16="http://schemas.microsoft.com/office/drawing/2014/main" id="{343950C9-CFD5-AC06-E865-3EA2F1D76712}"/>
              </a:ext>
            </a:extLst>
          </p:cNvPr>
          <p:cNvPicPr>
            <a:picLocks noChangeAspect="1"/>
          </p:cNvPicPr>
          <p:nvPr/>
        </p:nvPicPr>
        <p:blipFill rotWithShape="1">
          <a:blip r:embed="rId8"/>
          <a:srcRect l="20984" r="24767"/>
          <a:stretch/>
        </p:blipFill>
        <p:spPr>
          <a:xfrm rot="16200000">
            <a:off x="638748" y="5092357"/>
            <a:ext cx="912341" cy="1681738"/>
          </a:xfrm>
          <a:prstGeom prst="rect">
            <a:avLst/>
          </a:prstGeom>
        </p:spPr>
      </p:pic>
    </p:spTree>
    <p:extLst>
      <p:ext uri="{BB962C8B-B14F-4D97-AF65-F5344CB8AC3E}">
        <p14:creationId xmlns:p14="http://schemas.microsoft.com/office/powerpoint/2010/main" val="98857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146"/>
                                        </p:tgtEl>
                                        <p:attrNameLst>
                                          <p:attrName>style.visibility</p:attrName>
                                        </p:attrNameLst>
                                      </p:cBhvr>
                                      <p:to>
                                        <p:strVal val="visible"/>
                                      </p:to>
                                    </p:set>
                                    <p:anim calcmode="lin" valueType="num">
                                      <p:cBhvr additive="base">
                                        <p:cTn id="79" dur="500" fill="hold"/>
                                        <p:tgtEl>
                                          <p:spTgt spid="6146"/>
                                        </p:tgtEl>
                                        <p:attrNameLst>
                                          <p:attrName>ppt_x</p:attrName>
                                        </p:attrNameLst>
                                      </p:cBhvr>
                                      <p:tavLst>
                                        <p:tav tm="0">
                                          <p:val>
                                            <p:strVal val="#ppt_x"/>
                                          </p:val>
                                        </p:tav>
                                        <p:tav tm="100000">
                                          <p:val>
                                            <p:strVal val="#ppt_x"/>
                                          </p:val>
                                        </p:tav>
                                      </p:tavLst>
                                    </p:anim>
                                    <p:anim calcmode="lin" valueType="num">
                                      <p:cBhvr additive="base">
                                        <p:cTn id="80"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5"/>
                                        </p:tgtEl>
                                        <p:attrNameLst>
                                          <p:attrName>style.visibility</p:attrName>
                                        </p:attrNameLst>
                                      </p:cBhvr>
                                      <p:to>
                                        <p:strVal val="visible"/>
                                      </p:to>
                                    </p:set>
                                    <p:anim calcmode="lin" valueType="num">
                                      <p:cBhvr additive="base">
                                        <p:cTn id="85" dur="500" fill="hold"/>
                                        <p:tgtEl>
                                          <p:spTgt spid="15"/>
                                        </p:tgtEl>
                                        <p:attrNameLst>
                                          <p:attrName>ppt_x</p:attrName>
                                        </p:attrNameLst>
                                      </p:cBhvr>
                                      <p:tavLst>
                                        <p:tav tm="0">
                                          <p:val>
                                            <p:strVal val="#ppt_x"/>
                                          </p:val>
                                        </p:tav>
                                        <p:tav tm="100000">
                                          <p:val>
                                            <p:strVal val="#ppt_x"/>
                                          </p:val>
                                        </p:tav>
                                      </p:tavLst>
                                    </p:anim>
                                    <p:anim calcmode="lin" valueType="num">
                                      <p:cBhvr additive="base">
                                        <p:cTn id="8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4" grpId="0" animBg="1"/>
      <p:bldP spid="18" grpId="0"/>
      <p:bldP spid="19" grpId="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91061" y="294198"/>
            <a:ext cx="3570136" cy="373712"/>
          </a:xfrm>
          <a:prstGeom prst="rect">
            <a:avLst/>
          </a:prstGeom>
          <a:solidFill>
            <a:srgbClr val="92D050"/>
          </a:solidFill>
        </p:spPr>
        <p:txBody>
          <a:bodyPr wrap="square" rtlCol="0">
            <a:spAutoFit/>
          </a:bodyPr>
          <a:lstStyle/>
          <a:p>
            <a:r>
              <a:rPr lang="en-US" dirty="0"/>
              <a:t>The  Concept  of Steady State Error</a:t>
            </a:r>
          </a:p>
        </p:txBody>
      </p:sp>
      <p:pic>
        <p:nvPicPr>
          <p:cNvPr id="5" name="Picture 4" descr="Diagram&#10;&#10;Description automatically generated">
            <a:extLst>
              <a:ext uri="{FF2B5EF4-FFF2-40B4-BE49-F238E27FC236}">
                <a16:creationId xmlns:a16="http://schemas.microsoft.com/office/drawing/2014/main" id="{91BC15CA-FDC4-4221-928F-1AECEA4F0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17" y="523265"/>
            <a:ext cx="2884033" cy="1241968"/>
          </a:xfrm>
          <a:prstGeom prst="rect">
            <a:avLst/>
          </a:prstGeom>
        </p:spPr>
      </p:pic>
      <p:pic>
        <p:nvPicPr>
          <p:cNvPr id="6" name="Picture 5" descr="A picture containing text, clock&#10;&#10;Description automatically generated">
            <a:extLst>
              <a:ext uri="{FF2B5EF4-FFF2-40B4-BE49-F238E27FC236}">
                <a16:creationId xmlns:a16="http://schemas.microsoft.com/office/drawing/2014/main" id="{330D8FF6-7E53-401F-914B-E8922731E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005" y="3227530"/>
            <a:ext cx="2219175" cy="632845"/>
          </a:xfrm>
          <a:prstGeom prst="rect">
            <a:avLst/>
          </a:prstGeom>
        </p:spPr>
      </p:pic>
      <p:pic>
        <p:nvPicPr>
          <p:cNvPr id="2050" name="Picture 2" descr="Response time for a sensor based on a tolerance band set to 90-100 percent  | Download Scientific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919" y="4178777"/>
            <a:ext cx="3032898" cy="25218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nductive Sensors | Output Logi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9078" y="481054"/>
            <a:ext cx="3105308" cy="2278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44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 calcmode="lin" valueType="num">
                                      <p:cBhvr additive="base">
                                        <p:cTn id="25" dur="500" fill="hold"/>
                                        <p:tgtEl>
                                          <p:spTgt spid="2050"/>
                                        </p:tgtEl>
                                        <p:attrNameLst>
                                          <p:attrName>ppt_x</p:attrName>
                                        </p:attrNameLst>
                                      </p:cBhvr>
                                      <p:tavLst>
                                        <p:tav tm="0">
                                          <p:val>
                                            <p:strVal val="#ppt_x"/>
                                          </p:val>
                                        </p:tav>
                                        <p:tav tm="100000">
                                          <p:val>
                                            <p:strVal val="#ppt_x"/>
                                          </p:val>
                                        </p:tav>
                                      </p:tavLst>
                                    </p:anim>
                                    <p:anim calcmode="lin" valueType="num">
                                      <p:cBhvr additive="base">
                                        <p:cTn id="2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52FEBDE6303EE459603B4B59672CC51" ma:contentTypeVersion="8" ma:contentTypeDescription="Create a new document." ma:contentTypeScope="" ma:versionID="fbd5796d31c17c8322d9db138d1d9ea2">
  <xsd:schema xmlns:xsd="http://www.w3.org/2001/XMLSchema" xmlns:xs="http://www.w3.org/2001/XMLSchema" xmlns:p="http://schemas.microsoft.com/office/2006/metadata/properties" xmlns:ns3="8bf11cdc-236a-48ad-b1d3-860259cd5b74" xmlns:ns4="50fb0bed-7847-4d36-9a25-342a32e75dc5" targetNamespace="http://schemas.microsoft.com/office/2006/metadata/properties" ma:root="true" ma:fieldsID="c361a3dcf72ae4e71de394db40199bdb" ns3:_="" ns4:_="">
    <xsd:import namespace="8bf11cdc-236a-48ad-b1d3-860259cd5b74"/>
    <xsd:import namespace="50fb0bed-7847-4d36-9a25-342a32e75dc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f11cdc-236a-48ad-b1d3-860259cd5b7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0fb0bed-7847-4d36-9a25-342a32e75dc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1C1A8A-57E9-45D2-8ABC-DE3955F672B8}">
  <ds:schemaRefs>
    <ds:schemaRef ds:uri="http://schemas.microsoft.com/sharepoint/v3/contenttype/forms"/>
  </ds:schemaRefs>
</ds:datastoreItem>
</file>

<file path=customXml/itemProps2.xml><?xml version="1.0" encoding="utf-8"?>
<ds:datastoreItem xmlns:ds="http://schemas.openxmlformats.org/officeDocument/2006/customXml" ds:itemID="{8BDD05CC-28E0-4CE8-8A1B-DE5F87454E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f11cdc-236a-48ad-b1d3-860259cd5b74"/>
    <ds:schemaRef ds:uri="50fb0bed-7847-4d36-9a25-342a32e75d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0DED17-126B-4354-89AD-FF9B5ABA87A9}">
  <ds:schemaRefs>
    <ds:schemaRef ds:uri="http://schemas.openxmlformats.org/package/2006/metadata/core-properties"/>
    <ds:schemaRef ds:uri="8bf11cdc-236a-48ad-b1d3-860259cd5b74"/>
    <ds:schemaRef ds:uri="http://www.w3.org/XML/1998/namespace"/>
    <ds:schemaRef ds:uri="http://purl.org/dc/terms/"/>
    <ds:schemaRef ds:uri="http://schemas.microsoft.com/office/2006/documentManagement/types"/>
    <ds:schemaRef ds:uri="http://schemas.microsoft.com/office/2006/metadata/properties"/>
    <ds:schemaRef ds:uri="50fb0bed-7847-4d36-9a25-342a32e75dc5"/>
    <ds:schemaRef ds:uri="http://purl.org/dc/dcmitype/"/>
    <ds:schemaRef ds:uri="http://purl.org/dc/elements/1.1/"/>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3492</TotalTime>
  <Words>460</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Calibri Light</vt:lpstr>
      <vt:lpstr>1_Office Theme</vt:lpstr>
      <vt:lpstr>Metropolitan</vt:lpstr>
      <vt:lpstr>Acknowledgement Internet Images, available  in Public Domain, have been used in many Slides of this Presentation. Some of the Images have also been Modified/Superimposed. Used only for Academic Purpose/Understanding.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GITAA</dc:creator>
  <cp:lastModifiedBy>GITAA</cp:lastModifiedBy>
  <cp:revision>172</cp:revision>
  <dcterms:created xsi:type="dcterms:W3CDTF">2023-04-28T11:03:34Z</dcterms:created>
  <dcterms:modified xsi:type="dcterms:W3CDTF">2023-05-12T04:44:07Z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0x010100B52FEBDE6303EE459603B4B59672CC51</vt:lpwstr>
  </property>
</Properties>
</file>