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  <p:sldMasterId id="2147483684" r:id="rId6"/>
    <p:sldMasterId id="2147483696" r:id="rId7"/>
  </p:sldMasterIdLst>
  <p:sldIdLst>
    <p:sldId id="765" r:id="rId8"/>
    <p:sldId id="767" r:id="rId9"/>
    <p:sldId id="786" r:id="rId10"/>
    <p:sldId id="785" r:id="rId11"/>
    <p:sldId id="781" r:id="rId12"/>
    <p:sldId id="789" r:id="rId13"/>
    <p:sldId id="788" r:id="rId14"/>
    <p:sldId id="784" r:id="rId15"/>
    <p:sldId id="340" r:id="rId16"/>
    <p:sldId id="474" r:id="rId17"/>
    <p:sldId id="416" r:id="rId18"/>
    <p:sldId id="787" r:id="rId19"/>
    <p:sldId id="334" r:id="rId20"/>
    <p:sldId id="780" r:id="rId21"/>
    <p:sldId id="288" r:id="rId22"/>
    <p:sldId id="310" r:id="rId23"/>
    <p:sldId id="31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-35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tableStyles" Target="tableStyle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206072-69C4-EC68-12EA-641A093C24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563DAE7-BF4E-5B8F-A120-4B8580155A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A62AE34-93A4-85FD-1A7C-700314B6B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115C0-BA78-4E02-B708-8A0D4025205F}" type="datetimeFigureOut">
              <a:rPr lang="en-IN" smtClean="0"/>
              <a:t>15-05-2023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CE1210D-6C5F-3BD2-AF89-91DD7F50F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D7A7D94-EC0A-4F3C-7DFC-2B9343841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A0469-E6E1-4D9F-B516-0EF92E6177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3966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D2A718B-1083-343E-A05B-D40725F72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0DAC6DF-2244-EDD0-F81A-BDC0F0D5BE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AE8D5D4-939B-1AAD-6162-E2D3034DA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115C0-BA78-4E02-B708-8A0D4025205F}" type="datetimeFigureOut">
              <a:rPr lang="en-IN" smtClean="0"/>
              <a:t>15-05-2023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8D40BB3-9652-E3F8-635D-CFF0B275E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DD89986-CC41-5A4F-BC0F-E288D25EB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A0469-E6E1-4D9F-B516-0EF92E6177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926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4B59343D-A2E5-DE82-D7D6-936A2E9AAC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69BE511-C9B3-00C7-1C44-E9BD19C55A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6778A04-4827-2308-54FD-58C8B054D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115C0-BA78-4E02-B708-8A0D4025205F}" type="datetimeFigureOut">
              <a:rPr lang="en-IN" smtClean="0"/>
              <a:t>15-05-2023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1016ED5-1C0D-6C71-B1CB-091084964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48FBAEC-C511-9F6B-72CF-5D1D79F2E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A0469-E6E1-4D9F-B516-0EF92E6177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8730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64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50062-3527-4CB1-A21A-B88F840F550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E605D-9D76-4582-9EFD-716CE7825F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5719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50062-3527-4CB1-A21A-B88F840F550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E605D-9D76-4582-9EFD-716CE7825F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08743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39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50062-3527-4CB1-A21A-B88F840F550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E605D-9D76-4582-9EFD-716CE7825F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70937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4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4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50062-3527-4CB1-A21A-B88F840F550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E605D-9D76-4582-9EFD-716CE7825F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54929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93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93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50062-3527-4CB1-A21A-B88F840F550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E605D-9D76-4582-9EFD-716CE7825F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554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50062-3527-4CB1-A21A-B88F840F550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E605D-9D76-4582-9EFD-716CE7825F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4241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50062-3527-4CB1-A21A-B88F840F550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E605D-9D76-4582-9EFD-716CE7825F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7896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50062-3527-4CB1-A21A-B88F840F550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E605D-9D76-4582-9EFD-716CE7825F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4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870E5C-3D9B-F7C7-D617-31BF380C3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B50238C-80A0-94D6-5C13-0BE5E4DBC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2DCBAB4-5710-B85B-D783-F1EEB9947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115C0-BA78-4E02-B708-8A0D4025205F}" type="datetimeFigureOut">
              <a:rPr lang="en-IN" smtClean="0"/>
              <a:t>15-05-2023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5C98089-7852-D726-526A-859A0391A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FA58D67-A463-A68F-A4E3-F4BC3109A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A0469-E6E1-4D9F-B516-0EF92E6177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14313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50062-3527-4CB1-A21A-B88F840F550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E605D-9D76-4582-9EFD-716CE7825F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1901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50062-3527-4CB1-A21A-B88F840F550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E605D-9D76-4582-9EFD-716CE7825F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32552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50062-3527-4CB1-A21A-B88F840F550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E605D-9D76-4582-9EFD-716CE7825F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8667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7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0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26" y="4198409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A4691FD7-5726-4A97-BD89-4228DD3CF00C}" type="datetimeFigureOut">
              <a:rPr lang="en-US" smtClean="0"/>
              <a:pPr/>
              <a:t>5/15/2023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3DA568F-D265-4F37-AF2A-56BDDDFC8C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25140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1FD7-5726-4A97-BD89-4228DD3CF00C}" type="datetimeFigureOut">
              <a:rPr lang="en-US" smtClean="0">
                <a:solidFill>
                  <a:prstClr val="black">
                    <a:alpha val="75000"/>
                  </a:prstClr>
                </a:solidFill>
              </a:rPr>
              <a:pPr/>
              <a:t>5/15/2023</a:t>
            </a:fld>
            <a:endParaRPr lang="en-US">
              <a:solidFill>
                <a:prstClr val="black">
                  <a:alpha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alpha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568F-D265-4F37-AF2A-56BDDDFC8CA9}" type="slidenum">
              <a:rPr lang="en-US" smtClean="0">
                <a:solidFill>
                  <a:srgbClr val="50B4C8">
                    <a:alpha val="20000"/>
                  </a:srgbClr>
                </a:solidFill>
              </a:rPr>
              <a:pPr/>
              <a:t>‹#›</a:t>
            </a:fld>
            <a:endParaRPr lang="en-US">
              <a:solidFill>
                <a:srgbClr val="50B4C8">
                  <a:alpha val="2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12686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0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187275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1FD7-5726-4A97-BD89-4228DD3CF00C}" type="datetimeFigureOut">
              <a:rPr lang="en-US" smtClean="0">
                <a:solidFill>
                  <a:prstClr val="black">
                    <a:alpha val="75000"/>
                  </a:prstClr>
                </a:solidFill>
              </a:rPr>
              <a:pPr/>
              <a:t>5/15/2023</a:t>
            </a:fld>
            <a:endParaRPr lang="en-US">
              <a:solidFill>
                <a:prstClr val="black">
                  <a:alpha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alpha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568F-D265-4F37-AF2A-56BDDDFC8CA9}" type="slidenum">
              <a:rPr lang="en-US" smtClean="0">
                <a:solidFill>
                  <a:srgbClr val="50B4C8">
                    <a:alpha val="20000"/>
                  </a:srgbClr>
                </a:solidFill>
              </a:rPr>
              <a:pPr/>
              <a:t>‹#›</a:t>
            </a:fld>
            <a:endParaRPr lang="en-US">
              <a:solidFill>
                <a:srgbClr val="50B4C8">
                  <a:alpha val="2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790175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3392"/>
            <a:ext cx="507492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3651" y="1993392"/>
            <a:ext cx="507492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1FD7-5726-4A97-BD89-4228DD3CF00C}" type="datetimeFigureOut">
              <a:rPr lang="en-US" smtClean="0">
                <a:solidFill>
                  <a:prstClr val="black">
                    <a:alpha val="75000"/>
                  </a:prstClr>
                </a:solidFill>
              </a:rPr>
              <a:pPr/>
              <a:t>5/15/2023</a:t>
            </a:fld>
            <a:endParaRPr lang="en-US">
              <a:solidFill>
                <a:prstClr val="black">
                  <a:alpha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alpha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568F-D265-4F37-AF2A-56BDDDFC8CA9}" type="slidenum">
              <a:rPr lang="en-US" smtClean="0">
                <a:solidFill>
                  <a:srgbClr val="50B4C8">
                    <a:alpha val="20000"/>
                  </a:srgbClr>
                </a:solidFill>
              </a:rPr>
              <a:pPr/>
              <a:t>‹#›</a:t>
            </a:fld>
            <a:endParaRPr lang="en-US">
              <a:solidFill>
                <a:srgbClr val="50B4C8">
                  <a:alpha val="2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350330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32000"/>
            <a:ext cx="5074920" cy="7234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36150"/>
            <a:ext cx="507492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55080" y="2029968"/>
            <a:ext cx="5074920" cy="72237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55080" y="2734056"/>
            <a:ext cx="507492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1FD7-5726-4A97-BD89-4228DD3CF00C}" type="datetimeFigureOut">
              <a:rPr lang="en-US" smtClean="0">
                <a:solidFill>
                  <a:prstClr val="black">
                    <a:alpha val="75000"/>
                  </a:prstClr>
                </a:solidFill>
              </a:rPr>
              <a:pPr/>
              <a:t>5/15/2023</a:t>
            </a:fld>
            <a:endParaRPr lang="en-US">
              <a:solidFill>
                <a:prstClr val="black">
                  <a:alpha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alpha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568F-D265-4F37-AF2A-56BDDDFC8CA9}" type="slidenum">
              <a:rPr lang="en-US" smtClean="0">
                <a:solidFill>
                  <a:srgbClr val="50B4C8">
                    <a:alpha val="20000"/>
                  </a:srgbClr>
                </a:solidFill>
              </a:rPr>
              <a:pPr/>
              <a:t>‹#›</a:t>
            </a:fld>
            <a:endParaRPr lang="en-US">
              <a:solidFill>
                <a:srgbClr val="50B4C8">
                  <a:alpha val="2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780978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1FD7-5726-4A97-BD89-4228DD3CF00C}" type="datetimeFigureOut">
              <a:rPr lang="en-US" smtClean="0">
                <a:solidFill>
                  <a:prstClr val="black">
                    <a:alpha val="75000"/>
                  </a:prstClr>
                </a:solidFill>
              </a:rPr>
              <a:pPr/>
              <a:t>5/15/2023</a:t>
            </a:fld>
            <a:endParaRPr lang="en-US">
              <a:solidFill>
                <a:prstClr val="black">
                  <a:alpha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alpha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568F-D265-4F37-AF2A-56BDDDFC8CA9}" type="slidenum">
              <a:rPr lang="en-US" smtClean="0">
                <a:solidFill>
                  <a:srgbClr val="50B4C8">
                    <a:alpha val="20000"/>
                  </a:srgbClr>
                </a:solidFill>
              </a:rPr>
              <a:pPr/>
              <a:t>‹#›</a:t>
            </a:fld>
            <a:endParaRPr lang="en-US">
              <a:solidFill>
                <a:srgbClr val="50B4C8">
                  <a:alpha val="2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86232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1FD7-5726-4A97-BD89-4228DD3CF00C}" type="datetimeFigureOut">
              <a:rPr lang="en-US" smtClean="0">
                <a:solidFill>
                  <a:prstClr val="black">
                    <a:alpha val="75000"/>
                  </a:prstClr>
                </a:solidFill>
              </a:rPr>
              <a:pPr/>
              <a:t>5/15/2023</a:t>
            </a:fld>
            <a:endParaRPr lang="en-US">
              <a:solidFill>
                <a:prstClr val="black">
                  <a:alpha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alpha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568F-D265-4F37-AF2A-56BDDDFC8CA9}" type="slidenum">
              <a:rPr lang="en-US" smtClean="0">
                <a:solidFill>
                  <a:srgbClr val="50B4C8">
                    <a:alpha val="20000"/>
                  </a:srgbClr>
                </a:solidFill>
              </a:rPr>
              <a:pPr/>
              <a:t>‹#›</a:t>
            </a:fld>
            <a:endParaRPr lang="en-US">
              <a:solidFill>
                <a:srgbClr val="50B4C8">
                  <a:alpha val="2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6353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694EF7D-634E-808E-B966-6193FF6FD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376CE81-531A-3243-F4C4-10C5A9CB61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49" y="458949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570C939-9B60-0F56-ADE0-EEED32B3A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115C0-BA78-4E02-B708-8A0D4025205F}" type="datetimeFigureOut">
              <a:rPr lang="en-IN" smtClean="0"/>
              <a:t>15-05-2023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269DDF8-86A4-9422-AF04-CE21AE718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DFE093-C048-88B8-E8F8-CB79601B7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A0469-E6E1-4D9F-B516-0EF92E6177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425763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3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>
                <a:solidFill>
                  <a:srgbClr val="40404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1FD7-5726-4A97-BD89-4228DD3CF00C}" type="datetimeFigureOut">
              <a:rPr lang="en-US" smtClean="0">
                <a:solidFill>
                  <a:prstClr val="black">
                    <a:alpha val="75000"/>
                  </a:prstClr>
                </a:solidFill>
              </a:rPr>
              <a:pPr/>
              <a:t>5/15/2023</a:t>
            </a:fld>
            <a:endParaRPr lang="en-US">
              <a:solidFill>
                <a:prstClr val="black">
                  <a:alpha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alpha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3DA568F-D265-4F37-AF2A-56BDDDFC8C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6032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89"/>
            <a:ext cx="10780776" cy="613283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rgbClr val="4D4D4D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A4691FD7-5726-4A97-BD89-4228DD3CF00C}" type="datetimeFigureOut">
              <a:rPr lang="en-US" smtClean="0"/>
              <a:pPr/>
              <a:t>5/15/2023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3DA568F-D265-4F37-AF2A-56BDDDFC8C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7708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1FD7-5726-4A97-BD89-4228DD3CF00C}" type="datetimeFigureOut">
              <a:rPr lang="en-US" smtClean="0">
                <a:solidFill>
                  <a:prstClr val="black">
                    <a:alpha val="75000"/>
                  </a:prstClr>
                </a:solidFill>
              </a:rPr>
              <a:pPr/>
              <a:t>5/15/2023</a:t>
            </a:fld>
            <a:endParaRPr lang="en-US">
              <a:solidFill>
                <a:prstClr val="black">
                  <a:alpha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alpha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568F-D265-4F37-AF2A-56BDDDFC8CA9}" type="slidenum">
              <a:rPr lang="en-US" smtClean="0">
                <a:solidFill>
                  <a:srgbClr val="50B4C8">
                    <a:alpha val="20000"/>
                  </a:srgbClr>
                </a:solidFill>
              </a:rPr>
              <a:pPr/>
              <a:t>‹#›</a:t>
            </a:fld>
            <a:endParaRPr lang="en-US">
              <a:solidFill>
                <a:srgbClr val="50B4C8">
                  <a:alpha val="2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842468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1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6" y="714377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1FD7-5726-4A97-BD89-4228DD3CF00C}" type="datetimeFigureOut">
              <a:rPr lang="en-US" smtClean="0">
                <a:solidFill>
                  <a:prstClr val="black">
                    <a:alpha val="75000"/>
                  </a:prstClr>
                </a:solidFill>
              </a:rPr>
              <a:pPr/>
              <a:t>5/15/2023</a:t>
            </a:fld>
            <a:endParaRPr lang="en-US">
              <a:solidFill>
                <a:prstClr val="black">
                  <a:alpha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alpha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568F-D265-4F37-AF2A-56BDDDFC8CA9}" type="slidenum">
              <a:rPr lang="en-US" smtClean="0">
                <a:solidFill>
                  <a:srgbClr val="50B4C8">
                    <a:alpha val="20000"/>
                  </a:srgbClr>
                </a:solidFill>
              </a:rPr>
              <a:pPr/>
              <a:t>‹#›</a:t>
            </a:fld>
            <a:endParaRPr lang="en-US">
              <a:solidFill>
                <a:srgbClr val="50B4C8">
                  <a:alpha val="2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23971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7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0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26" y="4198409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A4691FD7-5726-4A97-BD89-4228DD3CF00C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3DA568F-D265-4F37-AF2A-56BDDDFC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38320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1FD7-5726-4A97-BD89-4228DD3CF00C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568F-D265-4F37-AF2A-56BDDDFC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3794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0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187275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1FD7-5726-4A97-BD89-4228DD3CF00C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568F-D265-4F37-AF2A-56BDDDFC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00050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3392"/>
            <a:ext cx="507492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3651" y="1993392"/>
            <a:ext cx="507492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1FD7-5726-4A97-BD89-4228DD3CF00C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568F-D265-4F37-AF2A-56BDDDFC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23029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32000"/>
            <a:ext cx="5074920" cy="7234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36150"/>
            <a:ext cx="507492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55080" y="2029968"/>
            <a:ext cx="5074920" cy="72237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55080" y="2734056"/>
            <a:ext cx="507492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1FD7-5726-4A97-BD89-4228DD3CF00C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568F-D265-4F37-AF2A-56BDDDFC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63468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1FD7-5726-4A97-BD89-4228DD3CF00C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568F-D265-4F37-AF2A-56BDDDFC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030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220A6B7-1984-8E19-13C5-122BD49F2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D5E8535-32B4-9FBE-033E-E2D9358AED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1E767A6-64C1-BDF3-1F9A-3C82C26354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BE5B4BD-C6AF-D338-5178-7B3F02BE1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115C0-BA78-4E02-B708-8A0D4025205F}" type="datetimeFigureOut">
              <a:rPr lang="en-IN" smtClean="0"/>
              <a:t>15-05-2023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44B911F-0BBD-2E38-6D55-A6E99C34A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CC86F33-BE73-8EF3-B567-1B3C66484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A0469-E6E1-4D9F-B516-0EF92E6177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931336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1FD7-5726-4A97-BD89-4228DD3CF00C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568F-D265-4F37-AF2A-56BDDDFC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63690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3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>
                <a:solidFill>
                  <a:srgbClr val="40404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1FD7-5726-4A97-BD89-4228DD3CF00C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3DA568F-D265-4F37-AF2A-56BDDDFC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29494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89"/>
            <a:ext cx="10780776" cy="613283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rgbClr val="4D4D4D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A4691FD7-5726-4A97-BD89-4228DD3CF00C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3DA568F-D265-4F37-AF2A-56BDDDFC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4808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1FD7-5726-4A97-BD89-4228DD3CF00C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568F-D265-4F37-AF2A-56BDDDFC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06088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1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6" y="714377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1FD7-5726-4A97-BD89-4228DD3CF00C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568F-D265-4F37-AF2A-56BDDDFC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313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9F18EB-B3AB-A8A5-F20F-8A82044D2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8A1C9DE-7AD9-BF38-0B17-0EAB2A610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212FEBD-C6A2-8BF9-BADE-F6FD67425B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30E8AC1-EFA8-2D95-EF83-79B48A39A7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E284FE76-3EFF-3DCB-53B7-DB8C491E04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F5CBBF42-1C81-CE2F-F57C-8ED7FB62F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115C0-BA78-4E02-B708-8A0D4025205F}" type="datetimeFigureOut">
              <a:rPr lang="en-IN" smtClean="0"/>
              <a:t>15-05-2023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A2C49B8F-E034-A286-3CC0-BB1C49899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2A492695-3624-AA30-A066-3C55AA2E2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A0469-E6E1-4D9F-B516-0EF92E6177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9136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0BCC71-83BE-1406-7CB4-EE51D54C3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A34090D-0214-B007-B8FA-DD7730589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115C0-BA78-4E02-B708-8A0D4025205F}" type="datetimeFigureOut">
              <a:rPr lang="en-IN" smtClean="0"/>
              <a:t>15-05-2023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440CF61-823B-66A2-A8C8-CE062751D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EC734A7-B48D-0020-D55E-2F467E9B7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A0469-E6E1-4D9F-B516-0EF92E6177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260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A77CD62-EEA4-86B0-CC89-38039FD6B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115C0-BA78-4E02-B708-8A0D4025205F}" type="datetimeFigureOut">
              <a:rPr lang="en-IN" smtClean="0"/>
              <a:t>15-05-2023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EAE5B51C-17CD-D5AD-3A5A-E1661B4B6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7ECF730-1C19-FB9F-DB05-52CE80A31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A0469-E6E1-4D9F-B516-0EF92E6177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7946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5C2B91-B264-1B29-0887-487C8F2EB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4B323DD-1125-B19E-28CE-861BC3AE6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74C433A-A966-49FA-259D-122F0684F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3243F46-D6C7-D72E-0165-020E7EF25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115C0-BA78-4E02-B708-8A0D4025205F}" type="datetimeFigureOut">
              <a:rPr lang="en-IN" smtClean="0"/>
              <a:t>15-05-2023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95EA8A5-1ECE-4A56-B479-1D6386FD2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6DA2073-89C1-F068-1CFD-BAFA67168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A0469-E6E1-4D9F-B516-0EF92E6177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8601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1D713C-6E5D-69CF-CAE7-6224006AF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43DCF843-D98D-6CD9-C28E-E3E7DA5D92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FED7BE1-FC41-D304-BBC9-C82CAD7095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D045FE8-66E2-5C62-30DE-50871E022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115C0-BA78-4E02-B708-8A0D4025205F}" type="datetimeFigureOut">
              <a:rPr lang="en-IN" smtClean="0"/>
              <a:t>15-05-2023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54C2B40-938B-BAB1-1708-3FA426EBD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6444910-0ADA-015F-D272-126F20BE5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A0469-E6E1-4D9F-B516-0EF92E6177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435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69AB6591-D901-831B-6427-3965D9DE9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F64AEF7-52F9-1AD2-9DB0-8FA695E745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2344775-4E43-A0E3-EB7C-289910C2CA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8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9115C0-BA78-4E02-B708-8A0D4025205F}" type="datetimeFigureOut">
              <a:rPr lang="en-IN" smtClean="0"/>
              <a:t>15-05-2023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7ADA510-7B4B-19B3-062C-BB8F355849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8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3F718EC-6D56-15D7-8959-13EEB79AAD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8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DA0469-E6E1-4D9F-B516-0EF92E6177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7168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4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8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50062-3527-4CB1-A21A-B88F840F550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89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8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E605D-9D76-4582-9EFD-716CE7825F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8592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39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276" y="1993396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fld id="{A4691FD7-5726-4A97-BD89-4228DD3CF00C}" type="datetimeFigureOut">
              <a:rPr lang="en-US" smtClean="0">
                <a:solidFill>
                  <a:prstClr val="black">
                    <a:alpha val="75000"/>
                  </a:prstClr>
                </a:solidFill>
              </a:rPr>
              <a:pPr/>
              <a:t>5/15/2023</a:t>
            </a:fld>
            <a:endParaRPr lang="en-US">
              <a:solidFill>
                <a:prstClr val="black">
                  <a:alpha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alpha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21591" y="5829769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0" b="0">
                <a:ln>
                  <a:noFill/>
                </a:ln>
                <a:solidFill>
                  <a:schemeClr val="accent1">
                    <a:alpha val="20000"/>
                  </a:schemeClr>
                </a:solidFill>
                <a:latin typeface="+mj-lt"/>
              </a:defRPr>
            </a:lvl1pPr>
          </a:lstStyle>
          <a:p>
            <a:fld id="{13DA568F-D265-4F37-AF2A-56BDDDFC8CA9}" type="slidenum">
              <a:rPr lang="en-US" smtClean="0">
                <a:solidFill>
                  <a:srgbClr val="50B4C8">
                    <a:alpha val="20000"/>
                  </a:srgbClr>
                </a:solidFill>
              </a:rPr>
              <a:pPr/>
              <a:t>‹#›</a:t>
            </a:fld>
            <a:endParaRPr lang="en-US">
              <a:solidFill>
                <a:srgbClr val="50B4C8">
                  <a:alpha val="2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5322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74320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39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276" y="1993396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fld id="{A4691FD7-5726-4A97-BD89-4228DD3CF00C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21591" y="5829769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0" b="0">
                <a:ln>
                  <a:noFill/>
                </a:ln>
                <a:solidFill>
                  <a:schemeClr val="accent1">
                    <a:alpha val="20000"/>
                  </a:schemeClr>
                </a:solidFill>
                <a:latin typeface="+mj-lt"/>
              </a:defRPr>
            </a:lvl1pPr>
          </a:lstStyle>
          <a:p>
            <a:fld id="{13DA568F-D265-4F37-AF2A-56BDDDFC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739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74320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47.png"/><Relationship Id="rId5" Type="http://schemas.openxmlformats.org/officeDocument/2006/relationships/image" Target="../media/image46.jpeg"/><Relationship Id="rId4" Type="http://schemas.openxmlformats.org/officeDocument/2006/relationships/image" Target="../media/image4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5.xml"/><Relationship Id="rId5" Type="http://schemas.openxmlformats.org/officeDocument/2006/relationships/image" Target="../media/image57.jpeg"/><Relationship Id="rId4" Type="http://schemas.openxmlformats.org/officeDocument/2006/relationships/image" Target="../media/image5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gif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1.jpeg"/><Relationship Id="rId7" Type="http://schemas.openxmlformats.org/officeDocument/2006/relationships/image" Target="../media/image65.png"/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6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gif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20.jpeg"/><Relationship Id="rId5" Type="http://schemas.openxmlformats.org/officeDocument/2006/relationships/image" Target="../media/image19.png"/><Relationship Id="rId4" Type="http://schemas.openxmlformats.org/officeDocument/2006/relationships/image" Target="../media/image18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5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jpe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31.png"/><Relationship Id="rId5" Type="http://schemas.openxmlformats.org/officeDocument/2006/relationships/image" Target="../media/image30.jpeg"/><Relationship Id="rId4" Type="http://schemas.openxmlformats.org/officeDocument/2006/relationships/image" Target="../media/image29.gif"/><Relationship Id="rId9" Type="http://schemas.openxmlformats.org/officeDocument/2006/relationships/image" Target="../media/image34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7" Type="http://schemas.openxmlformats.org/officeDocument/2006/relationships/image" Target="../media/image42.pn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41.gif"/><Relationship Id="rId5" Type="http://schemas.openxmlformats.org/officeDocument/2006/relationships/image" Target="../media/image40.jpeg"/><Relationship Id="rId4" Type="http://schemas.openxmlformats.org/officeDocument/2006/relationships/image" Target="../media/image39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639" y="4653174"/>
            <a:ext cx="11185864" cy="1849418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lang="en-US" sz="2800" b="1" u="sng" dirty="0"/>
              <a:t>Acknowledgement</a:t>
            </a:r>
            <a:r>
              <a:rPr lang="en-US" sz="2800" b="1" dirty="0">
                <a:solidFill>
                  <a:srgbClr val="0070C0"/>
                </a:solidFill>
              </a:rPr>
              <a:t/>
            </a:r>
            <a:br>
              <a:rPr lang="en-US" sz="2800" b="1" dirty="0">
                <a:solidFill>
                  <a:srgbClr val="0070C0"/>
                </a:solidFill>
              </a:rPr>
            </a:br>
            <a:r>
              <a:rPr lang="en-US" sz="2400" b="1" dirty="0">
                <a:solidFill>
                  <a:srgbClr val="0070C0"/>
                </a:solidFill>
              </a:rPr>
              <a:t>Internet Images, available  in Public Domain, have been used in many Slides of this Presentation. Some of the Images have also been Modified/Superimposed. Used only for Academic Purpose/Understanding</a:t>
            </a:r>
            <a:r>
              <a:rPr lang="en-US" sz="2800" b="1" dirty="0">
                <a:solidFill>
                  <a:srgbClr val="0070C0"/>
                </a:solidFill>
              </a:rPr>
              <a:t>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1C333E8-4D35-C73E-720B-AAE5C6A9FA19}"/>
              </a:ext>
            </a:extLst>
          </p:cNvPr>
          <p:cNvSpPr txBox="1"/>
          <p:nvPr/>
        </p:nvSpPr>
        <p:spPr>
          <a:xfrm>
            <a:off x="4989251" y="261594"/>
            <a:ext cx="1296140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b="1" i="1">
                <a:solidFill>
                  <a:prstClr val="black"/>
                </a:solidFill>
              </a:rPr>
              <a:t>Lecture-8</a:t>
            </a:r>
            <a:endParaRPr lang="en-IN" b="1" i="1" dirty="0">
              <a:solidFill>
                <a:prstClr val="black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71DC8B6-E22A-FBB1-B60D-530FDCA6719E}"/>
              </a:ext>
            </a:extLst>
          </p:cNvPr>
          <p:cNvSpPr txBox="1"/>
          <p:nvPr/>
        </p:nvSpPr>
        <p:spPr>
          <a:xfrm>
            <a:off x="461639" y="654996"/>
            <a:ext cx="11185864" cy="272228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prstClr val="black"/>
                </a:solidFill>
              </a:rPr>
              <a:t>Takeaways 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000" b="1" i="1" dirty="0">
                <a:solidFill>
                  <a:prstClr val="black"/>
                </a:solidFill>
              </a:rPr>
              <a:t>Concept of Frequency Response &amp; Introduction to Bode Plots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000" b="1" i="1" dirty="0">
                <a:solidFill>
                  <a:prstClr val="black"/>
                </a:solidFill>
              </a:rPr>
              <a:t>Understanding Bode Magnitude Plots for  Obtaining Corner Frequencies of Dynamical Systems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000" b="1" i="1" dirty="0">
                <a:solidFill>
                  <a:prstClr val="black"/>
                </a:solidFill>
              </a:rPr>
              <a:t>Relating Rise Time &amp; Bandwidth for Appropriate Sensor Selection based on Process Dynamics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000" b="1" i="1" dirty="0">
                <a:solidFill>
                  <a:prstClr val="black"/>
                </a:solidFill>
              </a:rPr>
              <a:t>Discretization for Digital Control ---  Introduction to the Concept of z-transforms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000" b="1" i="1" dirty="0">
                <a:solidFill>
                  <a:prstClr val="black"/>
                </a:solidFill>
              </a:rPr>
              <a:t>Introduction to State Space Framework</a:t>
            </a:r>
            <a:endParaRPr lang="en-IN" sz="2000" b="1" i="1" dirty="0">
              <a:solidFill>
                <a:prstClr val="black"/>
              </a:solidFill>
            </a:endParaRPr>
          </a:p>
        </p:txBody>
      </p:sp>
      <p:pic>
        <p:nvPicPr>
          <p:cNvPr id="3" name="Picture 1036" descr="C:\Program Files\Common Files\Microsoft Shared\Clipart\cagcat50\pe01561_.wmf">
            <a:extLst>
              <a:ext uri="{FF2B5EF4-FFF2-40B4-BE49-F238E27FC236}">
                <a16:creationId xmlns:a16="http://schemas.microsoft.com/office/drawing/2014/main" xmlns="" id="{352FE7E2-3C08-AFB3-61C0-9845104B9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8200" y="87694"/>
            <a:ext cx="1722269" cy="1134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7744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Basics of Sample and Hold Circuit | Sverige Energy">
            <a:extLst>
              <a:ext uri="{FF2B5EF4-FFF2-40B4-BE49-F238E27FC236}">
                <a16:creationId xmlns:a16="http://schemas.microsoft.com/office/drawing/2014/main" xmlns="" id="{B2CE8730-AF27-45F6-B568-8A07D4D0B2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21" y="534447"/>
            <a:ext cx="3048000" cy="440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0" descr="Construction signal using zero-order-hold - Signal Processing Stack Exchange">
            <a:extLst>
              <a:ext uri="{FF2B5EF4-FFF2-40B4-BE49-F238E27FC236}">
                <a16:creationId xmlns:a16="http://schemas.microsoft.com/office/drawing/2014/main" xmlns="" id="{9DF02DD6-67F0-4CAC-BF95-D2008907D4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32" t="5635" r="4989" b="5965"/>
          <a:stretch/>
        </p:blipFill>
        <p:spPr bwMode="auto">
          <a:xfrm>
            <a:off x="8280893" y="533331"/>
            <a:ext cx="3431097" cy="2606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2" descr="Simulate a Sample-and-Hold System - MATLAB &amp;amp; Simulink - MathWorks 中国">
            <a:extLst>
              <a:ext uri="{FF2B5EF4-FFF2-40B4-BE49-F238E27FC236}">
                <a16:creationId xmlns:a16="http://schemas.microsoft.com/office/drawing/2014/main" xmlns="" id="{D1AA7794-EE35-4B04-9EFF-B1B9C5AA60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31" t="5484" r="7152" b="4907"/>
          <a:stretch/>
        </p:blipFill>
        <p:spPr bwMode="auto">
          <a:xfrm>
            <a:off x="8322837" y="3718489"/>
            <a:ext cx="3347207" cy="2606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xmlns="" id="{1A7C1DDC-C6C7-4881-9A82-F6C936F188A2}"/>
              </a:ext>
            </a:extLst>
          </p:cNvPr>
          <p:cNvSpPr/>
          <p:nvPr/>
        </p:nvSpPr>
        <p:spPr>
          <a:xfrm>
            <a:off x="276850" y="293615"/>
            <a:ext cx="3347207" cy="51340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xmlns="" id="{776B4084-6201-4D56-9FF2-D6A133353241}"/>
              </a:ext>
            </a:extLst>
          </p:cNvPr>
          <p:cNvSpPr/>
          <p:nvPr/>
        </p:nvSpPr>
        <p:spPr>
          <a:xfrm>
            <a:off x="11414617" y="3304408"/>
            <a:ext cx="297373" cy="306332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xmlns="" id="{477C1451-F764-4D12-8D56-B79A31D722A0}"/>
              </a:ext>
            </a:extLst>
          </p:cNvPr>
          <p:cNvSpPr/>
          <p:nvPr/>
        </p:nvSpPr>
        <p:spPr>
          <a:xfrm>
            <a:off x="7677082" y="1331206"/>
            <a:ext cx="478173" cy="310393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AE71E45A-AE84-4464-A236-80FD8FDCB3D3}"/>
              </a:ext>
            </a:extLst>
          </p:cNvPr>
          <p:cNvSpPr txBox="1"/>
          <p:nvPr/>
        </p:nvSpPr>
        <p:spPr>
          <a:xfrm>
            <a:off x="5765257" y="131997"/>
            <a:ext cx="2756984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Hold at  Sampling Instants</a:t>
            </a:r>
            <a:endParaRPr kumimoji="0" lang="en-IN" sz="18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pic>
        <p:nvPicPr>
          <p:cNvPr id="13" name="Picture 2" descr="Sample and Hold cv-processors">
            <a:extLst>
              <a:ext uri="{FF2B5EF4-FFF2-40B4-BE49-F238E27FC236}">
                <a16:creationId xmlns:a16="http://schemas.microsoft.com/office/drawing/2014/main" xmlns="" id="{A6AA7099-7734-4C81-86A3-6D44804C0C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7859" y="515014"/>
            <a:ext cx="2560448" cy="1555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8977BC7D-2D92-51A5-D218-CB0A728D22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33850" y="3769040"/>
            <a:ext cx="3009899" cy="179078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919A1C77-C2A6-E368-7561-42A4B203251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47308" y="5668509"/>
            <a:ext cx="4417026" cy="532614"/>
          </a:xfrm>
          <a:prstGeom prst="rect">
            <a:avLst/>
          </a:prstGeom>
        </p:spPr>
      </p:pic>
      <p:pic>
        <p:nvPicPr>
          <p:cNvPr id="7" name="Picture 4" descr="Sample and Hold Circuit Diagram">
            <a:extLst>
              <a:ext uri="{FF2B5EF4-FFF2-40B4-BE49-F238E27FC236}">
                <a16:creationId xmlns:a16="http://schemas.microsoft.com/office/drawing/2014/main" xmlns="" id="{883DB207-E34C-461F-80CA-5163970992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7862" y="2084171"/>
            <a:ext cx="4094789" cy="1659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4293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A1579A2-09A9-4548-8A7D-075C35A78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297" y="455051"/>
            <a:ext cx="5245443" cy="2500328"/>
          </a:xfrm>
          <a:prstGeom prst="rect">
            <a:avLst/>
          </a:prstGeom>
        </p:spPr>
      </p:pic>
      <p:pic>
        <p:nvPicPr>
          <p:cNvPr id="5" name="Picture 4" descr="The Pulse Transfer Function">
            <a:extLst>
              <a:ext uri="{FF2B5EF4-FFF2-40B4-BE49-F238E27FC236}">
                <a16:creationId xmlns:a16="http://schemas.microsoft.com/office/drawing/2014/main" xmlns="" id="{16C6C626-85A0-4854-AFDD-5D4A960770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8029" y="754128"/>
            <a:ext cx="3721216" cy="1246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7A39196-5C69-478A-9069-32A687111B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299" y="3902621"/>
            <a:ext cx="5740393" cy="1853401"/>
          </a:xfrm>
          <a:prstGeom prst="rect">
            <a:avLst/>
          </a:prstGeom>
        </p:spPr>
      </p:pic>
      <p:pic>
        <p:nvPicPr>
          <p:cNvPr id="7" name="Picture 8" descr="The Pulse Transfer Function">
            <a:extLst>
              <a:ext uri="{FF2B5EF4-FFF2-40B4-BE49-F238E27FC236}">
                <a16:creationId xmlns:a16="http://schemas.microsoft.com/office/drawing/2014/main" xmlns="" id="{60C7F5CA-BB48-40D0-A4B3-408E81635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8697" y="2773830"/>
            <a:ext cx="4171555" cy="1317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The Pulse Transfer Function">
            <a:extLst>
              <a:ext uri="{FF2B5EF4-FFF2-40B4-BE49-F238E27FC236}">
                <a16:creationId xmlns:a16="http://schemas.microsoft.com/office/drawing/2014/main" xmlns="" id="{DBFEC61A-1AFA-447D-96D2-425242BAA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8697" y="4964739"/>
            <a:ext cx="3875661" cy="1239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220C52C-DC56-4DE8-8419-8A54EB577C60}"/>
              </a:ext>
            </a:extLst>
          </p:cNvPr>
          <p:cNvSpPr txBox="1"/>
          <p:nvPr/>
        </p:nvSpPr>
        <p:spPr>
          <a:xfrm>
            <a:off x="5452847" y="201336"/>
            <a:ext cx="2910980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Sampling  the Control  Loop</a:t>
            </a:r>
            <a:endParaRPr kumimoji="0" lang="en-IN" sz="18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2758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7A39196-5C69-478A-9069-32A687111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07" y="1226096"/>
            <a:ext cx="5740393" cy="18534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220C52C-DC56-4DE8-8419-8A54EB577C60}"/>
              </a:ext>
            </a:extLst>
          </p:cNvPr>
          <p:cNvSpPr txBox="1"/>
          <p:nvPr/>
        </p:nvSpPr>
        <p:spPr>
          <a:xfrm>
            <a:off x="5452847" y="201336"/>
            <a:ext cx="4576978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Sampling the Control Loop :  The Z-Transforms</a:t>
            </a:r>
            <a:endParaRPr kumimoji="0" lang="en-IN" sz="18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pic>
        <p:nvPicPr>
          <p:cNvPr id="2" name="Picture 2" descr="APPENDIX H: Discrete-Data Control Systems | McGraw-Hill Education - Access  Engineering">
            <a:extLst>
              <a:ext uri="{FF2B5EF4-FFF2-40B4-BE49-F238E27FC236}">
                <a16:creationId xmlns:a16="http://schemas.microsoft.com/office/drawing/2014/main" xmlns="" id="{3716BCDE-D5D9-FA89-CB9B-A4B1271C49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951" y="3943349"/>
            <a:ext cx="6200486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6CB19A74-21C5-47E8-DCC0-2FEFB0187C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1968" y="1087585"/>
            <a:ext cx="4306555" cy="832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 descr="Difference between Z-Transform vs Inverse Z-Transform">
            <a:extLst>
              <a:ext uri="{FF2B5EF4-FFF2-40B4-BE49-F238E27FC236}">
                <a16:creationId xmlns:a16="http://schemas.microsoft.com/office/drawing/2014/main" xmlns="" id="{7D357C78-09B9-076C-B026-9E28CBA182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9" t="8466" r="3392" b="23313"/>
          <a:stretch/>
        </p:blipFill>
        <p:spPr bwMode="auto">
          <a:xfrm>
            <a:off x="7131968" y="4317602"/>
            <a:ext cx="4717132" cy="946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ight Brace 10">
            <a:extLst>
              <a:ext uri="{FF2B5EF4-FFF2-40B4-BE49-F238E27FC236}">
                <a16:creationId xmlns:a16="http://schemas.microsoft.com/office/drawing/2014/main" xmlns="" id="{D3C3C5B7-013A-E498-6AF5-48D6F4E7DF5E}"/>
              </a:ext>
            </a:extLst>
          </p:cNvPr>
          <p:cNvSpPr/>
          <p:nvPr/>
        </p:nvSpPr>
        <p:spPr>
          <a:xfrm>
            <a:off x="6474437" y="1000125"/>
            <a:ext cx="806759" cy="5495925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8363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Obtain the closed loop pulse transfer function of the | Chegg.com">
            <a:extLst>
              <a:ext uri="{FF2B5EF4-FFF2-40B4-BE49-F238E27FC236}">
                <a16:creationId xmlns:a16="http://schemas.microsoft.com/office/drawing/2014/main" xmlns="" id="{81D1AED6-32F2-44CA-B6F1-A0D837D9DE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02" t="28322" r="4963" b="20739"/>
          <a:stretch/>
        </p:blipFill>
        <p:spPr bwMode="auto">
          <a:xfrm>
            <a:off x="151969" y="2494641"/>
            <a:ext cx="6157771" cy="1458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ontinuous-Discrete Conversion Methods - MATLAB &amp;amp; Simulink - MathWorks  Nordic">
            <a:extLst>
              <a:ext uri="{FF2B5EF4-FFF2-40B4-BE49-F238E27FC236}">
                <a16:creationId xmlns:a16="http://schemas.microsoft.com/office/drawing/2014/main" xmlns="" id="{C92013CF-45E8-4F34-9D33-F1103CD913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69" y="402541"/>
            <a:ext cx="5126255" cy="1458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975B4D1F-A832-4D02-B5CA-17D6911E0B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860" b="31798"/>
          <a:stretch/>
        </p:blipFill>
        <p:spPr bwMode="auto">
          <a:xfrm>
            <a:off x="151969" y="4833489"/>
            <a:ext cx="6821902" cy="1242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1E286672-CDEB-4377-8DEF-771D2D0AE1E0}"/>
              </a:ext>
            </a:extLst>
          </p:cNvPr>
          <p:cNvSpPr txBox="1"/>
          <p:nvPr/>
        </p:nvSpPr>
        <p:spPr>
          <a:xfrm>
            <a:off x="5662569" y="217875"/>
            <a:ext cx="6420955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Casting the Problem in s-domain  and then converting to z-domain</a:t>
            </a:r>
            <a:endParaRPr kumimoji="0" lang="en-IN" sz="1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0445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ifference between Z-Transform vs Inverse Z-Transform">
            <a:extLst>
              <a:ext uri="{FF2B5EF4-FFF2-40B4-BE49-F238E27FC236}">
                <a16:creationId xmlns:a16="http://schemas.microsoft.com/office/drawing/2014/main" xmlns="" id="{8D757531-E7BC-29A1-0218-85B9162F31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4" t="5401" r="3157" b="24282"/>
          <a:stretch/>
        </p:blipFill>
        <p:spPr bwMode="auto">
          <a:xfrm>
            <a:off x="534884" y="412813"/>
            <a:ext cx="3990233" cy="818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BC2D6A9-2D21-8148-7CAA-019EE3323BC0}"/>
              </a:ext>
            </a:extLst>
          </p:cNvPr>
          <p:cNvSpPr txBox="1"/>
          <p:nvPr/>
        </p:nvSpPr>
        <p:spPr>
          <a:xfrm>
            <a:off x="10224717" y="228147"/>
            <a:ext cx="1640793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b="1" i="1" dirty="0"/>
              <a:t>Z-Transforms</a:t>
            </a:r>
            <a:endParaRPr lang="en-IN" b="1" i="1" dirty="0"/>
          </a:p>
        </p:txBody>
      </p:sp>
      <p:pic>
        <p:nvPicPr>
          <p:cNvPr id="2" name="Picture 2" descr="Digital control systems (dcs) lecture 18-19-20">
            <a:extLst>
              <a:ext uri="{FF2B5EF4-FFF2-40B4-BE49-F238E27FC236}">
                <a16:creationId xmlns:a16="http://schemas.microsoft.com/office/drawing/2014/main" xmlns="" id="{0D2EEAEE-D06A-146F-5AB6-E48B326B64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9" t="23949" r="1291" b="2481"/>
          <a:stretch/>
        </p:blipFill>
        <p:spPr bwMode="auto">
          <a:xfrm>
            <a:off x="7170957" y="1055793"/>
            <a:ext cx="4295034" cy="2429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Digital control theory: video 5 From s domain to z domain (part 1) - YouTube">
            <a:extLst>
              <a:ext uri="{FF2B5EF4-FFF2-40B4-BE49-F238E27FC236}">
                <a16:creationId xmlns:a16="http://schemas.microsoft.com/office/drawing/2014/main" xmlns="" id="{64FC3BC1-B18C-B526-0846-B2CC8247F2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94"/>
          <a:stretch/>
        </p:blipFill>
        <p:spPr bwMode="auto">
          <a:xfrm>
            <a:off x="6942888" y="3719001"/>
            <a:ext cx="4922622" cy="2686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74BDC59A-1015-402C-01AB-C0E21DAA34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309" y="1815447"/>
            <a:ext cx="2411063" cy="6229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5DF5336D-5769-1A39-114F-E662B12D1E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010" y="2538103"/>
            <a:ext cx="3313216" cy="9680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45C312B1-E0C7-3A9B-E2AD-10B76F438A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2010" y="4071898"/>
            <a:ext cx="3065565" cy="687226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xmlns="" id="{E1A32DC0-09CE-591E-CD81-49439DCF4CCA}"/>
              </a:ext>
            </a:extLst>
          </p:cNvPr>
          <p:cNvSpPr/>
          <p:nvPr/>
        </p:nvSpPr>
        <p:spPr>
          <a:xfrm>
            <a:off x="209550" y="1628775"/>
            <a:ext cx="3990233" cy="19907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76E5C6D-8F5B-AF3B-46ED-C0413DC27F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9101" y="4955523"/>
            <a:ext cx="3903766" cy="1021486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317AD0D2-BB6B-E951-5EBC-CD628F0BD69E}"/>
              </a:ext>
            </a:extLst>
          </p:cNvPr>
          <p:cNvSpPr/>
          <p:nvPr/>
        </p:nvSpPr>
        <p:spPr>
          <a:xfrm>
            <a:off x="209550" y="4071898"/>
            <a:ext cx="4113317" cy="19907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0253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00F2374-FB25-4A2B-9AB2-CBA17BC9F889}"/>
              </a:ext>
            </a:extLst>
          </p:cNvPr>
          <p:cNvSpPr txBox="1"/>
          <p:nvPr/>
        </p:nvSpPr>
        <p:spPr>
          <a:xfrm>
            <a:off x="5988268" y="119441"/>
            <a:ext cx="5257800" cy="70788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2000" b="1" i="1" dirty="0">
                <a:solidFill>
                  <a:prstClr val="black"/>
                </a:solidFill>
                <a:latin typeface="Calibri Light" panose="020F0302020204030204"/>
              </a:rPr>
              <a:t>Limitations of the Transfer Function Approach for </a:t>
            </a:r>
          </a:p>
          <a:p>
            <a:pPr algn="ctr" defTabSz="457200"/>
            <a:r>
              <a:rPr lang="en-US" sz="2000" b="1" i="1" dirty="0">
                <a:solidFill>
                  <a:prstClr val="black"/>
                </a:solidFill>
                <a:latin typeface="Calibri Light" panose="020F0302020204030204"/>
              </a:rPr>
              <a:t>Multi Variable Problem Solving</a:t>
            </a:r>
            <a:endParaRPr lang="en-IN" sz="2000" b="1" i="1" dirty="0">
              <a:solidFill>
                <a:prstClr val="black"/>
              </a:solidFill>
              <a:latin typeface="Calibri Light" panose="020F0302020204030204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473374C3-6FA6-4218-8F09-27B829546D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151" t="25305" r="23233" b="14089"/>
          <a:stretch/>
        </p:blipFill>
        <p:spPr>
          <a:xfrm>
            <a:off x="675289" y="3485294"/>
            <a:ext cx="3886200" cy="286686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46A2342C-3EAD-432C-B1BE-EF206B15C7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113" y="1082773"/>
            <a:ext cx="4191212" cy="213227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2F6908A-37E1-D213-6DDE-CDEB4E26CC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4812" y="2348973"/>
            <a:ext cx="6616263" cy="3791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714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xmlns="" id="{F7240F86-BD34-4B4F-BDA4-1421DBF0D0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5181600" cy="487362"/>
          </a:xfrm>
          <a:solidFill>
            <a:srgbClr val="FFFF00"/>
          </a:solidFill>
        </p:spPr>
        <p:txBody>
          <a:bodyPr>
            <a:noAutofit/>
          </a:bodyPr>
          <a:lstStyle/>
          <a:p>
            <a:pPr eaLnBrk="1" hangingPunct="1"/>
            <a:r>
              <a:rPr lang="en-US" altLang="en-US" sz="2800" b="1" i="1" dirty="0">
                <a:solidFill>
                  <a:schemeClr val="tx1"/>
                </a:solidFill>
              </a:rPr>
              <a:t>Visualizing  the State Space Framework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xmlns="" id="{ED9CDCA5-3915-4491-AD0F-7C4D9C05AA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05000" y="1066800"/>
            <a:ext cx="8305800" cy="5516562"/>
          </a:xfrm>
        </p:spPr>
        <p:txBody>
          <a:bodyPr>
            <a:normAutofit fontScale="550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3400" b="1" dirty="0"/>
              <a:t>Any Dynamic System comprises of internal variables,  termed as States</a:t>
            </a:r>
          </a:p>
          <a:p>
            <a:pPr eaLnBrk="1" hangingPunct="1">
              <a:lnSpc>
                <a:spcPct val="90000"/>
              </a:lnSpc>
            </a:pPr>
            <a:endParaRPr lang="en-US" altLang="en-US" sz="20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3200" b="1" dirty="0"/>
              <a:t>No. of States,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3200" b="1" dirty="0"/>
              <a:t>Same as Order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3200" b="1" dirty="0"/>
              <a:t>of the System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3200" b="1" dirty="0"/>
              <a:t>--- effectively the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3200" b="1" dirty="0"/>
              <a:t>Number of Energy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3200" b="1" dirty="0"/>
              <a:t>Storing Elements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3200" b="1" dirty="0"/>
              <a:t>in the System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18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3200" b="1" dirty="0"/>
              <a:t>Knowledge of the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3200" b="1" dirty="0"/>
              <a:t>Position &amp; Dynamics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3200" b="1" dirty="0"/>
              <a:t>of the States, may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3200" b="1" dirty="0"/>
              <a:t>Completely define the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3200" b="1" dirty="0"/>
              <a:t>System Dynamics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dirty="0"/>
              <a:t> </a:t>
            </a:r>
          </a:p>
        </p:txBody>
      </p:sp>
      <p:sp>
        <p:nvSpPr>
          <p:cNvPr id="18436" name="Oval 4">
            <a:extLst>
              <a:ext uri="{FF2B5EF4-FFF2-40B4-BE49-F238E27FC236}">
                <a16:creationId xmlns:a16="http://schemas.microsoft.com/office/drawing/2014/main" xmlns="" id="{77D5BEEF-11A1-4D53-8068-132D8CA06E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1600200"/>
            <a:ext cx="4038600" cy="40386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457200" eaLnBrk="1" hangingPunct="1"/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8437" name="Rectangle 5">
            <a:extLst>
              <a:ext uri="{FF2B5EF4-FFF2-40B4-BE49-F238E27FC236}">
                <a16:creationId xmlns:a16="http://schemas.microsoft.com/office/drawing/2014/main" xmlns="" id="{182128FD-3AC7-4C22-9DDF-1E7F35ADF6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2590800"/>
            <a:ext cx="2286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457200" eaLnBrk="1" hangingPunct="1"/>
            <a:r>
              <a:rPr lang="en-US" altLang="en-US">
                <a:solidFill>
                  <a:prstClr val="black"/>
                </a:solidFill>
              </a:rPr>
              <a:t>x</a:t>
            </a:r>
          </a:p>
        </p:txBody>
      </p:sp>
      <p:sp>
        <p:nvSpPr>
          <p:cNvPr id="18438" name="Rectangle 6">
            <a:extLst>
              <a:ext uri="{FF2B5EF4-FFF2-40B4-BE49-F238E27FC236}">
                <a16:creationId xmlns:a16="http://schemas.microsoft.com/office/drawing/2014/main" xmlns="" id="{87A3A090-9814-42EC-A1F3-B11FF43F6F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352800"/>
            <a:ext cx="2286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457200" eaLnBrk="1" hangingPunct="1"/>
            <a:r>
              <a:rPr lang="en-US" altLang="en-US">
                <a:solidFill>
                  <a:prstClr val="black"/>
                </a:solidFill>
              </a:rPr>
              <a:t>x</a:t>
            </a:r>
          </a:p>
        </p:txBody>
      </p:sp>
      <p:sp>
        <p:nvSpPr>
          <p:cNvPr id="18439" name="Rectangle 7">
            <a:extLst>
              <a:ext uri="{FF2B5EF4-FFF2-40B4-BE49-F238E27FC236}">
                <a16:creationId xmlns:a16="http://schemas.microsoft.com/office/drawing/2014/main" xmlns="" id="{AF5462AD-DAD6-4387-9C78-E51819D9D2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3276600"/>
            <a:ext cx="2286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457200" eaLnBrk="1" hangingPunct="1"/>
            <a:r>
              <a:rPr lang="en-US" altLang="en-US">
                <a:solidFill>
                  <a:prstClr val="black"/>
                </a:solidFill>
              </a:rPr>
              <a:t>x</a:t>
            </a:r>
          </a:p>
        </p:txBody>
      </p:sp>
      <p:sp>
        <p:nvSpPr>
          <p:cNvPr id="18440" name="Rectangle 8">
            <a:extLst>
              <a:ext uri="{FF2B5EF4-FFF2-40B4-BE49-F238E27FC236}">
                <a16:creationId xmlns:a16="http://schemas.microsoft.com/office/drawing/2014/main" xmlns="" id="{5DE541ED-BF2F-45A4-B9D3-A8262C158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4343400"/>
            <a:ext cx="2286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457200" eaLnBrk="1" hangingPunct="1"/>
            <a:r>
              <a:rPr lang="en-US" altLang="en-US">
                <a:solidFill>
                  <a:prstClr val="black"/>
                </a:solidFill>
              </a:rPr>
              <a:t>x</a:t>
            </a:r>
          </a:p>
        </p:txBody>
      </p:sp>
      <p:sp>
        <p:nvSpPr>
          <p:cNvPr id="18441" name="Rectangle 9">
            <a:extLst>
              <a:ext uri="{FF2B5EF4-FFF2-40B4-BE49-F238E27FC236}">
                <a16:creationId xmlns:a16="http://schemas.microsoft.com/office/drawing/2014/main" xmlns="" id="{366D47D3-63CA-4548-8E6F-136B414592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2362200"/>
            <a:ext cx="2286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457200" eaLnBrk="1" hangingPunct="1"/>
            <a:r>
              <a:rPr lang="en-US" altLang="en-US">
                <a:solidFill>
                  <a:prstClr val="black"/>
                </a:solidFill>
              </a:rPr>
              <a:t>x</a:t>
            </a:r>
          </a:p>
        </p:txBody>
      </p:sp>
      <p:sp>
        <p:nvSpPr>
          <p:cNvPr id="18442" name="Rectangle 10">
            <a:extLst>
              <a:ext uri="{FF2B5EF4-FFF2-40B4-BE49-F238E27FC236}">
                <a16:creationId xmlns:a16="http://schemas.microsoft.com/office/drawing/2014/main" xmlns="" id="{341E0512-1C61-433F-97D4-DA8A3C76A0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4648200"/>
            <a:ext cx="2286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457200" eaLnBrk="1" hangingPunct="1"/>
            <a:r>
              <a:rPr lang="en-US" altLang="en-US">
                <a:solidFill>
                  <a:prstClr val="black"/>
                </a:solidFill>
              </a:rPr>
              <a:t>x</a:t>
            </a:r>
          </a:p>
        </p:txBody>
      </p:sp>
      <p:sp>
        <p:nvSpPr>
          <p:cNvPr id="18443" name="Text Box 11">
            <a:extLst>
              <a:ext uri="{FF2B5EF4-FFF2-40B4-BE49-F238E27FC236}">
                <a16:creationId xmlns:a16="http://schemas.microsoft.com/office/drawing/2014/main" xmlns="" id="{D3138B48-B8ED-4DE7-965E-F18FFB0510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1981201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457200" eaLnBrk="1" hangingPunct="1">
              <a:spcBef>
                <a:spcPct val="50000"/>
              </a:spcBef>
            </a:pPr>
            <a:r>
              <a:rPr lang="en-US" altLang="en-US" b="1">
                <a:solidFill>
                  <a:prstClr val="black"/>
                </a:solidFill>
              </a:rPr>
              <a:t>States</a:t>
            </a:r>
          </a:p>
        </p:txBody>
      </p:sp>
      <p:sp>
        <p:nvSpPr>
          <p:cNvPr id="18444" name="Line 12">
            <a:extLst>
              <a:ext uri="{FF2B5EF4-FFF2-40B4-BE49-F238E27FC236}">
                <a16:creationId xmlns:a16="http://schemas.microsoft.com/office/drawing/2014/main" xmlns="" id="{C766232F-ED02-4884-8884-1C134C1C8CA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10200" y="22860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457200"/>
            <a:endParaRPr lang="en-IN">
              <a:solidFill>
                <a:prstClr val="black"/>
              </a:solidFill>
              <a:latin typeface="Calibri Light" panose="020F0302020204030204"/>
            </a:endParaRPr>
          </a:p>
        </p:txBody>
      </p:sp>
      <p:sp>
        <p:nvSpPr>
          <p:cNvPr id="18445" name="Line 13">
            <a:extLst>
              <a:ext uri="{FF2B5EF4-FFF2-40B4-BE49-F238E27FC236}">
                <a16:creationId xmlns:a16="http://schemas.microsoft.com/office/drawing/2014/main" xmlns="" id="{61137348-7D51-4085-952F-A1C9FF64A1A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67400" y="2362200"/>
            <a:ext cx="22860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457200"/>
            <a:endParaRPr lang="en-IN">
              <a:solidFill>
                <a:prstClr val="black"/>
              </a:solidFill>
              <a:latin typeface="Calibri Light" panose="020F0302020204030204"/>
            </a:endParaRPr>
          </a:p>
        </p:txBody>
      </p:sp>
      <p:sp>
        <p:nvSpPr>
          <p:cNvPr id="18446" name="Line 14">
            <a:extLst>
              <a:ext uri="{FF2B5EF4-FFF2-40B4-BE49-F238E27FC236}">
                <a16:creationId xmlns:a16="http://schemas.microsoft.com/office/drawing/2014/main" xmlns="" id="{9A66B50F-C993-4B6D-A744-A9D87C86C4EB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2362200"/>
            <a:ext cx="304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457200"/>
            <a:endParaRPr lang="en-IN">
              <a:solidFill>
                <a:prstClr val="black"/>
              </a:solidFill>
              <a:latin typeface="Calibri Light" panose="020F0302020204030204"/>
            </a:endParaRPr>
          </a:p>
        </p:txBody>
      </p:sp>
      <p:sp>
        <p:nvSpPr>
          <p:cNvPr id="18447" name="Line 15">
            <a:extLst>
              <a:ext uri="{FF2B5EF4-FFF2-40B4-BE49-F238E27FC236}">
                <a16:creationId xmlns:a16="http://schemas.microsoft.com/office/drawing/2014/main" xmlns="" id="{843FE3EE-1A78-4FA4-AEE9-BCFAE59608D7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2362200"/>
            <a:ext cx="304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457200"/>
            <a:endParaRPr lang="en-IN">
              <a:solidFill>
                <a:prstClr val="black"/>
              </a:solidFill>
              <a:latin typeface="Calibri Light" panose="020F0302020204030204"/>
            </a:endParaRPr>
          </a:p>
        </p:txBody>
      </p:sp>
      <p:sp>
        <p:nvSpPr>
          <p:cNvPr id="18448" name="Line 16">
            <a:extLst>
              <a:ext uri="{FF2B5EF4-FFF2-40B4-BE49-F238E27FC236}">
                <a16:creationId xmlns:a16="http://schemas.microsoft.com/office/drawing/2014/main" xmlns="" id="{FE60C126-DAFF-42E4-8D5F-6B455C45993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81600" y="2438400"/>
            <a:ext cx="8382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457200"/>
            <a:endParaRPr lang="en-IN">
              <a:solidFill>
                <a:prstClr val="black"/>
              </a:solidFill>
              <a:latin typeface="Calibri Light" panose="020F0302020204030204"/>
            </a:endParaRPr>
          </a:p>
        </p:txBody>
      </p:sp>
      <p:sp>
        <p:nvSpPr>
          <p:cNvPr id="18449" name="Line 17">
            <a:extLst>
              <a:ext uri="{FF2B5EF4-FFF2-40B4-BE49-F238E27FC236}">
                <a16:creationId xmlns:a16="http://schemas.microsoft.com/office/drawing/2014/main" xmlns="" id="{7B12CA6C-793A-4D89-99AE-A94B7B91919D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2438400"/>
            <a:ext cx="76200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457200"/>
            <a:endParaRPr lang="en-IN">
              <a:solidFill>
                <a:prstClr val="black"/>
              </a:solidFill>
              <a:latin typeface="Calibri Light" panose="020F0302020204030204"/>
            </a:endParaRPr>
          </a:p>
        </p:txBody>
      </p:sp>
      <p:sp>
        <p:nvSpPr>
          <p:cNvPr id="18450" name="Line 18">
            <a:extLst>
              <a:ext uri="{FF2B5EF4-FFF2-40B4-BE49-F238E27FC236}">
                <a16:creationId xmlns:a16="http://schemas.microsoft.com/office/drawing/2014/main" xmlns="" id="{4B43354C-D9BC-4501-8478-9E1198F71C0C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1905000"/>
            <a:ext cx="2209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457200"/>
            <a:endParaRPr lang="en-IN">
              <a:solidFill>
                <a:prstClr val="black"/>
              </a:solidFill>
              <a:latin typeface="Calibri Light" panose="020F0302020204030204"/>
            </a:endParaRPr>
          </a:p>
        </p:txBody>
      </p:sp>
      <p:sp>
        <p:nvSpPr>
          <p:cNvPr id="18451" name="Line 19">
            <a:extLst>
              <a:ext uri="{FF2B5EF4-FFF2-40B4-BE49-F238E27FC236}">
                <a16:creationId xmlns:a16="http://schemas.microsoft.com/office/drawing/2014/main" xmlns="" id="{1D50F4B7-A50D-4EE9-B27C-F75F19D144C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67200" y="3962400"/>
            <a:ext cx="1295400" cy="762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457200"/>
            <a:endParaRPr lang="en-IN">
              <a:solidFill>
                <a:prstClr val="black"/>
              </a:solidFill>
              <a:latin typeface="Calibri Light" panose="020F0302020204030204"/>
            </a:endParaRPr>
          </a:p>
        </p:txBody>
      </p:sp>
      <p:sp>
        <p:nvSpPr>
          <p:cNvPr id="18452" name="Text Box 20">
            <a:extLst>
              <a:ext uri="{FF2B5EF4-FFF2-40B4-BE49-F238E27FC236}">
                <a16:creationId xmlns:a16="http://schemas.microsoft.com/office/drawing/2014/main" xmlns="" id="{DE17BB27-7AFC-4BA0-BE27-0DD03FBE30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1752600"/>
            <a:ext cx="22098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457200" eaLnBrk="1" hangingPunct="1">
              <a:spcBef>
                <a:spcPct val="50000"/>
              </a:spcBef>
            </a:pPr>
            <a:r>
              <a:rPr lang="en-US" altLang="en-US" b="1" dirty="0">
                <a:solidFill>
                  <a:prstClr val="black"/>
                </a:solidFill>
              </a:rPr>
              <a:t>The Abstract Boundary of the Dynamic System</a:t>
            </a:r>
          </a:p>
        </p:txBody>
      </p:sp>
      <p:sp>
        <p:nvSpPr>
          <p:cNvPr id="18453" name="Text Box 21">
            <a:extLst>
              <a:ext uri="{FF2B5EF4-FFF2-40B4-BE49-F238E27FC236}">
                <a16:creationId xmlns:a16="http://schemas.microsoft.com/office/drawing/2014/main" xmlns="" id="{29C73B9F-BD11-486D-A8DE-0C99858BB4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4572001"/>
            <a:ext cx="1371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457200" eaLnBrk="1" hangingPunct="1">
              <a:spcBef>
                <a:spcPct val="50000"/>
              </a:spcBef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8454" name="Text Box 22">
            <a:extLst>
              <a:ext uri="{FF2B5EF4-FFF2-40B4-BE49-F238E27FC236}">
                <a16:creationId xmlns:a16="http://schemas.microsoft.com/office/drawing/2014/main" xmlns="" id="{C0517933-42B3-4AF4-81B3-F319DC53E2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4495801"/>
            <a:ext cx="16764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457200" eaLnBrk="1" hangingPunct="1">
              <a:spcBef>
                <a:spcPct val="50000"/>
              </a:spcBef>
            </a:pPr>
            <a:r>
              <a:rPr lang="en-US" altLang="en-US" b="1" dirty="0">
                <a:solidFill>
                  <a:prstClr val="black"/>
                </a:solidFill>
              </a:rPr>
              <a:t>Similar to Molecules in Newtonian Mechanics</a:t>
            </a:r>
          </a:p>
        </p:txBody>
      </p:sp>
      <p:sp>
        <p:nvSpPr>
          <p:cNvPr id="18455" name="Line 23">
            <a:extLst>
              <a:ext uri="{FF2B5EF4-FFF2-40B4-BE49-F238E27FC236}">
                <a16:creationId xmlns:a16="http://schemas.microsoft.com/office/drawing/2014/main" xmlns="" id="{CC2E10DA-8BB8-4596-B071-ED017B59E4C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53400" y="27432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457200"/>
            <a:endParaRPr lang="en-IN">
              <a:solidFill>
                <a:prstClr val="black"/>
              </a:solidFill>
              <a:latin typeface="Calibri Light" panose="020F0302020204030204"/>
            </a:endParaRPr>
          </a:p>
        </p:txBody>
      </p:sp>
      <p:sp>
        <p:nvSpPr>
          <p:cNvPr id="18456" name="Line 25">
            <a:extLst>
              <a:ext uri="{FF2B5EF4-FFF2-40B4-BE49-F238E27FC236}">
                <a16:creationId xmlns:a16="http://schemas.microsoft.com/office/drawing/2014/main" xmlns="" id="{0076309C-9683-41E8-8569-A6D1A4AD855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315200" y="48768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457200"/>
            <a:endParaRPr lang="en-IN">
              <a:solidFill>
                <a:prstClr val="black"/>
              </a:solidFill>
              <a:latin typeface="Calibri Light" panose="020F03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4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4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4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 animBg="1"/>
      <p:bldP spid="18452" grpId="0"/>
      <p:bldP spid="1845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xmlns="" id="{E6126BBB-38A1-4F4F-B079-190FBEF154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3429000" cy="487362"/>
          </a:xfrm>
          <a:solidFill>
            <a:srgbClr val="FFFF00"/>
          </a:solidFill>
        </p:spPr>
        <p:txBody>
          <a:bodyPr>
            <a:normAutofit/>
          </a:bodyPr>
          <a:lstStyle/>
          <a:p>
            <a:pPr eaLnBrk="1" hangingPunct="1"/>
            <a:r>
              <a:rPr lang="en-US" altLang="en-US" sz="2400" b="1" i="1" dirty="0">
                <a:solidFill>
                  <a:schemeClr val="tx1"/>
                </a:solidFill>
              </a:rPr>
              <a:t>The Concept of State Transfer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xmlns="" id="{CD8BD355-BD0F-471D-B928-A63AECF8EA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990600"/>
            <a:ext cx="8458200" cy="5562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000" dirty="0"/>
              <a:t>                                        </a:t>
            </a:r>
            <a:endParaRPr lang="en-US" altLang="en-US" b="1" dirty="0"/>
          </a:p>
        </p:txBody>
      </p:sp>
      <p:sp>
        <p:nvSpPr>
          <p:cNvPr id="19460" name="Rectangle 4">
            <a:extLst>
              <a:ext uri="{FF2B5EF4-FFF2-40B4-BE49-F238E27FC236}">
                <a16:creationId xmlns:a16="http://schemas.microsoft.com/office/drawing/2014/main" xmlns="" id="{5160D80D-B700-4E74-A611-08CE89A2F1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4999" y="1447800"/>
            <a:ext cx="2667001" cy="373379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457200" eaLnBrk="1" hangingPunct="1">
              <a:lnSpc>
                <a:spcPct val="90000"/>
              </a:lnSpc>
              <a:spcBef>
                <a:spcPct val="20000"/>
              </a:spcBef>
            </a:pPr>
            <a:endParaRPr lang="en-US" altLang="en-US" dirty="0">
              <a:solidFill>
                <a:prstClr val="black"/>
              </a:solidFill>
            </a:endParaRPr>
          </a:p>
          <a:p>
            <a:pPr algn="ctr" defTabSz="457200" eaLnBrk="1" hangingPunct="1">
              <a:lnSpc>
                <a:spcPct val="90000"/>
              </a:lnSpc>
              <a:spcBef>
                <a:spcPct val="20000"/>
              </a:spcBef>
            </a:pPr>
            <a:endParaRPr lang="en-US" altLang="en-US" dirty="0">
              <a:solidFill>
                <a:prstClr val="black"/>
              </a:solidFill>
            </a:endParaRPr>
          </a:p>
          <a:p>
            <a:pPr algn="ctr" defTabSz="457200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dirty="0">
                <a:solidFill>
                  <a:prstClr val="black"/>
                </a:solidFill>
              </a:rPr>
              <a:t>					</a:t>
            </a:r>
          </a:p>
          <a:p>
            <a:pPr algn="ctr" defTabSz="457200" eaLnBrk="1" hangingPunct="1">
              <a:lnSpc>
                <a:spcPct val="90000"/>
              </a:lnSpc>
              <a:spcBef>
                <a:spcPct val="20000"/>
              </a:spcBef>
            </a:pPr>
            <a:endParaRPr lang="en-US" altLang="en-US" dirty="0">
              <a:solidFill>
                <a:prstClr val="black"/>
              </a:solidFill>
            </a:endParaRPr>
          </a:p>
          <a:p>
            <a:pPr algn="ctr" defTabSz="457200" eaLnBrk="1" hangingPunct="1">
              <a:lnSpc>
                <a:spcPct val="90000"/>
              </a:lnSpc>
              <a:spcBef>
                <a:spcPct val="20000"/>
              </a:spcBef>
            </a:pPr>
            <a:endParaRPr lang="en-US" altLang="en-US" dirty="0">
              <a:solidFill>
                <a:prstClr val="black"/>
              </a:solidFill>
            </a:endParaRPr>
          </a:p>
          <a:p>
            <a:pPr algn="ctr" defTabSz="457200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dirty="0">
                <a:solidFill>
                  <a:prstClr val="black"/>
                </a:solidFill>
              </a:rPr>
              <a:t>					</a:t>
            </a:r>
            <a:endParaRPr lang="en-US" altLang="en-US" dirty="0">
              <a:solidFill>
                <a:srgbClr val="A8B97F"/>
              </a:solidFill>
            </a:endParaRPr>
          </a:p>
          <a:p>
            <a:pPr algn="ctr" defTabSz="457200" eaLnBrk="1" hangingPunct="1"/>
            <a:endParaRPr lang="en-US" altLang="en-US" dirty="0">
              <a:solidFill>
                <a:prstClr val="black"/>
              </a:solidFill>
            </a:endParaRPr>
          </a:p>
        </p:txBody>
      </p:sp>
      <p:sp>
        <p:nvSpPr>
          <p:cNvPr id="19461" name="Oval 5">
            <a:extLst>
              <a:ext uri="{FF2B5EF4-FFF2-40B4-BE49-F238E27FC236}">
                <a16:creationId xmlns:a16="http://schemas.microsoft.com/office/drawing/2014/main" xmlns="" id="{180BD2C7-E766-4153-8612-0852BBB552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399" y="2209800"/>
            <a:ext cx="1866901" cy="19812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457200" eaLnBrk="1" hangingPunct="1"/>
            <a:r>
              <a:rPr lang="en-US" altLang="en-US" sz="2400" i="1" dirty="0">
                <a:solidFill>
                  <a:prstClr val="black"/>
                </a:solidFill>
              </a:rPr>
              <a:t>Input Space</a:t>
            </a:r>
          </a:p>
          <a:p>
            <a:pPr algn="ctr" defTabSz="457200" eaLnBrk="1" hangingPunct="1"/>
            <a:r>
              <a:rPr lang="en-US" altLang="en-US" sz="2400" i="1" dirty="0">
                <a:solidFill>
                  <a:prstClr val="black"/>
                </a:solidFill>
              </a:rPr>
              <a:t>U</a:t>
            </a:r>
          </a:p>
        </p:txBody>
      </p:sp>
      <p:sp>
        <p:nvSpPr>
          <p:cNvPr id="19462" name="Line 6">
            <a:extLst>
              <a:ext uri="{FF2B5EF4-FFF2-40B4-BE49-F238E27FC236}">
                <a16:creationId xmlns:a16="http://schemas.microsoft.com/office/drawing/2014/main" xmlns="" id="{722FBF82-BAAB-4239-9152-ADECED899752}"/>
              </a:ext>
            </a:extLst>
          </p:cNvPr>
          <p:cNvSpPr>
            <a:spLocks noChangeShapeType="1"/>
          </p:cNvSpPr>
          <p:nvPr/>
        </p:nvSpPr>
        <p:spPr bwMode="auto">
          <a:xfrm>
            <a:off x="8039100" y="5514752"/>
            <a:ext cx="1295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457200"/>
            <a:endParaRPr lang="en-IN">
              <a:solidFill>
                <a:prstClr val="black"/>
              </a:solidFill>
              <a:latin typeface="Calibri Light" panose="020F0302020204030204"/>
            </a:endParaRPr>
          </a:p>
        </p:txBody>
      </p:sp>
      <p:sp>
        <p:nvSpPr>
          <p:cNvPr id="19463" name="Rectangle 7">
            <a:extLst>
              <a:ext uri="{FF2B5EF4-FFF2-40B4-BE49-F238E27FC236}">
                <a16:creationId xmlns:a16="http://schemas.microsoft.com/office/drawing/2014/main" xmlns="" id="{63D8667C-3AA7-40F5-BAC8-881CAB6619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0662" y="4426742"/>
            <a:ext cx="457200" cy="4572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457200" eaLnBrk="1" hangingPunct="1"/>
            <a:r>
              <a:rPr lang="en-US" altLang="en-US" sz="2000" dirty="0">
                <a:solidFill>
                  <a:prstClr val="black"/>
                </a:solidFill>
              </a:rPr>
              <a:t>X(0)</a:t>
            </a:r>
          </a:p>
        </p:txBody>
      </p:sp>
      <p:sp>
        <p:nvSpPr>
          <p:cNvPr id="19464" name="Rectangle 8">
            <a:extLst>
              <a:ext uri="{FF2B5EF4-FFF2-40B4-BE49-F238E27FC236}">
                <a16:creationId xmlns:a16="http://schemas.microsoft.com/office/drawing/2014/main" xmlns="" id="{DCB7C148-EB38-4DD4-AE6C-FBD2053A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2971800"/>
            <a:ext cx="457200" cy="4572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457200" eaLnBrk="1" hangingPunct="1"/>
            <a:r>
              <a:rPr lang="en-US" altLang="en-US" dirty="0">
                <a:solidFill>
                  <a:prstClr val="black"/>
                </a:solidFill>
              </a:rPr>
              <a:t>X(1)</a:t>
            </a:r>
          </a:p>
        </p:txBody>
      </p:sp>
      <p:sp>
        <p:nvSpPr>
          <p:cNvPr id="19465" name="Text Box 9">
            <a:extLst>
              <a:ext uri="{FF2B5EF4-FFF2-40B4-BE49-F238E27FC236}">
                <a16:creationId xmlns:a16="http://schemas.microsoft.com/office/drawing/2014/main" xmlns="" id="{40C40294-DE31-4FD3-BCF0-37F0B3233D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3523" y="4471987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457200" eaLnBrk="1" hangingPunct="1"/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9466" name="Freeform 10">
            <a:extLst>
              <a:ext uri="{FF2B5EF4-FFF2-40B4-BE49-F238E27FC236}">
                <a16:creationId xmlns:a16="http://schemas.microsoft.com/office/drawing/2014/main" xmlns="" id="{95357BF6-2A24-4309-B331-4047F71A1929}"/>
              </a:ext>
            </a:extLst>
          </p:cNvPr>
          <p:cNvSpPr>
            <a:spLocks/>
          </p:cNvSpPr>
          <p:nvPr/>
        </p:nvSpPr>
        <p:spPr bwMode="auto">
          <a:xfrm>
            <a:off x="5752787" y="3200401"/>
            <a:ext cx="2476812" cy="1447797"/>
          </a:xfrm>
          <a:custGeom>
            <a:avLst/>
            <a:gdLst>
              <a:gd name="T0" fmla="*/ 0 w 1680"/>
              <a:gd name="T1" fmla="*/ 2147483647 h 912"/>
              <a:gd name="T2" fmla="*/ 1209675045 w 1680"/>
              <a:gd name="T3" fmla="*/ 2056447743 h 912"/>
              <a:gd name="T4" fmla="*/ 2056447696 w 1680"/>
              <a:gd name="T5" fmla="*/ 1088707605 h 912"/>
              <a:gd name="T6" fmla="*/ 2147483647 w 1680"/>
              <a:gd name="T7" fmla="*/ 362902502 h 912"/>
              <a:gd name="T8" fmla="*/ 2147483647 w 1680"/>
              <a:gd name="T9" fmla="*/ 0 h 9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80"/>
              <a:gd name="T16" fmla="*/ 0 h 912"/>
              <a:gd name="T17" fmla="*/ 1680 w 1680"/>
              <a:gd name="T18" fmla="*/ 912 h 9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80" h="912">
                <a:moveTo>
                  <a:pt x="0" y="912"/>
                </a:moveTo>
                <a:cubicBezTo>
                  <a:pt x="172" y="904"/>
                  <a:pt x="344" y="896"/>
                  <a:pt x="480" y="816"/>
                </a:cubicBezTo>
                <a:cubicBezTo>
                  <a:pt x="616" y="736"/>
                  <a:pt x="704" y="544"/>
                  <a:pt x="816" y="432"/>
                </a:cubicBezTo>
                <a:cubicBezTo>
                  <a:pt x="928" y="320"/>
                  <a:pt x="1008" y="216"/>
                  <a:pt x="1152" y="144"/>
                </a:cubicBezTo>
                <a:cubicBezTo>
                  <a:pt x="1296" y="72"/>
                  <a:pt x="1592" y="24"/>
                  <a:pt x="1680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457200" eaLnBrk="1" hangingPunct="1"/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9467" name="Text Box 11">
            <a:extLst>
              <a:ext uri="{FF2B5EF4-FFF2-40B4-BE49-F238E27FC236}">
                <a16:creationId xmlns:a16="http://schemas.microsoft.com/office/drawing/2014/main" xmlns="" id="{A32FF166-9DD2-4999-8D48-588ED702E7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2960" y="2475618"/>
            <a:ext cx="2251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457200" eaLnBrk="1" hangingPunct="1"/>
            <a:r>
              <a:rPr lang="en-US" altLang="en-US" sz="2400" i="1" dirty="0">
                <a:solidFill>
                  <a:prstClr val="black"/>
                </a:solidFill>
              </a:rPr>
              <a:t>State Space</a:t>
            </a:r>
          </a:p>
        </p:txBody>
      </p:sp>
      <p:sp>
        <p:nvSpPr>
          <p:cNvPr id="19470" name="Line 14">
            <a:extLst>
              <a:ext uri="{FF2B5EF4-FFF2-40B4-BE49-F238E27FC236}">
                <a16:creationId xmlns:a16="http://schemas.microsoft.com/office/drawing/2014/main" xmlns="" id="{A1A1AD9A-6F56-4470-883F-0FC14E597E10}"/>
              </a:ext>
            </a:extLst>
          </p:cNvPr>
          <p:cNvSpPr>
            <a:spLocks noChangeShapeType="1"/>
          </p:cNvSpPr>
          <p:nvPr/>
        </p:nvSpPr>
        <p:spPr bwMode="auto">
          <a:xfrm>
            <a:off x="5740151" y="4552509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457200"/>
            <a:endParaRPr lang="en-IN">
              <a:solidFill>
                <a:prstClr val="black"/>
              </a:solidFill>
              <a:latin typeface="Calibri Light" panose="020F0302020204030204"/>
            </a:endParaRPr>
          </a:p>
        </p:txBody>
      </p:sp>
      <p:sp>
        <p:nvSpPr>
          <p:cNvPr id="19471" name="Line 15">
            <a:extLst>
              <a:ext uri="{FF2B5EF4-FFF2-40B4-BE49-F238E27FC236}">
                <a16:creationId xmlns:a16="http://schemas.microsoft.com/office/drawing/2014/main" xmlns="" id="{C71D3EAA-95BC-45CB-BE8A-90FC0DE8F3F5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1" y="5181598"/>
            <a:ext cx="3690891" cy="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457200"/>
            <a:endParaRPr lang="en-IN">
              <a:solidFill>
                <a:prstClr val="black"/>
              </a:solidFill>
              <a:latin typeface="Calibri Light" panose="020F0302020204030204"/>
            </a:endParaRPr>
          </a:p>
        </p:txBody>
      </p:sp>
      <p:sp>
        <p:nvSpPr>
          <p:cNvPr id="19472" name="Line 16">
            <a:extLst>
              <a:ext uri="{FF2B5EF4-FFF2-40B4-BE49-F238E27FC236}">
                <a16:creationId xmlns:a16="http://schemas.microsoft.com/office/drawing/2014/main" xmlns="" id="{6B8EECB8-32A8-4DD2-9C3B-D7121AE69533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3313818"/>
            <a:ext cx="1524000" cy="57238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457200"/>
            <a:endParaRPr lang="en-IN">
              <a:solidFill>
                <a:prstClr val="black"/>
              </a:solidFill>
              <a:latin typeface="Calibri Light" panose="020F0302020204030204"/>
            </a:endParaRPr>
          </a:p>
        </p:txBody>
      </p:sp>
      <p:sp>
        <p:nvSpPr>
          <p:cNvPr id="19473" name="Rectangle 17">
            <a:extLst>
              <a:ext uri="{FF2B5EF4-FFF2-40B4-BE49-F238E27FC236}">
                <a16:creationId xmlns:a16="http://schemas.microsoft.com/office/drawing/2014/main" xmlns="" id="{E99A50E2-A399-4A97-AEDB-8632974A21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2031" y="5362352"/>
            <a:ext cx="1905000" cy="3048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457200" eaLnBrk="1" hangingPunct="1"/>
            <a:r>
              <a:rPr lang="en-US" altLang="en-US">
                <a:solidFill>
                  <a:prstClr val="black"/>
                </a:solidFill>
              </a:rPr>
              <a:t>Time Driven</a:t>
            </a:r>
          </a:p>
        </p:txBody>
      </p:sp>
      <p:sp>
        <p:nvSpPr>
          <p:cNvPr id="19474" name="Text Box 18">
            <a:extLst>
              <a:ext uri="{FF2B5EF4-FFF2-40B4-BE49-F238E27FC236}">
                <a16:creationId xmlns:a16="http://schemas.microsoft.com/office/drawing/2014/main" xmlns="" id="{B6CD406A-9C77-40BE-A06F-A22B9BC103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2150" y="3163011"/>
            <a:ext cx="1631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457200" eaLnBrk="1" hangingPunct="1"/>
            <a:r>
              <a:rPr lang="en-US" altLang="en-US" dirty="0">
                <a:solidFill>
                  <a:prstClr val="black"/>
                </a:solidFill>
              </a:rPr>
              <a:t>State Transfer</a:t>
            </a:r>
          </a:p>
        </p:txBody>
      </p:sp>
      <p:sp>
        <p:nvSpPr>
          <p:cNvPr id="19475" name="Oval 20">
            <a:extLst>
              <a:ext uri="{FF2B5EF4-FFF2-40B4-BE49-F238E27FC236}">
                <a16:creationId xmlns:a16="http://schemas.microsoft.com/office/drawing/2014/main" xmlns="" id="{21EC60CC-0EBE-43F4-8055-4970C71924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0" y="2286000"/>
            <a:ext cx="1524000" cy="17526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457200" eaLnBrk="1" hangingPunct="1"/>
            <a:r>
              <a:rPr lang="en-US" altLang="en-US" sz="2000" i="1" dirty="0">
                <a:solidFill>
                  <a:prstClr val="black"/>
                </a:solidFill>
              </a:rPr>
              <a:t>Observation</a:t>
            </a:r>
          </a:p>
          <a:p>
            <a:pPr algn="ctr" defTabSz="457200" eaLnBrk="1" hangingPunct="1"/>
            <a:r>
              <a:rPr lang="en-US" altLang="en-US" sz="2000" i="1" dirty="0">
                <a:solidFill>
                  <a:prstClr val="black"/>
                </a:solidFill>
              </a:rPr>
              <a:t>Space</a:t>
            </a:r>
          </a:p>
          <a:p>
            <a:pPr algn="ctr" defTabSz="457200" eaLnBrk="1" hangingPunct="1"/>
            <a:r>
              <a:rPr lang="en-US" altLang="en-US" sz="2000" dirty="0">
                <a:solidFill>
                  <a:prstClr val="black"/>
                </a:solidFill>
              </a:rPr>
              <a:t>Y</a:t>
            </a:r>
          </a:p>
        </p:txBody>
      </p:sp>
      <p:sp>
        <p:nvSpPr>
          <p:cNvPr id="19477" name="Line 23">
            <a:extLst>
              <a:ext uri="{FF2B5EF4-FFF2-40B4-BE49-F238E27FC236}">
                <a16:creationId xmlns:a16="http://schemas.microsoft.com/office/drawing/2014/main" xmlns="" id="{EF9AB111-225E-4A8C-9302-ACACE191035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72399" y="3536155"/>
            <a:ext cx="1219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457200"/>
            <a:endParaRPr lang="en-IN">
              <a:solidFill>
                <a:prstClr val="black"/>
              </a:solidFill>
              <a:latin typeface="Calibri Light" panose="020F0302020204030204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DD8C5234-36E3-4E74-9610-C64D4177C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346" y="5023982"/>
            <a:ext cx="1908213" cy="98154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548BAA6B-B19E-42A8-8FA4-37CF53886C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3901" y="4933509"/>
            <a:ext cx="2523963" cy="12680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4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4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4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4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4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4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4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4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4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4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9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94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94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9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9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9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9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94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94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94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94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9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9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 animBg="1"/>
      <p:bldP spid="19461" grpId="0" animBg="1"/>
      <p:bldP spid="19462" grpId="0" animBg="1"/>
      <p:bldP spid="19463" grpId="0" animBg="1"/>
      <p:bldP spid="19464" grpId="0" animBg="1"/>
      <p:bldP spid="19465" grpId="0"/>
      <p:bldP spid="19466" grpId="0" animBg="1"/>
      <p:bldP spid="19467" grpId="0"/>
      <p:bldP spid="19470" grpId="0" animBg="1"/>
      <p:bldP spid="19471" grpId="0" animBg="1"/>
      <p:bldP spid="19472" grpId="0" animBg="1"/>
      <p:bldP spid="19473" grpId="0" animBg="1"/>
      <p:bldP spid="19474" grpId="0"/>
      <p:bldP spid="19475" grpId="0" animBg="1"/>
      <p:bldP spid="1947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clock&#10;&#10;Description automatically generated">
            <a:extLst>
              <a:ext uri="{FF2B5EF4-FFF2-40B4-BE49-F238E27FC236}">
                <a16:creationId xmlns:a16="http://schemas.microsoft.com/office/drawing/2014/main" xmlns="" id="{330D8FF6-7E53-401F-914B-E8922731E4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87" y="2216896"/>
            <a:ext cx="2060313" cy="587542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xmlns="" id="{EAA7FE9E-9B20-4FFB-AD2D-28257C4609F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014"/>
          <a:stretch/>
        </p:blipFill>
        <p:spPr>
          <a:xfrm>
            <a:off x="7863541" y="5926173"/>
            <a:ext cx="2161273" cy="727590"/>
          </a:xfrm>
          <a:prstGeom prst="rect">
            <a:avLst/>
          </a:prstGeom>
        </p:spPr>
      </p:pic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xmlns="" id="{FFD82363-9FFC-4EA2-BC95-7A56F0B4515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61" t="37416"/>
          <a:stretch/>
        </p:blipFill>
        <p:spPr>
          <a:xfrm>
            <a:off x="2584206" y="3129667"/>
            <a:ext cx="3563554" cy="645284"/>
          </a:xfrm>
          <a:prstGeom prst="rect">
            <a:avLst/>
          </a:prstGeom>
        </p:spPr>
      </p:pic>
      <p:pic>
        <p:nvPicPr>
          <p:cNvPr id="17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xmlns="" id="{FDA22238-53FB-46E4-A441-291B99846E8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19" t="37877" r="19757" b="-1"/>
          <a:stretch/>
        </p:blipFill>
        <p:spPr>
          <a:xfrm>
            <a:off x="2536760" y="4601303"/>
            <a:ext cx="3611000" cy="688215"/>
          </a:xfrm>
          <a:prstGeom prst="rect">
            <a:avLst/>
          </a:prstGeom>
        </p:spPr>
      </p:pic>
      <p:pic>
        <p:nvPicPr>
          <p:cNvPr id="19" name="Picture 18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xmlns="" id="{2DF528CB-DCAB-4225-9ADE-6D032765B5C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21" t="55272" r="19925"/>
          <a:stretch/>
        </p:blipFill>
        <p:spPr>
          <a:xfrm>
            <a:off x="671767" y="3041252"/>
            <a:ext cx="1351806" cy="553722"/>
          </a:xfrm>
          <a:prstGeom prst="rect">
            <a:avLst/>
          </a:prstGeom>
        </p:spPr>
      </p:pic>
      <p:pic>
        <p:nvPicPr>
          <p:cNvPr id="21" name="Picture 20" descr="A picture containing text, clock&#10;&#10;Description automatically generated">
            <a:extLst>
              <a:ext uri="{FF2B5EF4-FFF2-40B4-BE49-F238E27FC236}">
                <a16:creationId xmlns:a16="http://schemas.microsoft.com/office/drawing/2014/main" xmlns="" id="{A6F23EA8-766F-4929-B7B7-62D0622116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258" y="3917248"/>
            <a:ext cx="1435119" cy="763557"/>
          </a:xfrm>
          <a:prstGeom prst="rect">
            <a:avLst/>
          </a:prstGeom>
        </p:spPr>
      </p:pic>
      <p:pic>
        <p:nvPicPr>
          <p:cNvPr id="25" name="Picture 24" descr="Text&#10;&#10;Description automatically generated with low confidence">
            <a:extLst>
              <a:ext uri="{FF2B5EF4-FFF2-40B4-BE49-F238E27FC236}">
                <a16:creationId xmlns:a16="http://schemas.microsoft.com/office/drawing/2014/main" xmlns="" id="{FCE33B13-7D19-43E4-8247-BA74BD676EF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35" y="5627072"/>
            <a:ext cx="4302496" cy="1026691"/>
          </a:xfrm>
          <a:prstGeom prst="rect">
            <a:avLst/>
          </a:prstGeom>
        </p:spPr>
      </p:pic>
      <p:pic>
        <p:nvPicPr>
          <p:cNvPr id="27" name="Picture 26" descr="Diagram&#10;&#10;Description automatically generated">
            <a:extLst>
              <a:ext uri="{FF2B5EF4-FFF2-40B4-BE49-F238E27FC236}">
                <a16:creationId xmlns:a16="http://schemas.microsoft.com/office/drawing/2014/main" xmlns="" id="{91BC15CA-FDC4-4221-928F-1AECEA4F091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43" y="365972"/>
            <a:ext cx="2682897" cy="1155352"/>
          </a:xfrm>
          <a:prstGeom prst="rect">
            <a:avLst/>
          </a:prstGeom>
        </p:spPr>
      </p:pic>
      <p:pic>
        <p:nvPicPr>
          <p:cNvPr id="29" name="Picture 28" descr="Text&#10;&#10;Description automatically generated">
            <a:extLst>
              <a:ext uri="{FF2B5EF4-FFF2-40B4-BE49-F238E27FC236}">
                <a16:creationId xmlns:a16="http://schemas.microsoft.com/office/drawing/2014/main" xmlns="" id="{443AC7BC-9126-49D3-9D96-962BF05E9C5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7925" y="5292820"/>
            <a:ext cx="3954716" cy="567493"/>
          </a:xfrm>
          <a:prstGeom prst="rect">
            <a:avLst/>
          </a:prstGeom>
        </p:spPr>
      </p:pic>
      <p:sp>
        <p:nvSpPr>
          <p:cNvPr id="55" name="Right Brace 54">
            <a:extLst>
              <a:ext uri="{FF2B5EF4-FFF2-40B4-BE49-F238E27FC236}">
                <a16:creationId xmlns:a16="http://schemas.microsoft.com/office/drawing/2014/main" xmlns="" id="{A44313E3-364E-4956-9999-7CF1645E2AFE}"/>
              </a:ext>
            </a:extLst>
          </p:cNvPr>
          <p:cNvSpPr/>
          <p:nvPr/>
        </p:nvSpPr>
        <p:spPr>
          <a:xfrm>
            <a:off x="6225985" y="260688"/>
            <a:ext cx="319663" cy="6393076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AB84A36-B776-1EF6-5E22-E52A02D41484}"/>
              </a:ext>
            </a:extLst>
          </p:cNvPr>
          <p:cNvSpPr txBox="1"/>
          <p:nvPr/>
        </p:nvSpPr>
        <p:spPr>
          <a:xfrm>
            <a:off x="3291322" y="91411"/>
            <a:ext cx="2497680" cy="338554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b="1" i="1" dirty="0">
                <a:solidFill>
                  <a:prstClr val="black"/>
                </a:solidFill>
              </a:rPr>
              <a:t>Review of  Steady State Error</a:t>
            </a:r>
            <a:endParaRPr lang="en-IN" sz="1600" b="1" i="1" dirty="0">
              <a:solidFill>
                <a:prstClr val="black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CBFBA0AC-F345-5ED7-400C-F5A74CA887F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82631" y="3749988"/>
            <a:ext cx="3382746" cy="6086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24EBC67-B02F-1981-9C43-C4E87D2D5EB9}"/>
              </a:ext>
            </a:extLst>
          </p:cNvPr>
          <p:cNvSpPr txBox="1"/>
          <p:nvPr/>
        </p:nvSpPr>
        <p:spPr>
          <a:xfrm>
            <a:off x="6623873" y="4680805"/>
            <a:ext cx="4047433" cy="338554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System Type ---   No. of Free Poles / Integrators </a:t>
            </a:r>
            <a:endParaRPr lang="en-IN" sz="16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07EB33AD-E9BA-A67E-CFFE-A46C382A5C7A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20140" t="48424"/>
          <a:stretch/>
        </p:blipFill>
        <p:spPr>
          <a:xfrm>
            <a:off x="6545648" y="1970179"/>
            <a:ext cx="3621240" cy="832832"/>
          </a:xfrm>
          <a:prstGeom prst="rect">
            <a:avLst/>
          </a:prstGeom>
        </p:spPr>
      </p:pic>
      <p:pic>
        <p:nvPicPr>
          <p:cNvPr id="1026" name="Picture 2" descr="What is Closed-Loop Control System? Definition, Operation and Transfer  Function of Closed-Loop Control System - Electronics Coach">
            <a:extLst>
              <a:ext uri="{FF2B5EF4-FFF2-40B4-BE49-F238E27FC236}">
                <a16:creationId xmlns:a16="http://schemas.microsoft.com/office/drawing/2014/main" xmlns="" id="{AF0BB1F3-4DA2-19A6-732D-64F7E97EA6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871"/>
          <a:stretch/>
        </p:blipFill>
        <p:spPr bwMode="auto">
          <a:xfrm>
            <a:off x="9097505" y="265098"/>
            <a:ext cx="3013898" cy="1115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FA2E5C58-5C25-4C78-FFB8-0958D3E18AB9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9384" t="53133" r="8912"/>
          <a:stretch/>
        </p:blipFill>
        <p:spPr>
          <a:xfrm>
            <a:off x="6623873" y="282980"/>
            <a:ext cx="2141152" cy="539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553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at is a proportional control valve? – FluidPower.Pro">
            <a:extLst>
              <a:ext uri="{FF2B5EF4-FFF2-40B4-BE49-F238E27FC236}">
                <a16:creationId xmlns:a16="http://schemas.microsoft.com/office/drawing/2014/main" xmlns="" id="{7B04E9DF-31BD-3DB2-AFBE-2A15759389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3766" y="2599784"/>
            <a:ext cx="3086368" cy="3800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63540FD-3043-C87C-F409-A12E597474EB}"/>
              </a:ext>
            </a:extLst>
          </p:cNvPr>
          <p:cNvSpPr txBox="1"/>
          <p:nvPr/>
        </p:nvSpPr>
        <p:spPr>
          <a:xfrm>
            <a:off x="450699" y="206277"/>
            <a:ext cx="3684233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b="1" i="1" dirty="0"/>
              <a:t>Conceptualizing  Frequency Response</a:t>
            </a:r>
            <a:endParaRPr lang="en-IN" b="1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0D403FF-DE87-6913-28A4-397B299DB4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742" y="2890563"/>
            <a:ext cx="4245126" cy="27506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4EB01F9-A1FB-306B-4149-66227ACF515E}"/>
              </a:ext>
            </a:extLst>
          </p:cNvPr>
          <p:cNvSpPr txBox="1"/>
          <p:nvPr/>
        </p:nvSpPr>
        <p:spPr>
          <a:xfrm>
            <a:off x="206742" y="880502"/>
            <a:ext cx="7708533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By the term frequency response, we mean the steady-state response of a system to a sinusoidal input.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In frequency-response methods, we vary the frequency of the input signal over a certain range and study the resulting response</a:t>
            </a:r>
            <a:endParaRPr lang="en-IN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xmlns="" id="{2E5503A7-3E49-D5C0-8BE9-5934547D8221}"/>
              </a:ext>
            </a:extLst>
          </p:cNvPr>
          <p:cNvSpPr/>
          <p:nvPr/>
        </p:nvSpPr>
        <p:spPr>
          <a:xfrm>
            <a:off x="7740134" y="575609"/>
            <a:ext cx="537091" cy="5977591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5860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rand-New] Tektronix AFG3051C Arbitrary/Function Generator 50 MHz, 1Ch,1  GS/s | eBay">
            <a:extLst>
              <a:ext uri="{FF2B5EF4-FFF2-40B4-BE49-F238E27FC236}">
                <a16:creationId xmlns:a16="http://schemas.microsoft.com/office/drawing/2014/main" xmlns="" id="{5A109BB7-6C40-BBD9-A7FD-10AC20AE81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28" b="10917"/>
          <a:stretch/>
        </p:blipFill>
        <p:spPr bwMode="auto">
          <a:xfrm>
            <a:off x="237181" y="329605"/>
            <a:ext cx="2263596" cy="1403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xmlns="" id="{99AF62DA-BE4E-8093-3531-F104EEE4CEA3}"/>
              </a:ext>
            </a:extLst>
          </p:cNvPr>
          <p:cNvSpPr/>
          <p:nvPr/>
        </p:nvSpPr>
        <p:spPr>
          <a:xfrm>
            <a:off x="1297859" y="2026088"/>
            <a:ext cx="736524" cy="695045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1F74AE62-2F29-4B2F-3A1C-0BB9DA6E17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48" r="4609"/>
          <a:stretch/>
        </p:blipFill>
        <p:spPr>
          <a:xfrm>
            <a:off x="5240904" y="2371378"/>
            <a:ext cx="3064548" cy="3058368"/>
          </a:xfrm>
          <a:prstGeom prst="rect">
            <a:avLst/>
          </a:prstGeom>
        </p:spPr>
      </p:pic>
      <p:pic>
        <p:nvPicPr>
          <p:cNvPr id="1036" name="Picture 12" descr="Sinusoidal Waveform - an overview | ScienceDirect Topics">
            <a:extLst>
              <a:ext uri="{FF2B5EF4-FFF2-40B4-BE49-F238E27FC236}">
                <a16:creationId xmlns:a16="http://schemas.microsoft.com/office/drawing/2014/main" xmlns="" id="{88664019-35E6-03F4-8222-027428CAD8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4538" y="1359479"/>
            <a:ext cx="2429516" cy="1853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Electromagnets">
            <a:extLst>
              <a:ext uri="{FF2B5EF4-FFF2-40B4-BE49-F238E27FC236}">
                <a16:creationId xmlns:a16="http://schemas.microsoft.com/office/drawing/2014/main" xmlns="" id="{0DAAC0DC-EAE6-3976-1C83-C42D9EC7F5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824298">
            <a:off x="3481590" y="2754916"/>
            <a:ext cx="1415185" cy="1267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38B9DB8-103B-B555-339D-5B9D5249D43F}"/>
              </a:ext>
            </a:extLst>
          </p:cNvPr>
          <p:cNvSpPr txBox="1"/>
          <p:nvPr/>
        </p:nvSpPr>
        <p:spPr>
          <a:xfrm>
            <a:off x="3307568" y="177553"/>
            <a:ext cx="3979057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b="1" i="1" dirty="0"/>
              <a:t>Frequency Response on Field Equipment</a:t>
            </a:r>
            <a:endParaRPr lang="en-IN" b="1" i="1" dirty="0"/>
          </a:p>
        </p:txBody>
      </p:sp>
      <p:pic>
        <p:nvPicPr>
          <p:cNvPr id="1030" name="Picture 6" descr="What is a flapper nozzle mechanism? | Instrumentation and Control  Engineering">
            <a:extLst>
              <a:ext uri="{FF2B5EF4-FFF2-40B4-BE49-F238E27FC236}">
                <a16:creationId xmlns:a16="http://schemas.microsoft.com/office/drawing/2014/main" xmlns="" id="{6F932355-CD54-86C6-D772-64B84F488C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3" r="2503" b="24433"/>
          <a:stretch/>
        </p:blipFill>
        <p:spPr bwMode="auto">
          <a:xfrm>
            <a:off x="1619060" y="4103738"/>
            <a:ext cx="4118537" cy="2176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xmlns="" id="{C363A196-5506-D25E-4109-43F1414292C2}"/>
              </a:ext>
            </a:extLst>
          </p:cNvPr>
          <p:cNvSpPr/>
          <p:nvPr/>
        </p:nvSpPr>
        <p:spPr>
          <a:xfrm>
            <a:off x="4410386" y="5897067"/>
            <a:ext cx="2345055" cy="695045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050" name="Picture 2" descr="Level Control System - an overview | ScienceDirect Topics">
            <a:extLst>
              <a:ext uri="{FF2B5EF4-FFF2-40B4-BE49-F238E27FC236}">
                <a16:creationId xmlns:a16="http://schemas.microsoft.com/office/drawing/2014/main" xmlns="" id="{C3C10AE6-CE2C-C097-18FA-CA2C247FD1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05" t="13879" r="-567"/>
          <a:stretch/>
        </p:blipFill>
        <p:spPr bwMode="auto">
          <a:xfrm>
            <a:off x="8600467" y="259856"/>
            <a:ext cx="3326829" cy="4044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rrow: Up-Down 7">
            <a:extLst>
              <a:ext uri="{FF2B5EF4-FFF2-40B4-BE49-F238E27FC236}">
                <a16:creationId xmlns:a16="http://schemas.microsoft.com/office/drawing/2014/main" xmlns="" id="{FBFFF7E0-E29E-D193-308D-EF0ADDFC147B}"/>
              </a:ext>
            </a:extLst>
          </p:cNvPr>
          <p:cNvSpPr/>
          <p:nvPr/>
        </p:nvSpPr>
        <p:spPr>
          <a:xfrm>
            <a:off x="7629525" y="3791281"/>
            <a:ext cx="190500" cy="665392"/>
          </a:xfrm>
          <a:prstGeom prst="upDown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994DFC9C-6580-2BA9-29F0-5F2E86ECCBA2}"/>
              </a:ext>
            </a:extLst>
          </p:cNvPr>
          <p:cNvCxnSpPr>
            <a:cxnSpLocks/>
            <a:stCxn id="8" idx="6"/>
          </p:cNvCxnSpPr>
          <p:nvPr/>
        </p:nvCxnSpPr>
        <p:spPr>
          <a:xfrm>
            <a:off x="7772400" y="4123977"/>
            <a:ext cx="1352550" cy="600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0E56516F-EEE2-5B24-BA1C-DA459495F97E}"/>
              </a:ext>
            </a:extLst>
          </p:cNvPr>
          <p:cNvSpPr/>
          <p:nvPr/>
        </p:nvSpPr>
        <p:spPr>
          <a:xfrm>
            <a:off x="9124950" y="4496310"/>
            <a:ext cx="2802346" cy="186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943DA3FE-2F75-A2A0-D45E-6937DA408022}"/>
              </a:ext>
            </a:extLst>
          </p:cNvPr>
          <p:cNvSpPr txBox="1"/>
          <p:nvPr/>
        </p:nvSpPr>
        <p:spPr>
          <a:xfrm>
            <a:off x="10070643" y="6297318"/>
            <a:ext cx="11498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Frequency</a:t>
            </a:r>
            <a:endParaRPr lang="en-IN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E7CEE7CD-E450-6718-F6F9-CB3387E0AAF5}"/>
              </a:ext>
            </a:extLst>
          </p:cNvPr>
          <p:cNvSpPr txBox="1"/>
          <p:nvPr/>
        </p:nvSpPr>
        <p:spPr>
          <a:xfrm>
            <a:off x="8028967" y="5320129"/>
            <a:ext cx="114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Amplitude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786582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" grpId="0" animBg="1"/>
      <p:bldP spid="8" grpId="0" animBg="1"/>
      <p:bldP spid="11" grpId="0" animBg="1"/>
      <p:bldP spid="16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68E6513A-81FD-219D-FB66-5734D31D1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822" y="3585066"/>
            <a:ext cx="5377323" cy="143625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C3C887D9-3764-CA0F-8F78-B9853962A8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8024" y="3081623"/>
            <a:ext cx="2827236" cy="89009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AEC9A4B-2D08-4D98-06C1-67A86AEBA9D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287" r="6631" b="55222"/>
          <a:stretch/>
        </p:blipFill>
        <p:spPr>
          <a:xfrm>
            <a:off x="424873" y="795654"/>
            <a:ext cx="4391493" cy="8158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6D909B21-3719-26C8-E5D1-AAB71311D7E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8612"/>
          <a:stretch/>
        </p:blipFill>
        <p:spPr>
          <a:xfrm>
            <a:off x="347474" y="1886695"/>
            <a:ext cx="5099511" cy="93591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596EB126-4563-E061-26BC-4C17F5D9B166}"/>
              </a:ext>
            </a:extLst>
          </p:cNvPr>
          <p:cNvSpPr txBox="1"/>
          <p:nvPr/>
        </p:nvSpPr>
        <p:spPr>
          <a:xfrm>
            <a:off x="194326" y="151134"/>
            <a:ext cx="2389375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b="1" i="1" dirty="0"/>
              <a:t>The Frequency Domain </a:t>
            </a:r>
            <a:endParaRPr lang="en-IN" b="1" i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DA8CA110-6DDE-CF08-3632-271D29C2B5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5897" y="5364575"/>
            <a:ext cx="3641834" cy="1047887"/>
          </a:xfrm>
          <a:prstGeom prst="rect">
            <a:avLst/>
          </a:prstGeom>
        </p:spPr>
      </p:pic>
      <p:sp>
        <p:nvSpPr>
          <p:cNvPr id="12" name="Right Brace 11">
            <a:extLst>
              <a:ext uri="{FF2B5EF4-FFF2-40B4-BE49-F238E27FC236}">
                <a16:creationId xmlns:a16="http://schemas.microsoft.com/office/drawing/2014/main" xmlns="" id="{96EAE430-259C-93A8-6289-11FD39BA88A7}"/>
              </a:ext>
            </a:extLst>
          </p:cNvPr>
          <p:cNvSpPr/>
          <p:nvPr/>
        </p:nvSpPr>
        <p:spPr>
          <a:xfrm>
            <a:off x="7149662" y="618130"/>
            <a:ext cx="662152" cy="5794332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4525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2FFB9F6-61B2-A857-8E3A-A85C611582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9211" y="1534766"/>
            <a:ext cx="4112664" cy="34042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196D6C5-647C-799B-16D9-8AD3FA686B76}"/>
              </a:ext>
            </a:extLst>
          </p:cNvPr>
          <p:cNvSpPr txBox="1"/>
          <p:nvPr/>
        </p:nvSpPr>
        <p:spPr>
          <a:xfrm>
            <a:off x="9068825" y="438199"/>
            <a:ext cx="1902691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b="1" i="1" dirty="0"/>
              <a:t>Using Bode Plots</a:t>
            </a:r>
            <a:endParaRPr lang="en-IN" b="1" i="1" dirty="0"/>
          </a:p>
        </p:txBody>
      </p:sp>
    </p:spTree>
    <p:extLst>
      <p:ext uri="{BB962C8B-B14F-4D97-AF65-F5344CB8AC3E}">
        <p14:creationId xmlns:p14="http://schemas.microsoft.com/office/powerpoint/2010/main" val="1438656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8851C8B-D02D-A16E-402A-8735AB61EB71}"/>
              </a:ext>
            </a:extLst>
          </p:cNvPr>
          <p:cNvSpPr txBox="1"/>
          <p:nvPr/>
        </p:nvSpPr>
        <p:spPr>
          <a:xfrm>
            <a:off x="5446827" y="152462"/>
            <a:ext cx="6605751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i="1" dirty="0"/>
              <a:t>Sensor Selection for Steady State Monitoring &amp; Transient Monitoring</a:t>
            </a:r>
            <a:endParaRPr lang="en-IN" b="1" i="1" dirty="0"/>
          </a:p>
        </p:txBody>
      </p:sp>
      <p:pic>
        <p:nvPicPr>
          <p:cNvPr id="5" name="Picture 2" descr="How to Measure Flow Rate in Liquids Using Differential Pressure Transducers  - Bestech Australia">
            <a:extLst>
              <a:ext uri="{FF2B5EF4-FFF2-40B4-BE49-F238E27FC236}">
                <a16:creationId xmlns:a16="http://schemas.microsoft.com/office/drawing/2014/main" xmlns="" id="{DC2EB447-38BC-8377-E749-CBDFBA62A2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5" r="7089"/>
          <a:stretch/>
        </p:blipFill>
        <p:spPr bwMode="auto">
          <a:xfrm>
            <a:off x="179799" y="1479993"/>
            <a:ext cx="3138693" cy="2443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Differential Pressure Flow Meter Working Application, Advantages,  Disadvantages and Limitation | Mecholic">
            <a:extLst>
              <a:ext uri="{FF2B5EF4-FFF2-40B4-BE49-F238E27FC236}">
                <a16:creationId xmlns:a16="http://schemas.microsoft.com/office/drawing/2014/main" xmlns="" id="{49DC4370-6DF2-D01C-9F55-C3FE376E2C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3" t="50980" r="1786"/>
          <a:stretch/>
        </p:blipFill>
        <p:spPr bwMode="auto">
          <a:xfrm>
            <a:off x="346773" y="4012476"/>
            <a:ext cx="3048000" cy="1500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Accurately measure the dynamic response of pressure instruments">
            <a:extLst>
              <a:ext uri="{FF2B5EF4-FFF2-40B4-BE49-F238E27FC236}">
                <a16:creationId xmlns:a16="http://schemas.microsoft.com/office/drawing/2014/main" xmlns="" id="{EDCE1ACF-D626-163C-0219-E40B1D7E78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99" b="13234"/>
          <a:stretch/>
        </p:blipFill>
        <p:spPr bwMode="auto">
          <a:xfrm>
            <a:off x="476082" y="5734035"/>
            <a:ext cx="1331174" cy="747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Electronic applications: 2.6 The full Bode plot: gain and phase - OpenLearn  - Open University">
            <a:extLst>
              <a:ext uri="{FF2B5EF4-FFF2-40B4-BE49-F238E27FC236}">
                <a16:creationId xmlns:a16="http://schemas.microsoft.com/office/drawing/2014/main" xmlns="" id="{7CAAE0A7-5B45-97C0-6020-C27AC867E2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3397" y="1584169"/>
            <a:ext cx="3555721" cy="4440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1 CHAPTER 12 FREQUENCY RESPONSE ANALYSIS (Bode Plots) After completing this  chapter, the students will be able to: • Plot asym">
            <a:extLst>
              <a:ext uri="{FF2B5EF4-FFF2-40B4-BE49-F238E27FC236}">
                <a16:creationId xmlns:a16="http://schemas.microsoft.com/office/drawing/2014/main" xmlns="" id="{3B8C23CD-4076-2B7A-50B1-97B077AF1E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9829" y="4149277"/>
            <a:ext cx="3470565" cy="2382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36EB1DB-7432-EB9D-45B9-16AA315541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52137" y="1667297"/>
            <a:ext cx="1940872" cy="1292393"/>
          </a:xfrm>
          <a:prstGeom prst="rect">
            <a:avLst/>
          </a:prstGeom>
        </p:spPr>
      </p:pic>
      <p:pic>
        <p:nvPicPr>
          <p:cNvPr id="9" name="Picture 6" descr="4 inch / 100 mm Pressure Gauge at Rs 2600/piece in Jaipur | ID: 7112206212">
            <a:extLst>
              <a:ext uri="{FF2B5EF4-FFF2-40B4-BE49-F238E27FC236}">
                <a16:creationId xmlns:a16="http://schemas.microsoft.com/office/drawing/2014/main" xmlns="" id="{D6702D25-1F66-20DB-B4FE-8AF70598C7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829" y="831211"/>
            <a:ext cx="836086" cy="836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ode Plot Example | Bode Diagram Example MATLAB | Electrical Academia">
            <a:extLst>
              <a:ext uri="{FF2B5EF4-FFF2-40B4-BE49-F238E27FC236}">
                <a16:creationId xmlns:a16="http://schemas.microsoft.com/office/drawing/2014/main" xmlns="" id="{51E0C2B5-1AB4-8612-58C3-5C4EBB526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1701" y="1517717"/>
            <a:ext cx="3138693" cy="2406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1327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2FF486D-E209-F445-99C4-2E4A8392A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2607" y="392484"/>
            <a:ext cx="4055766" cy="529046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F82205A-84F5-28AF-19B6-04AE592A2D95}"/>
              </a:ext>
            </a:extLst>
          </p:cNvPr>
          <p:cNvSpPr txBox="1"/>
          <p:nvPr/>
        </p:nvSpPr>
        <p:spPr>
          <a:xfrm>
            <a:off x="603682" y="392484"/>
            <a:ext cx="4119238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b="1" i="1" dirty="0"/>
              <a:t>Relating Bode Plots with Damping Factor</a:t>
            </a:r>
            <a:endParaRPr lang="en-IN" b="1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F0E04F71-FC2E-E2C5-12CB-515E01DD9C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072" t="25885" r="8590" b="10168"/>
          <a:stretch/>
        </p:blipFill>
        <p:spPr>
          <a:xfrm>
            <a:off x="579201" y="1528937"/>
            <a:ext cx="4866054" cy="301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55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Real Life Examples of Embedded Systems - The Engineering Projects">
            <a:extLst>
              <a:ext uri="{FF2B5EF4-FFF2-40B4-BE49-F238E27FC236}">
                <a16:creationId xmlns:a16="http://schemas.microsoft.com/office/drawing/2014/main" xmlns="" id="{8F627D59-4053-43A9-ADD9-AD99B1B1ED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6" t="39598" r="1522" b="3313"/>
          <a:stretch/>
        </p:blipFill>
        <p:spPr bwMode="auto">
          <a:xfrm>
            <a:off x="361601" y="4866953"/>
            <a:ext cx="5919487" cy="1430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8" name="Picture 6" descr="Types of digital computers">
            <a:extLst>
              <a:ext uri="{FF2B5EF4-FFF2-40B4-BE49-F238E27FC236}">
                <a16:creationId xmlns:a16="http://schemas.microsoft.com/office/drawing/2014/main" xmlns="" id="{3187F1BD-7DA3-47F3-B2DA-6131791E27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49" r="7888" b="11424"/>
          <a:stretch/>
        </p:blipFill>
        <p:spPr bwMode="auto">
          <a:xfrm>
            <a:off x="3629025" y="355172"/>
            <a:ext cx="3904006" cy="2680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E1174552-9D1F-4148-A4AF-ED5C4DCE67DF}"/>
              </a:ext>
            </a:extLst>
          </p:cNvPr>
          <p:cNvSpPr txBox="1"/>
          <p:nvPr/>
        </p:nvSpPr>
        <p:spPr>
          <a:xfrm>
            <a:off x="271595" y="341396"/>
            <a:ext cx="2759979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Growth of Digital  Controls</a:t>
            </a:r>
            <a:endParaRPr kumimoji="0" lang="en-IN" sz="18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2" descr="Sampling of A/D converter | Renesas Customer Hub">
            <a:extLst>
              <a:ext uri="{FF2B5EF4-FFF2-40B4-BE49-F238E27FC236}">
                <a16:creationId xmlns:a16="http://schemas.microsoft.com/office/drawing/2014/main" xmlns="" id="{9C9C7B31-A1AB-84B3-AB80-EA8BAE6F07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8225" y="1072312"/>
            <a:ext cx="3560075" cy="2413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6" descr="PPT - The Nyquist –Shannon Sampling Theorem PowerPoint Presentation, free  download - ID:2636948">
            <a:extLst>
              <a:ext uri="{FF2B5EF4-FFF2-40B4-BE49-F238E27FC236}">
                <a16:creationId xmlns:a16="http://schemas.microsoft.com/office/drawing/2014/main" xmlns="" id="{5323E9A8-4CC9-8F49-F056-AE062CC433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24" t="44898" r="28720" b="28326"/>
          <a:stretch/>
        </p:blipFill>
        <p:spPr bwMode="auto">
          <a:xfrm>
            <a:off x="8421490" y="355862"/>
            <a:ext cx="2350706" cy="567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CSC 418/2504: Sampling Issues">
            <a:extLst>
              <a:ext uri="{FF2B5EF4-FFF2-40B4-BE49-F238E27FC236}">
                <a16:creationId xmlns:a16="http://schemas.microsoft.com/office/drawing/2014/main" xmlns="" id="{4CDD00F3-7E8A-7CC0-4A0C-6DF6C55A52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845" y="3805108"/>
            <a:ext cx="3700679" cy="281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F784729-0D20-4B07-A4EA-ADBC87F80C2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4187" b="4181"/>
          <a:stretch/>
        </p:blipFill>
        <p:spPr>
          <a:xfrm>
            <a:off x="361601" y="2873392"/>
            <a:ext cx="4576485" cy="166410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20397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Metropolitan" id="{4C5440D6-04D2-4954-96CF-F251137069B2}" vid="{79CFCA13-9412-4290-BB4B-85112F88857B}"/>
    </a:ext>
  </a:extLst>
</a:theme>
</file>

<file path=ppt/theme/theme4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Metropolitan" id="{4C5440D6-04D2-4954-96CF-F251137069B2}" vid="{79CFCA13-9412-4290-BB4B-85112F88857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52FEBDE6303EE459603B4B59672CC51" ma:contentTypeVersion="8" ma:contentTypeDescription="Create a new document." ma:contentTypeScope="" ma:versionID="fbd5796d31c17c8322d9db138d1d9ea2">
  <xsd:schema xmlns:xsd="http://www.w3.org/2001/XMLSchema" xmlns:xs="http://www.w3.org/2001/XMLSchema" xmlns:p="http://schemas.microsoft.com/office/2006/metadata/properties" xmlns:ns3="8bf11cdc-236a-48ad-b1d3-860259cd5b74" xmlns:ns4="50fb0bed-7847-4d36-9a25-342a32e75dc5" targetNamespace="http://schemas.microsoft.com/office/2006/metadata/properties" ma:root="true" ma:fieldsID="c361a3dcf72ae4e71de394db40199bdb" ns3:_="" ns4:_="">
    <xsd:import namespace="8bf11cdc-236a-48ad-b1d3-860259cd5b74"/>
    <xsd:import namespace="50fb0bed-7847-4d36-9a25-342a32e75dc5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LengthInSeconds" minOccurs="0"/>
                <xsd:element ref="ns4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bf11cdc-236a-48ad-b1d3-860259cd5b7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fb0bed-7847-4d36-9a25-342a32e75dc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C1C1A8A-57E9-45D2-8ABC-DE3955F672B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BDD05CC-28E0-4CE8-8A1B-DE5F87454E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bf11cdc-236a-48ad-b1d3-860259cd5b74"/>
    <ds:schemaRef ds:uri="50fb0bed-7847-4d36-9a25-342a32e75dc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A0DED17-126B-4354-89AD-FF9B5ABA87A9}">
  <ds:schemaRefs>
    <ds:schemaRef ds:uri="http://purl.org/dc/terms/"/>
    <ds:schemaRef ds:uri="8bf11cdc-236a-48ad-b1d3-860259cd5b74"/>
    <ds:schemaRef ds:uri="http://schemas.microsoft.com/office/2006/documentManagement/types"/>
    <ds:schemaRef ds:uri="50fb0bed-7847-4d36-9a25-342a32e75dc5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3625</TotalTime>
  <Words>277</Words>
  <Application>Microsoft Office PowerPoint</Application>
  <PresentationFormat>Custom</PresentationFormat>
  <Paragraphs>73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Office Theme</vt:lpstr>
      <vt:lpstr>1_Office Theme</vt:lpstr>
      <vt:lpstr>2_Metropolitan</vt:lpstr>
      <vt:lpstr>Metropolitan</vt:lpstr>
      <vt:lpstr>Acknowledgement Internet Images, available  in Public Domain, have been used in many Slides of this Presentation. Some of the Images have also been Modified/Superimposed. Used only for Academic Purpose/Understanding.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Visualizing  the State Space Framework</vt:lpstr>
      <vt:lpstr>The Concept of State Transfer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GITAA</dc:creator>
  <cp:lastModifiedBy>K Roy</cp:lastModifiedBy>
  <cp:revision>185</cp:revision>
  <dcterms:created xsi:type="dcterms:W3CDTF">2023-04-28T11:03:34Z</dcterms:created>
  <dcterms:modified xsi:type="dcterms:W3CDTF">2023-05-15T14:01:49Z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0x010100B52FEBDE6303EE459603B4B59672CC51</vt:lpwstr>
  </property>
</Properties>
</file>