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sldIdLst>
    <p:sldId id="765" r:id="rId5"/>
    <p:sldId id="426" r:id="rId6"/>
    <p:sldId id="430" r:id="rId7"/>
    <p:sldId id="418" r:id="rId8"/>
    <p:sldId id="766" r:id="rId9"/>
    <p:sldId id="767" r:id="rId10"/>
    <p:sldId id="268" r:id="rId11"/>
    <p:sldId id="419" r:id="rId12"/>
    <p:sldId id="423" r:id="rId13"/>
    <p:sldId id="420" r:id="rId14"/>
    <p:sldId id="424" r:id="rId15"/>
    <p:sldId id="425" r:id="rId16"/>
    <p:sldId id="427" r:id="rId17"/>
    <p:sldId id="469" r:id="rId18"/>
    <p:sldId id="455" r:id="rId19"/>
    <p:sldId id="4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5T02:40:04.9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18323 8983 225 0,'0'0'0'0,"0"0"-107"16</inkml:trace>
  <inkml:trace contextRef="#ctx0" brushRef="#br0" timeOffset="8392.9">24732 7829 371 0,'0'0'0'16,"0"0"-40"-16,0 0-2 0,-29 7-47 15</inkml:trace>
  <inkml:trace contextRef="#ctx0" brushRef="#br0" timeOffset="15845.49">24810 7980 144 0,'0'0'0'0,"0"0"-80"0</inkml:trace>
  <inkml:trace contextRef="#ctx0" brushRef="#br0" timeOffset="116341.21">18739 14505 1379 0,'0'0'0'0,"0"0"-341"0,0 0-225 0</inkml:trace>
  <inkml:trace contextRef="#ctx0" brushRef="#br0" timeOffset="-196501.04">7641 17519 14 0,'0'0'0'0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5T03:14:31.8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32182 8056 410 0,'0'0'0'16,"0"0"-171"-16</inkml:trace>
  <inkml:trace contextRef="#ctx0" brushRef="#br0" timeOffset="186467.37">28449 15236 1096 0,'0'0'0'0,"0"0"-151"0,0 0-273 16,0 0-41-16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10T06:55:5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1377,'0'0'4049,"-24"10"4307,20-9-4423,2 18-1866,-2 22-1401,2-17-76,-2 1 0,0-1 0,-9 28 0,11-41-522,0 1-1,1-1 1,0 1 0,0 0-1,1-1 1,2 14 0,-1 11 813,-4-36-2388,-9 6-4008,7-2 1164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3:05:07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3105,'0'0'0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13:05:2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0 485 2385,'0'0'640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5T02:57:03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24227 12048 634 0,'2'-6'0'0,"0"1"-53"16,2-3 20-16,0 1-37 0,0 0 14 16,0 0-4-16,-1-2-14 0,1 2-38 15</inkml:trace>
  <inkml:trace contextRef="#ctx0" brushRef="#br0" timeOffset="3343.41">29869 13211 435 0,'3'0'0'0,"0"0"-27"0,1-1 27 16,-1 0 2-16,-1 1 5 0,1 0 9 15,-3-1 20-15,0 1 14 16,0 0 2-16,0-1-23 0,-3-1-6 16,-1 1-15-16,-1-1-8 0,-1 0 0 15,-4 0-8-15,-3-1-91 0,3-1-77 16</inkml:trace>
  <inkml:trace contextRef="#ctx0" brushRef="#br0" timeOffset="7623.49">30322 14566 583 0,'0'0'0'16,"0"0"3"-16,0 0-3 0,0 0 0 16,8-40-3-16,-3 28-87 0,2 3-85 15</inkml:trace>
  <inkml:trace contextRef="#ctx0" brushRef="#br0" timeOffset="11564.44">30552 14786 419 0,'0'0'139'16,"3"0"-139"-16,-2 0-6 0,3 0 6 15,-1 1 0-15,3 1 0 0,-1 0-21 16,-1 0-29-16,0-1-4 0,0-1-1 16,0 0 44-16,-3 0 11 0,1 0 28 15,-2 0 31-15,0-1 19 0,0 0-19 16,-2-1-13-16,2 0-17 0,0 1-3 15,-1 0-8-15,1 1-1 0,0 0 0 16,-2 0-7-16,2 0-10 0,0 0-2 16,0 0-10-16,0 0-46 0,0 0 23 15,0 0 1-15,0 1-7 0,0-1-3 16,2 1 44-16,-2-1 4 0,0 0 31 16,0 0 26-16,0 0-5 0,0 0-24 15,0-1-2-15,0 1-3 0,0-1-1 16,0 1-7-16,0 0-3 0,0 0-8 15,0 0-8-15,0 0-11 0,0 0-25 16,-8 2-21-16,-2 1-38 0,-1-3-257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09:45:5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3618,'0'0'3985,"0"-3"-3808,1 0-1,0 1-160,-1 0-16,0 1-48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09:45:58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4898,'0'-1'5299,"4"-5"-8549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09:45:5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27 4930,'0'0'8959,"-1"-25"-3951,-4 24-4723,0 1 1,-1 0-1,1 0 1,0 0-1,-1 1 1,1 0-1,0 0 1,0 0 0,-9 3-1,11-3-199,0 0-1,0 0 1,0 1-1,0-1 0,0 1 1,0 0-1,0 0 1,0 0-1,1 0 1,-1 0-1,1 0 1,0 1-1,0 0 1,-1-1-1,2 1 1,-4 4-1,-5 35 1105,9-38-1103,-1 0-1,1 0 1,0 0-1,0 0 1,0 1-1,1-1 1,-1 0-1,1 1 1,0-1-1,0 1 1,1-1-1,0 0 1,-1 0-1,1 1 1,0-1-1,1 0 1,-1 0-1,3 5 1,-2-6-66,0 1 0,1-1 0,-1 1-1,0-1 1,1 0 0,0 0 0,0 0 0,0-1 0,0 1 0,0-1 0,1 1 0,-1-1 0,1 0 0,-1 0 0,1-1 0,0 1 0,0-1 0,0 0 0,0 0 0,0 0 0,0 0 0,5-1 0,38 15 126,-41-14-123,0 1-1,0-1 0,0 0 1,0 0-1,0-1 1,0 1-1,0-2 0,0 1 1,1-1-1,-1 1 1,0-2-1,0 1 1,0-1-1,6-2 0,46-7 74,-58 11-94,-34 13-1033,18 0-2182,3-3-2721,3-2-1150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09:46:0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64 8628,'0'0'6379,"-8"-18"-5279,6 12 2103,3 5-3161,-1 0 1,0 1-1,1-1 0,-1 0 1,0 1-1,1-1 0,-1 0 0,0 0 1,0 1-1,0-1 0,0 0 0,0 0 1,0 0-1,0 1 0,0-1 1,0 0-1,0 0 0,0 1 0,0-1 1,0 0-1,-1 0 0,1 1 0,0-1 1,-1 0-1,1 1 0,-1-1 1,1 0-1,-1-1 0,0-3 163,21 2 5,5 3-8,-17 1 103,0-1 1,0 0-1,0-1 1,0 0-1,1 0 0,11-4 1,6 5 2804,9-1-3099,-65 10 265,5-3-4863,16-5-1203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09:46:0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110 114 624,'0'-1'324,"1"1"1,0-1-1,-1 1 0,1-1 0,-1 1 0,1-1 0,-1 1 0,1-1 1,-1 1-1,0-1 0,1 1 0,-1-1 0,0 0 0,1 1 0,-1-1 1,0 0-1,0 1 0,0-1 0,1 0 0,-1 0 0,0 1 0,0-1 0,0 0 1,0 1-1,0-1 0,0 0 0,0 1 0,-1-2 0,0-32 4168,0 19-2398,-4 6-1437,4 9-531,1 0-1,-1-1 0,1 1 0,0-1 0,-1 1 1,1 0-1,0-1 0,-1 1 0,1-1 0,0 1 0,-1-1 1,1 1-1,0-1 0,0 0 0,0 1 0,-1-1 1,1 1-1,0-1 0,0 1 0,0-1 0,0 1 0,0-1 1,0 0-1,0 1 0,0-1 0,0 1 0,1-1 1,-1 1-1,0-2 0,-2-13 563,2 15-679,0-1 0,0 1 0,0 0 0,0 0 0,0-1 0,0 1 0,0 0 0,-1 0 1,1 0-1,0-1 0,0 1 0,0 0 0,0 0 0,0 0 0,0-1 0,0 1 0,-1 0 0,1 0 1,0 0-1,0 0 0,0-1 0,0 1 0,-1 0 0,1 0 0,0 0 0,0 0 0,0 0 0,-1 0 0,1 0 1,0 0-1,0 0 0,0 0 0,-1-1 0,1 1 0,0 0 0,0 0 0,-1 0 0,1 0 0,0 0 1,0 0-1,0 1 0,-1-1 0,1 0 0,0 0 0,0 0 0,0 0 0,-1 0 0,1 0 0,0 0 0,0 0 1,0 0-1,-1 1 0,1-1 0,0 0 0,0 0 0,0 0 0,0 0 0,0 1 0,-1-1 0,1 0 1,0 0-1,0 0 0,0 1 0,-2 4 127,1-1 1,0 1-1,0 0 0,0 0 1,0-1-1,1 1 0,0 0 1,0 7-1,0 8 70,-5 43-75,3 1 0,3-1 1,11 77-1,-8-74 661,-22-99-615,6-13-188,2-1 0,2 0 1,-2-82-1,2 76 334,-15 16-537,22 35 165,0 0-1,0 0 1,0 0-1,1 0 0,-1 0 1,1 0-1,-1 0 1,1-1-1,0 1 1,0 0-1,0-4 1,13-9-49,2 2 225,-11 12-42,0-1 0,1 1 0,-1 0 0,0 0 0,1 1 0,-1-1 0,1 1 0,-1 0 1,1 0-1,-1 1 0,7 0 0,4 0-26,214 2-795,-221-2-591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09:46:0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8676,'-14'13'10062,"32"-10"-7835,-15-3-2124,64-4 3954,-59 3-4056,1-1 0,-1 1-1,1 0 1,0 1 0,-1 0 0,1 1 0,-1 0 0,1 0-1,-1 0 1,14 5 0,-14-3-3686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09:46:0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5426,'0'0'1380,"34"-14"9343,-40 21-8814,-5 12-500,10-16-1328,1 1-1,-1-1 1,1 1-1,0-1 1,0 1 0,1-1-1,-1 1 1,1-1-1,0 0 1,-1 1 0,1-1-1,1 0 1,-1 0-1,0 0 1,1 1 0,0-1-1,0-1 1,-1 1 0,2 0-1,-1 0 1,0-1-1,4 3 1,-2-2-31,0 0-1,0 0 1,0-1 0,1 0 0,-1 1-1,1-2 1,-1 1 0,1-1-1,0 1 1,0-1 0,0 0-1,0-1 1,0 0 0,5 1 0,-5-1-10,1-1 0,-1 1 0,0-1 0,1 0 0,-1 0 0,0-1 0,0 1 0,0-1 0,0 0 0,0-1 0,-1 1 0,1-1 0,5-4 0,-8 5 20,1-1-1,-1 1 0,1-1 0,-1 1 0,0-1 0,0 0 0,0 0 0,0 0 0,-1 0 0,1 0 0,-1 0 1,0-1-1,0 1 0,0-1 0,0 1 0,0 0 0,-1-1 0,0 1 0,0-1 0,0 1 0,0-6 1,-1 6-44,1 1 0,-1 0 0,1-1 0,-1 1 0,0 0 0,0 0 0,0 0 1,0-1-1,-1 1 0,1 0 0,0 0 0,-1 1 0,1-1 0,-1 0 0,0 0 0,0 1 1,1-1-1,-1 1 0,0 0 0,0-1 0,-1 1 0,1 0 0,0 0 0,0 0 1,0 1-1,-1-1 0,1 0 0,0 1 0,-1 0 0,1-1 0,0 1 0,-1 0 1,1 0-1,-1 0 0,1 1 0,0-1 0,-4 1 0,0 0-24,-1 0 1,0 0-1,1 1 0,-1 0 1,1 0-1,-1 0 0,1 1 0,0 0 1,0 0-1,0 1 0,0-1 1,-6 6-1,-11 26-2109,20-22-1366,4 0-3278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7386-3595-E83F-D45C-EF8897A19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A12D1-76D7-608A-4701-D0EB5D65C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227B5-9D8C-B622-D04A-CF9D066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7ECB-782F-A14E-396D-A4AB15FF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B3A13-9A3F-CFAA-CC93-3FB881D5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46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9BC2-3D67-B325-C849-9635E56C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5B8D4-D43F-4040-71EE-CC19111C7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DF1A9-C9EC-8B4B-9BE7-74AAD5C9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247AE-751B-89E4-F718-39F91F21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63727-8AB0-D7BE-884A-5A66B1B3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26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F08D9-A4EA-4747-F668-8217ABA62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14D1B-2667-7318-9BBB-7009A810B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22B2-B05C-B208-F9E8-D9B6B247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EA04-FBD6-254C-75F6-653D2E6E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B474-1DFA-C1F3-DCFE-441081C3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73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198409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6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3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46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62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88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8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2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6658-CAFE-A07D-AE7E-F5D13B9C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A458-C726-FBD4-95BC-E1F2D375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D4B9-6B95-8A55-8DA3-E4403006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18C1A-0B72-4079-A028-6EF80F19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BEE9-1471-2B11-F9A6-D192F6C9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519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9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6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1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64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06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291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39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82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288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9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9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002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053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6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9936-49AB-4FA4-19DF-0BA7A3E4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7B762-8ADF-67B2-4F1A-37B80CFE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497D1-E725-1386-5724-0A8664CE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DC2DB-E47C-EF77-B4CB-AD9802E9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4093-983F-026F-2FEA-32B55E51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8020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3490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877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44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767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691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966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393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671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990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1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3114-B0A0-E5D2-A95F-4527C84F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4510-AD50-D3EF-AB01-CFE447F47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6FC15-B6D5-C2DE-55E0-2E0DF522A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CBACE-F5C7-597E-45A1-B69D6065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78E8F-D892-1C38-D637-1FF1734C7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6C30-8E17-CBEC-12FE-F6ACC22D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986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539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361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371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416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0062-3527-4CB1-A21A-B88F840F550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8984-88C1-C8A3-7D86-808F2C58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3F097-5A64-2FFA-EDB2-B65231FFF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9C4B8-4AF3-3FEB-0942-173E3F30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07D72-4B78-D219-A126-85D5BA413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78245-18A6-6147-4473-AB8F675FD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B6D04-7844-7FFE-FEEF-1B7DDF1B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5CE2BA-E504-E447-7062-0B5427AD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EDAD6-93FF-4358-6DE8-7B115952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39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05B2-DD19-D985-FFBE-8B744C01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048C5-D221-F515-691A-F9C35BA8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8DC75-5DC1-4C47-E0F1-8D52BA1F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20937-FCFD-284E-6718-1C801F44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05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0DCC4-2B83-42C7-3F27-87C13AC4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A484B-6B5D-0CDD-BB1B-B68B3EE0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E4112-450B-B0CE-EDF3-CAFFF7F9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64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A884-7375-D7B1-A333-80FBECCB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B0713-37C6-E359-B5B6-57B5D1CC4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4E507-2F34-D958-8FA1-39F01475D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9528F-37F3-EFFA-7FC3-7E0EEB91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31B04-23F7-FBAF-DDFD-F6C83919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85DB9-8396-F49B-CD49-6DDA529F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67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1E99-75D1-FD14-509A-D0F93736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B1E31-C790-0B4F-239C-315EE6C47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22587-53EA-DD6E-950A-3DBF87AEC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7B72E-3D15-1D97-A723-C7F63B77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BDC8-630F-4F7C-A1A1-102B65D70D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A72E1-55EC-418B-3A43-1F76BE41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DB331-542A-8EE3-FB24-D458282E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50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D2643-B0AA-58F2-7613-49BDB0BC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41DE8-A7E6-40D2-A310-610D76EFD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4F77E-9BE1-730E-790E-B76C2417F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BBDC8-630F-4F7C-A1A1-102B65D70D75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0345-51A3-84DA-F5A4-3AEAF96E4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7839F-FE46-BB06-F4EB-0D11FF5E0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6365D-65F8-4A4C-88C8-C4524E8D5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5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1993394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5829749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4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0062-3527-4CB1-A21A-B88F840F550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8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605D-9D76-4582-9EFD-716CE7825F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2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0062-3527-4CB1-A21A-B88F840F5507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605D-9D76-4582-9EFD-716CE7825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2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20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customXml" Target="../ink/ink10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NULL"/><Relationship Id="rId4" Type="http://schemas.openxmlformats.org/officeDocument/2006/relationships/image" Target="../media/image58.PNG"/><Relationship Id="rId9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7.PNG"/><Relationship Id="rId7" Type="http://schemas.openxmlformats.org/officeDocument/2006/relationships/customXml" Target="../ink/ink12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8.PNG"/><Relationship Id="rId5" Type="http://schemas.openxmlformats.org/officeDocument/2006/relationships/image" Target="../media/image65.PNG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openxmlformats.org/officeDocument/2006/relationships/customXml" Target="../ink/ink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6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12" Type="http://schemas.openxmlformats.org/officeDocument/2006/relationships/image" Target="../media/image9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9.jpeg"/><Relationship Id="rId5" Type="http://schemas.openxmlformats.org/officeDocument/2006/relationships/image" Target="../media/image85.wmf"/><Relationship Id="rId10" Type="http://schemas.openxmlformats.org/officeDocument/2006/relationships/image" Target="../media/image88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8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1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29.png"/><Relationship Id="rId17" Type="http://schemas.openxmlformats.org/officeDocument/2006/relationships/customXml" Target="../ink/ink9.xml"/><Relationship Id="rId2" Type="http://schemas.openxmlformats.org/officeDocument/2006/relationships/image" Target="../media/image24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35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20.png"/><Relationship Id="rId15" Type="http://schemas.openxmlformats.org/officeDocument/2006/relationships/customXml" Target="../ink/ink8.xml"/><Relationship Id="rId10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customXml" Target="../ink/ink5.xml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9" y="4653174"/>
            <a:ext cx="11185864" cy="1849418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sz="2800" b="1" u="sng" dirty="0"/>
              <a:t>Acknowledgement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Internet Images, available  in Public Domain, have been used in many Slides of this Presentation. Some of the Images have also been Modified/Superimposed. Used only for Academic Purpose/Understanding</a:t>
            </a:r>
            <a:r>
              <a:rPr lang="en-US" sz="2800" b="1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333E8-4D35-C73E-720B-AAE5C6A9FA19}"/>
              </a:ext>
            </a:extLst>
          </p:cNvPr>
          <p:cNvSpPr txBox="1"/>
          <p:nvPr/>
        </p:nvSpPr>
        <p:spPr>
          <a:xfrm>
            <a:off x="4989251" y="261594"/>
            <a:ext cx="1296140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Lecture-9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DC8B6-E22A-FBB1-B60D-530FDCA6719E}"/>
              </a:ext>
            </a:extLst>
          </p:cNvPr>
          <p:cNvSpPr txBox="1"/>
          <p:nvPr/>
        </p:nvSpPr>
        <p:spPr>
          <a:xfrm>
            <a:off x="461639" y="654996"/>
            <a:ext cx="11185864" cy="226061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Takeaways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Casting Dynamical Systems in the State Space Framework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i="1" dirty="0">
                <a:solidFill>
                  <a:prstClr val="black"/>
                </a:solidFill>
                <a:latin typeface="Calibri"/>
              </a:rPr>
              <a:t>Transfer Function to State Space &amp; State Space to Transfer Function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i="1" dirty="0">
                <a:solidFill>
                  <a:prstClr val="black"/>
                </a:solidFill>
                <a:latin typeface="Calibri"/>
              </a:rPr>
              <a:t>Solution of the State Equation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State Transition Matrix</a:t>
            </a:r>
          </a:p>
        </p:txBody>
      </p:sp>
      <p:pic>
        <p:nvPicPr>
          <p:cNvPr id="3" name="Picture 1036" descr="C:\Program Files\Common Files\Microsoft Shared\Clipart\cagcat50\pe01561_.wmf">
            <a:extLst>
              <a:ext uri="{FF2B5EF4-FFF2-40B4-BE49-F238E27FC236}">
                <a16:creationId xmlns:a16="http://schemas.microsoft.com/office/drawing/2014/main" id="{352FE7E2-3C08-AFB3-61C0-9845104B9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8200" y="87694"/>
            <a:ext cx="1722269" cy="113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744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FB9FA6B5-3694-43ED-9887-900D370CA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67" y="290422"/>
            <a:ext cx="6347582" cy="1004599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D580615B-BD31-432D-9E41-114D643C5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4" y="1989883"/>
            <a:ext cx="3152977" cy="823978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98059DB0-A96C-49FD-854A-B087D7D98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38" y="4272421"/>
            <a:ext cx="3530480" cy="429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DED7F6-5C51-4650-A45D-E742F2E134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4" y="3338325"/>
            <a:ext cx="3353268" cy="4096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7CC447-8A75-4D87-B313-C7676D985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1" y="5168677"/>
            <a:ext cx="2676899" cy="362001"/>
          </a:xfrm>
          <a:prstGeom prst="rect">
            <a:avLst/>
          </a:prstGeom>
        </p:spPr>
      </p:pic>
      <p:pic>
        <p:nvPicPr>
          <p:cNvPr id="17" name="Picture 16" descr="Text, letter&#10;&#10;Description automatically generated">
            <a:extLst>
              <a:ext uri="{FF2B5EF4-FFF2-40B4-BE49-F238E27FC236}">
                <a16:creationId xmlns:a16="http://schemas.microsoft.com/office/drawing/2014/main" id="{9ADE9EF1-D1CC-4BED-ACFD-D95F483065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57" y="1876975"/>
            <a:ext cx="3658111" cy="13717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4D502A-0873-419B-AAC2-9804E83CF8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44" y="5498037"/>
            <a:ext cx="2438740" cy="409632"/>
          </a:xfrm>
          <a:prstGeom prst="rect">
            <a:avLst/>
          </a:prstGeom>
        </p:spPr>
      </p:pic>
      <p:pic>
        <p:nvPicPr>
          <p:cNvPr id="21" name="Picture 2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E9DC255-11E2-4E5C-8A68-DB69759E41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338" y="3681604"/>
            <a:ext cx="4003241" cy="1208078"/>
          </a:xfrm>
          <a:prstGeom prst="rect">
            <a:avLst/>
          </a:prstGeom>
        </p:spPr>
      </p:pic>
      <p:pic>
        <p:nvPicPr>
          <p:cNvPr id="23" name="Picture 2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E80CDC3-E87E-40B0-8C95-0A3B73CBC1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563" y="5103177"/>
            <a:ext cx="2276793" cy="1343212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8EB5BD84-27EE-4BA9-844E-51CC40B694BF}"/>
              </a:ext>
            </a:extLst>
          </p:cNvPr>
          <p:cNvSpPr/>
          <p:nvPr/>
        </p:nvSpPr>
        <p:spPr>
          <a:xfrm>
            <a:off x="436227" y="233436"/>
            <a:ext cx="3263317" cy="1349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2BE15E4-2427-4F13-A6F1-E63D82A0E488}"/>
              </a:ext>
            </a:extLst>
          </p:cNvPr>
          <p:cNvSpPr/>
          <p:nvPr/>
        </p:nvSpPr>
        <p:spPr>
          <a:xfrm>
            <a:off x="436228" y="1733471"/>
            <a:ext cx="3795196" cy="43671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3677A45-2258-4CC3-BC81-72EF2CBEA74B}"/>
              </a:ext>
            </a:extLst>
          </p:cNvPr>
          <p:cNvSpPr/>
          <p:nvPr/>
        </p:nvSpPr>
        <p:spPr>
          <a:xfrm>
            <a:off x="4316714" y="1582602"/>
            <a:ext cx="4307169" cy="19605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D312C8-E91D-41DE-BAE2-4DF5D2470C3E}"/>
              </a:ext>
            </a:extLst>
          </p:cNvPr>
          <p:cNvSpPr/>
          <p:nvPr/>
        </p:nvSpPr>
        <p:spPr>
          <a:xfrm>
            <a:off x="4447132" y="5424640"/>
            <a:ext cx="3658111" cy="5564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612926-580E-4283-944E-031C8472CFFB}"/>
              </a:ext>
            </a:extLst>
          </p:cNvPr>
          <p:cNvSpPr txBox="1"/>
          <p:nvPr/>
        </p:nvSpPr>
        <p:spPr>
          <a:xfrm>
            <a:off x="9295002" y="1733471"/>
            <a:ext cx="2569577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Transfer Functions with Numerator Dynamics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0" descr="Text, letter&#10;&#10;Description automatically generated">
            <a:extLst>
              <a:ext uri="{FF2B5EF4-FFF2-40B4-BE49-F238E27FC236}">
                <a16:creationId xmlns:a16="http://schemas.microsoft.com/office/drawing/2014/main" id="{75902AE6-AA59-4BB6-913D-2254AA6B81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44" y="511797"/>
            <a:ext cx="2801105" cy="7491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63058F-DE0F-4B85-9BED-44077D6C6BE5}"/>
                  </a:ext>
                </a:extLst>
              </p14:cNvPr>
              <p14:cNvContentPartPr/>
              <p14:nvPr/>
            </p14:nvContentPartPr>
            <p14:xfrm>
              <a:off x="10241640" y="2900160"/>
              <a:ext cx="1344240" cy="258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63058F-DE0F-4B85-9BED-44077D6C6B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4520" y="128520"/>
                <a:ext cx="11734920" cy="65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1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EEC1C2-E5F1-434B-8B5E-F5F3707355F1}"/>
              </a:ext>
            </a:extLst>
          </p:cNvPr>
          <p:cNvSpPr txBox="1"/>
          <p:nvPr/>
        </p:nvSpPr>
        <p:spPr>
          <a:xfrm>
            <a:off x="7900416" y="402336"/>
            <a:ext cx="3410712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of the State Equation</a:t>
            </a:r>
            <a:endParaRPr kumimoji="0" lang="en-I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EA32C4-7C5F-4DC1-A7DB-DE8B14E3D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4" y="1933731"/>
            <a:ext cx="5153744" cy="466790"/>
          </a:xfrm>
          <a:prstGeom prst="rect">
            <a:avLst/>
          </a:prstGeom>
        </p:spPr>
      </p:pic>
      <p:pic>
        <p:nvPicPr>
          <p:cNvPr id="10" name="Picture 9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F0208E67-25D9-4BC6-A069-158FC5B06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5"/>
          <a:stretch/>
        </p:blipFill>
        <p:spPr>
          <a:xfrm>
            <a:off x="475082" y="679782"/>
            <a:ext cx="3658111" cy="466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055FC4-13F2-48D3-A52A-5D81F1AD9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4" y="3000314"/>
            <a:ext cx="5163271" cy="428685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BA6B7BE5-392B-4906-8ADB-F90DD6066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4" y="4028792"/>
            <a:ext cx="3791479" cy="781159"/>
          </a:xfrm>
          <a:prstGeom prst="rect">
            <a:avLst/>
          </a:prstGeom>
        </p:spPr>
      </p:pic>
      <p:pic>
        <p:nvPicPr>
          <p:cNvPr id="16" name="Picture 15" descr="Text, letter&#10;&#10;Description automatically generated">
            <a:extLst>
              <a:ext uri="{FF2B5EF4-FFF2-40B4-BE49-F238E27FC236}">
                <a16:creationId xmlns:a16="http://schemas.microsoft.com/office/drawing/2014/main" id="{EFC1979E-379E-4370-800B-55EC7F2B55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7" t="26566" r="14897" b="49913"/>
          <a:stretch/>
        </p:blipFill>
        <p:spPr>
          <a:xfrm>
            <a:off x="292911" y="5107701"/>
            <a:ext cx="5356935" cy="1070517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0FFF89-21C0-4690-A7B9-26F76645783C}"/>
              </a:ext>
            </a:extLst>
          </p:cNvPr>
          <p:cNvSpPr/>
          <p:nvPr/>
        </p:nvSpPr>
        <p:spPr>
          <a:xfrm>
            <a:off x="292911" y="1566987"/>
            <a:ext cx="5356935" cy="48449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0F759EEB-7A50-4DFE-9C91-6516D4AD05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73905"/>
            <a:ext cx="5641848" cy="1145466"/>
          </a:xfrm>
          <a:prstGeom prst="rect">
            <a:avLst/>
          </a:prstGeom>
        </p:spPr>
      </p:pic>
      <p:pic>
        <p:nvPicPr>
          <p:cNvPr id="24" name="Picture 23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57D13B3-990A-4AD8-A263-14D9A7AEB6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811" y="4919679"/>
            <a:ext cx="5430225" cy="111825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910ACB9-867A-4225-8FD6-6909B59D12EA}"/>
              </a:ext>
            </a:extLst>
          </p:cNvPr>
          <p:cNvSpPr/>
          <p:nvPr/>
        </p:nvSpPr>
        <p:spPr>
          <a:xfrm>
            <a:off x="6096000" y="3301119"/>
            <a:ext cx="5803089" cy="11182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5D432B-DDC4-4D2C-AE5E-89E5D0245E11}"/>
              </a:ext>
            </a:extLst>
          </p:cNvPr>
          <p:cNvSpPr/>
          <p:nvPr/>
        </p:nvSpPr>
        <p:spPr>
          <a:xfrm>
            <a:off x="6096000" y="4919678"/>
            <a:ext cx="5803089" cy="11182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0F41A7-4FFE-4595-9D70-93CBC90438E7}"/>
                  </a:ext>
                </a:extLst>
              </p14:cNvPr>
              <p14:cNvContentPartPr/>
              <p14:nvPr/>
            </p14:nvContentPartPr>
            <p14:xfrm>
              <a:off x="9077800" y="3724867"/>
              <a:ext cx="29520" cy="121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0F41A7-4FFE-4595-9D70-93CBC90438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69160" y="3716227"/>
                <a:ext cx="47160" cy="1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89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38EDDE2-BEC7-4A0B-9602-698556121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2" y="1884257"/>
            <a:ext cx="4486901" cy="514422"/>
          </a:xfrm>
          <a:prstGeom prst="rect">
            <a:avLst/>
          </a:prstGeom>
        </p:spPr>
      </p:pic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CE91893-C546-415C-B974-646380892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5"/>
          <a:stretch/>
        </p:blipFill>
        <p:spPr>
          <a:xfrm>
            <a:off x="508742" y="670638"/>
            <a:ext cx="3658111" cy="466791"/>
          </a:xfrm>
          <a:prstGeom prst="rect">
            <a:avLst/>
          </a:prstGeom>
        </p:spPr>
      </p:pic>
      <p:pic>
        <p:nvPicPr>
          <p:cNvPr id="8" name="Picture 7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52CB42DC-C515-4D59-9BD6-98986936D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68" y="3749040"/>
            <a:ext cx="5801535" cy="600159"/>
          </a:xfrm>
          <a:prstGeom prst="rect">
            <a:avLst/>
          </a:prstGeom>
        </p:spPr>
      </p:pic>
      <p:pic>
        <p:nvPicPr>
          <p:cNvPr id="10" name="Picture 9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33784AE0-8A47-407C-A638-C4DBAFDE7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5" y="4738365"/>
            <a:ext cx="4677428" cy="543001"/>
          </a:xfrm>
          <a:prstGeom prst="rect">
            <a:avLst/>
          </a:prstGeom>
        </p:spPr>
      </p:pic>
      <p:pic>
        <p:nvPicPr>
          <p:cNvPr id="12" name="Picture 11" descr="A picture containing text, watch, clock, gauge&#10;&#10;Description automatically generated">
            <a:extLst>
              <a:ext uri="{FF2B5EF4-FFF2-40B4-BE49-F238E27FC236}">
                <a16:creationId xmlns:a16="http://schemas.microsoft.com/office/drawing/2014/main" id="{6122EB5C-CAFA-4250-ABEE-569226C0AC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9" y="5491102"/>
            <a:ext cx="5186853" cy="9266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FFA1A31-6F36-4177-B0B5-20948DEE423B}"/>
                  </a:ext>
                </a:extLst>
              </p14:cNvPr>
              <p14:cNvContentPartPr/>
              <p14:nvPr/>
            </p14:nvContentPartPr>
            <p14:xfrm>
              <a:off x="1464840" y="314553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FFA1A31-6F36-4177-B0B5-20948DEE42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56200" y="31365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9FD96CF-3A49-457F-98AA-8CF3A609BA9B}"/>
                  </a:ext>
                </a:extLst>
              </p14:cNvPr>
              <p14:cNvContentPartPr/>
              <p14:nvPr/>
            </p14:nvContentPartPr>
            <p14:xfrm>
              <a:off x="4624920" y="3445416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9FD96CF-3A49-457F-98AA-8CF3A609BA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15920" y="343677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847AEBD0-31A3-4945-9A4B-93B02710F6B7}"/>
              </a:ext>
            </a:extLst>
          </p:cNvPr>
          <p:cNvSpPr txBox="1"/>
          <p:nvPr/>
        </p:nvSpPr>
        <p:spPr>
          <a:xfrm>
            <a:off x="5780016" y="270528"/>
            <a:ext cx="5729680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of the State Equation by Laplace Transforms</a:t>
            </a:r>
            <a:endParaRPr kumimoji="0" lang="en-IN" sz="2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5E5234C-6C82-46A4-AA99-8F50690A8220}"/>
              </a:ext>
            </a:extLst>
          </p:cNvPr>
          <p:cNvSpPr/>
          <p:nvPr/>
        </p:nvSpPr>
        <p:spPr>
          <a:xfrm>
            <a:off x="310896" y="1801368"/>
            <a:ext cx="6179904" cy="27571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4DEE9DB7-28BE-48B1-BAB4-5D5D1470674F}"/>
              </a:ext>
            </a:extLst>
          </p:cNvPr>
          <p:cNvSpPr/>
          <p:nvPr/>
        </p:nvSpPr>
        <p:spPr>
          <a:xfrm>
            <a:off x="310896" y="5403888"/>
            <a:ext cx="5269406" cy="11022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27E5C3-A69C-4C39-AE25-4428D19ACD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571" y="4695496"/>
            <a:ext cx="4839375" cy="314369"/>
          </a:xfrm>
          <a:prstGeom prst="rect">
            <a:avLst/>
          </a:prstGeom>
        </p:spPr>
      </p:pic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7CA48FAB-D784-4897-B81F-684F3F5BFF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376" y="5528520"/>
            <a:ext cx="5801175" cy="97764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3BE0447-15B5-4478-B7B8-4D59912F4AB9}"/>
              </a:ext>
            </a:extLst>
          </p:cNvPr>
          <p:cNvSpPr/>
          <p:nvPr/>
        </p:nvSpPr>
        <p:spPr>
          <a:xfrm>
            <a:off x="6174694" y="4558493"/>
            <a:ext cx="5215128" cy="634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185CF99-3859-45FC-BCEC-5511AF32E457}"/>
              </a:ext>
            </a:extLst>
          </p:cNvPr>
          <p:cNvSpPr/>
          <p:nvPr/>
        </p:nvSpPr>
        <p:spPr>
          <a:xfrm>
            <a:off x="5213758" y="4618750"/>
            <a:ext cx="809960" cy="81209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72B630-1C88-4386-977E-264DE327877C}"/>
              </a:ext>
            </a:extLst>
          </p:cNvPr>
          <p:cNvSpPr/>
          <p:nvPr/>
        </p:nvSpPr>
        <p:spPr>
          <a:xfrm>
            <a:off x="5943435" y="5553770"/>
            <a:ext cx="5950087" cy="9776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250E8D5-74AE-4FCE-8D2C-8A360E33F5AE}"/>
              </a:ext>
            </a:extLst>
          </p:cNvPr>
          <p:cNvSpPr/>
          <p:nvPr/>
        </p:nvSpPr>
        <p:spPr>
          <a:xfrm>
            <a:off x="8480256" y="5111745"/>
            <a:ext cx="604007" cy="446167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10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9" grpId="0" animBg="1"/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5B73A0-F669-4C0E-BA60-D80B7AB9FA80}"/>
              </a:ext>
            </a:extLst>
          </p:cNvPr>
          <p:cNvSpPr txBox="1"/>
          <p:nvPr/>
        </p:nvSpPr>
        <p:spPr>
          <a:xfrm>
            <a:off x="8019875" y="276837"/>
            <a:ext cx="312909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Discretizing the State Equation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EB83F943-B17B-40B5-9B1F-C3DD90AC9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7" y="341548"/>
            <a:ext cx="5408896" cy="91153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B7F6DFC-56F5-4806-95B3-91BC6B7F9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972" y="1630098"/>
            <a:ext cx="6758556" cy="101951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43B28D3-7B91-4183-9295-267D20316EE7}"/>
              </a:ext>
            </a:extLst>
          </p:cNvPr>
          <p:cNvSpPr/>
          <p:nvPr/>
        </p:nvSpPr>
        <p:spPr>
          <a:xfrm>
            <a:off x="4707448" y="1566630"/>
            <a:ext cx="7195306" cy="10955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30222F7D-48F4-4DDD-8CA5-E8A79599C15B}"/>
              </a:ext>
            </a:extLst>
          </p:cNvPr>
          <p:cNvSpPr/>
          <p:nvPr/>
        </p:nvSpPr>
        <p:spPr>
          <a:xfrm rot="19359897">
            <a:off x="6875863" y="177084"/>
            <a:ext cx="702508" cy="1322140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7C248B2-B30C-45A9-8FA3-D52883DC0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681" y="2963096"/>
            <a:ext cx="3809867" cy="55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642BF3-AC36-4E7A-ACF7-2573B3E1D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52" y="4244400"/>
            <a:ext cx="6496297" cy="3667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CDBD31-B35B-41EA-95A7-6F44D62DD0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651" y="4811853"/>
            <a:ext cx="3412156" cy="366726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DD70764-5D4F-46B6-A28B-D802F6EDEFF6}"/>
              </a:ext>
            </a:extLst>
          </p:cNvPr>
          <p:cNvSpPr/>
          <p:nvPr/>
        </p:nvSpPr>
        <p:spPr>
          <a:xfrm>
            <a:off x="5573508" y="2879929"/>
            <a:ext cx="5226341" cy="7467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F7F59D-A06A-4405-B54B-BE03D59B83E2}"/>
              </a:ext>
            </a:extLst>
          </p:cNvPr>
          <p:cNvSpPr/>
          <p:nvPr/>
        </p:nvSpPr>
        <p:spPr>
          <a:xfrm>
            <a:off x="4026716" y="3940252"/>
            <a:ext cx="7264865" cy="14279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3E2E252-5F13-4518-924C-B4D005174BDF}"/>
              </a:ext>
            </a:extLst>
          </p:cNvPr>
          <p:cNvSpPr/>
          <p:nvPr/>
        </p:nvSpPr>
        <p:spPr>
          <a:xfrm>
            <a:off x="9757800" y="2518087"/>
            <a:ext cx="411060" cy="588753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324116B-4CE0-4C36-8101-3B529D423255}"/>
              </a:ext>
            </a:extLst>
          </p:cNvPr>
          <p:cNvSpPr/>
          <p:nvPr/>
        </p:nvSpPr>
        <p:spPr>
          <a:xfrm>
            <a:off x="10023867" y="3407609"/>
            <a:ext cx="478173" cy="631641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A22297E3-F4FB-4E7A-9A29-5DD665C442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73" y="5638773"/>
            <a:ext cx="5328708" cy="85359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079E23-3123-42B5-8063-5A684358DE30}"/>
              </a:ext>
            </a:extLst>
          </p:cNvPr>
          <p:cNvSpPr/>
          <p:nvPr/>
        </p:nvSpPr>
        <p:spPr>
          <a:xfrm>
            <a:off x="379509" y="5638773"/>
            <a:ext cx="5801176" cy="9122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21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uperimposition of dq-axis on 3-phase induction motor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68" y="196481"/>
            <a:ext cx="4119440" cy="327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lationship between the abc-axis and the dq-axis The block diagram of... | 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46" y="3377725"/>
            <a:ext cx="4173416" cy="323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272698" y="119304"/>
            <a:ext cx="6224953" cy="435708"/>
          </a:xfrm>
          <a:prstGeom prst="rect">
            <a:avLst/>
          </a:prstGeom>
          <a:solidFill>
            <a:srgbClr val="92D050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-1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Induction Motor Model in Generalized  D-Q Framework</a:t>
            </a:r>
            <a:endParaRPr kumimoji="0" lang="en-US" sz="2400" b="1" i="1" u="none" strike="noStrike" kern="1200" cap="none" spc="-1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4093" y="4298462"/>
            <a:ext cx="5337907" cy="184665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 axis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also known as the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direct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axis, is the axis by which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flux is produced by the field winding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q axis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, or the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quadrature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axis is the axis on which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torque is produced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.</a:t>
            </a:r>
          </a:p>
        </p:txBody>
      </p:sp>
      <p:pic>
        <p:nvPicPr>
          <p:cNvPr id="4102" name="Picture 6" descr="Operation of Induction Motor - Engineering Lear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7"/>
          <a:stretch/>
        </p:blipFill>
        <p:spPr bwMode="auto">
          <a:xfrm>
            <a:off x="4884616" y="704306"/>
            <a:ext cx="6934686" cy="332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08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16" y="275492"/>
            <a:ext cx="6224953" cy="435708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State Space Motor Model in Generalized  D-Q Framework</a:t>
            </a:r>
          </a:p>
        </p:txBody>
      </p:sp>
      <p:pic>
        <p:nvPicPr>
          <p:cNvPr id="1095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6647" y="940925"/>
            <a:ext cx="5070549" cy="261095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817" y="5492078"/>
            <a:ext cx="4316824" cy="101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75350" y="6090626"/>
            <a:ext cx="5814289" cy="28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72290" y="3962563"/>
            <a:ext cx="2613583" cy="741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39789" y="534221"/>
            <a:ext cx="4846084" cy="285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87816" y="3673232"/>
            <a:ext cx="1915651" cy="20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5816" y="3962562"/>
            <a:ext cx="4288777" cy="1172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858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570" y="2526362"/>
            <a:ext cx="3124261" cy="337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X = [T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T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……T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3N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]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U =  [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dT</a:t>
            </a:r>
            <a:r>
              <a:rPr kumimoji="0" lang="en-US" sz="16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dT</a:t>
            </a:r>
            <a:r>
              <a:rPr kumimoji="0" lang="en-US" sz="16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dM</a:t>
            </a:r>
            <a:r>
              <a:rPr kumimoji="0" lang="en-US" sz="16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dM</a:t>
            </a:r>
            <a:r>
              <a:rPr kumimoji="0" lang="en-US" sz="16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lcwe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]</a:t>
            </a: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Y =   [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dT</a:t>
            </a:r>
            <a:r>
              <a:rPr kumimoji="0" lang="en-US" sz="16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lout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]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A = Transition matrix (3N x 3N)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B = Input matrix (3N x 4)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C = Output matrix (1 x 3N)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D= Feed forward matrix(1 x 4)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N is given as input parameter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87302" y="2218964"/>
          <a:ext cx="3454400" cy="3521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563100" imgH="4886325" progId="">
                  <p:embed/>
                </p:oleObj>
              </mc:Choice>
              <mc:Fallback>
                <p:oleObj r:id="rId2" imgW="9563100" imgH="4886325" progId="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9174" t="27402" r="43593" b="26593"/>
                      <a:stretch>
                        <a:fillRect/>
                      </a:stretch>
                    </p:blipFill>
                    <p:spPr bwMode="auto">
                      <a:xfrm>
                        <a:off x="3487302" y="2218964"/>
                        <a:ext cx="3454400" cy="35212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117173" y="2766145"/>
          <a:ext cx="4794343" cy="2712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97100" imgH="1828800" progId="Equation.3">
                  <p:embed/>
                </p:oleObj>
              </mc:Choice>
              <mc:Fallback>
                <p:oleObj r:id="rId4" imgW="2197100" imgH="18288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7173" y="2766145"/>
                        <a:ext cx="4794343" cy="2712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05723" y="5824417"/>
          <a:ext cx="33528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00200" imgH="469900" progId="Equation.3">
                  <p:embed/>
                </p:oleObj>
              </mc:Choice>
              <mc:Fallback>
                <p:oleObj r:id="rId6" imgW="1600200" imgH="4699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723" y="5824417"/>
                        <a:ext cx="33528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05415" y="5845908"/>
          <a:ext cx="5588000" cy="745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743200" imgH="444500" progId="Equation.3">
                  <p:embed/>
                </p:oleObj>
              </mc:Choice>
              <mc:Fallback>
                <p:oleObj r:id="rId8" imgW="2743200" imgH="4445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415" y="5845908"/>
                        <a:ext cx="5588000" cy="7458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78" name="Picture 30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" t="-672" r="2252" b="672"/>
          <a:stretch/>
        </p:blipFill>
        <p:spPr bwMode="auto">
          <a:xfrm>
            <a:off x="7013607" y="255316"/>
            <a:ext cx="5024467" cy="24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7570" y="135122"/>
            <a:ext cx="5236307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State Space Framework of the Plate type HEX</a:t>
            </a:r>
            <a:endParaRPr kumimoji="0" lang="en-US" sz="18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8" name="Picture 2" descr="Plate Cooler/Heater - Alfatec Machine">
            <a:extLst>
              <a:ext uri="{FF2B5EF4-FFF2-40B4-BE49-F238E27FC236}">
                <a16:creationId xmlns:a16="http://schemas.microsoft.com/office/drawing/2014/main" id="{4B911A3B-B37D-FE86-ECD1-AC448D00C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593" y="843854"/>
            <a:ext cx="3553014" cy="137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chematic of a plate heat exchanger [47]. | Download Scientific Diagram">
            <a:extLst>
              <a:ext uri="{FF2B5EF4-FFF2-40B4-BE49-F238E27FC236}">
                <a16:creationId xmlns:a16="http://schemas.microsoft.com/office/drawing/2014/main" id="{F9CB6120-36AB-87F9-8A71-A3F2898BD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30" y="761263"/>
            <a:ext cx="3152431" cy="160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15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A5E72D-BCCB-49E5-9AA9-BB2FB14A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001" y="4237436"/>
            <a:ext cx="4495200" cy="23937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01FD63-7E6B-464B-B0F4-3C18CED18D5B}"/>
              </a:ext>
            </a:extLst>
          </p:cNvPr>
          <p:cNvSpPr txBox="1"/>
          <p:nvPr/>
        </p:nvSpPr>
        <p:spPr>
          <a:xfrm>
            <a:off x="8452248" y="200136"/>
            <a:ext cx="344582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State Transitions --  The Big Picture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55236B-88F1-409A-9A91-E028D783F06D}"/>
                  </a:ext>
                </a:extLst>
              </p14:cNvPr>
              <p14:cNvContentPartPr/>
              <p14:nvPr/>
            </p14:nvContentPartPr>
            <p14:xfrm>
              <a:off x="2750760" y="2818440"/>
              <a:ext cx="6181200" cy="3488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55236B-88F1-409A-9A91-E028D783F0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5160" y="165240"/>
                <a:ext cx="10678680" cy="666144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7D4661-560E-1580-61D5-EB924B63D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5629" y="3566114"/>
            <a:ext cx="1624717" cy="8370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C4817-CE3E-2FE4-8BEC-0C394C3E70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81" t="7123" r="1901" b="1759"/>
          <a:stretch/>
        </p:blipFill>
        <p:spPr>
          <a:xfrm>
            <a:off x="257970" y="3454732"/>
            <a:ext cx="5583390" cy="328405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E50150EE-50AB-0CFA-5809-7A5AF313C56D}"/>
              </a:ext>
            </a:extLst>
          </p:cNvPr>
          <p:cNvSpPr/>
          <p:nvPr/>
        </p:nvSpPr>
        <p:spPr>
          <a:xfrm>
            <a:off x="5748811" y="119211"/>
            <a:ext cx="658420" cy="6659478"/>
          </a:xfrm>
          <a:prstGeom prst="righ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BA5D91-4B8D-5424-D8C9-9F96151EFD8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209"/>
          <a:stretch/>
        </p:blipFill>
        <p:spPr>
          <a:xfrm>
            <a:off x="257970" y="138446"/>
            <a:ext cx="4949109" cy="321750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C012A-495B-FC93-033C-211BCF46C10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151" t="25305" r="23233" b="14089"/>
          <a:stretch/>
        </p:blipFill>
        <p:spPr>
          <a:xfrm>
            <a:off x="6285629" y="603157"/>
            <a:ext cx="3360438" cy="247901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1715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F22F2D-D1B0-4365-B55B-F52421924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8" y="594629"/>
            <a:ext cx="4983524" cy="159155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016B6-DDFB-4FD6-A50C-8166B91A8F58}"/>
              </a:ext>
            </a:extLst>
          </p:cNvPr>
          <p:cNvSpPr txBox="1"/>
          <p:nvPr/>
        </p:nvSpPr>
        <p:spPr>
          <a:xfrm>
            <a:off x="1951152" y="2438262"/>
            <a:ext cx="273967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State Space Equations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2D8E9-370C-4051-A543-6B4015B97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8" y="2258534"/>
            <a:ext cx="1635231" cy="84247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EC17F3-23DF-1A69-530B-7599F243E022}"/>
              </a:ext>
            </a:extLst>
          </p:cNvPr>
          <p:cNvSpPr txBox="1"/>
          <p:nvPr/>
        </p:nvSpPr>
        <p:spPr>
          <a:xfrm>
            <a:off x="152498" y="152951"/>
            <a:ext cx="333418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Multi Input Multi Output  Systems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8" name="Picture 2" descr="State Space Analysis Control System - Electronics Club">
            <a:extLst>
              <a:ext uri="{FF2B5EF4-FFF2-40B4-BE49-F238E27FC236}">
                <a16:creationId xmlns:a16="http://schemas.microsoft.com/office/drawing/2014/main" id="{33712E44-92FC-34A2-DCF8-7BB659B38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81" y="429435"/>
            <a:ext cx="5335388" cy="206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uble Bracket 1">
            <a:extLst>
              <a:ext uri="{FF2B5EF4-FFF2-40B4-BE49-F238E27FC236}">
                <a16:creationId xmlns:a16="http://schemas.microsoft.com/office/drawing/2014/main" id="{FD560870-B339-6376-D046-5AEA382C1722}"/>
              </a:ext>
            </a:extLst>
          </p:cNvPr>
          <p:cNvSpPr/>
          <p:nvPr/>
        </p:nvSpPr>
        <p:spPr>
          <a:xfrm>
            <a:off x="486104" y="3191979"/>
            <a:ext cx="636712" cy="186866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D27F8BE9-6B9F-0D46-D20A-BFACED7128A2}"/>
              </a:ext>
            </a:extLst>
          </p:cNvPr>
          <p:cNvSpPr/>
          <p:nvPr/>
        </p:nvSpPr>
        <p:spPr>
          <a:xfrm>
            <a:off x="1411714" y="3894744"/>
            <a:ext cx="376015" cy="31405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Double Bracket 9">
            <a:extLst>
              <a:ext uri="{FF2B5EF4-FFF2-40B4-BE49-F238E27FC236}">
                <a16:creationId xmlns:a16="http://schemas.microsoft.com/office/drawing/2014/main" id="{017ED7F7-D8C3-6F7A-D79A-CD8564168CB4}"/>
              </a:ext>
            </a:extLst>
          </p:cNvPr>
          <p:cNvSpPr/>
          <p:nvPr/>
        </p:nvSpPr>
        <p:spPr>
          <a:xfrm>
            <a:off x="1951153" y="3173351"/>
            <a:ext cx="2776322" cy="186867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Double Bracket 10">
            <a:extLst>
              <a:ext uri="{FF2B5EF4-FFF2-40B4-BE49-F238E27FC236}">
                <a16:creationId xmlns:a16="http://schemas.microsoft.com/office/drawing/2014/main" id="{D5275094-637D-2D62-67DF-60C487DFD43C}"/>
              </a:ext>
            </a:extLst>
          </p:cNvPr>
          <p:cNvSpPr/>
          <p:nvPr/>
        </p:nvSpPr>
        <p:spPr>
          <a:xfrm>
            <a:off x="4928105" y="3191979"/>
            <a:ext cx="657996" cy="186866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77F0F2D7-1B1D-C4A7-30D9-8391D6DC5243}"/>
              </a:ext>
            </a:extLst>
          </p:cNvPr>
          <p:cNvSpPr/>
          <p:nvPr/>
        </p:nvSpPr>
        <p:spPr>
          <a:xfrm>
            <a:off x="5813989" y="3749465"/>
            <a:ext cx="564022" cy="59820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5630C1C9-450A-6E58-796F-205A3F7A3375}"/>
              </a:ext>
            </a:extLst>
          </p:cNvPr>
          <p:cNvSpPr/>
          <p:nvPr/>
        </p:nvSpPr>
        <p:spPr>
          <a:xfrm>
            <a:off x="6605899" y="3106520"/>
            <a:ext cx="1597972" cy="1935501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uble Bracket 14">
            <a:extLst>
              <a:ext uri="{FF2B5EF4-FFF2-40B4-BE49-F238E27FC236}">
                <a16:creationId xmlns:a16="http://schemas.microsoft.com/office/drawing/2014/main" id="{2F806AC5-A8F4-0042-66F0-0A4EDF2AD599}"/>
              </a:ext>
            </a:extLst>
          </p:cNvPr>
          <p:cNvSpPr/>
          <p:nvPr/>
        </p:nvSpPr>
        <p:spPr>
          <a:xfrm>
            <a:off x="8554339" y="3101004"/>
            <a:ext cx="669329" cy="1906832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Double Bracket 15">
            <a:extLst>
              <a:ext uri="{FF2B5EF4-FFF2-40B4-BE49-F238E27FC236}">
                <a16:creationId xmlns:a16="http://schemas.microsoft.com/office/drawing/2014/main" id="{5FDE8281-0F99-B0B6-98AE-D8F93C5C6A6C}"/>
              </a:ext>
            </a:extLst>
          </p:cNvPr>
          <p:cNvSpPr/>
          <p:nvPr/>
        </p:nvSpPr>
        <p:spPr>
          <a:xfrm>
            <a:off x="496248" y="3191979"/>
            <a:ext cx="636712" cy="1868669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uble Bracket 16">
            <a:extLst>
              <a:ext uri="{FF2B5EF4-FFF2-40B4-BE49-F238E27FC236}">
                <a16:creationId xmlns:a16="http://schemas.microsoft.com/office/drawing/2014/main" id="{B7B930F2-A534-288B-E1D1-D1BBBA9B8BD5}"/>
              </a:ext>
            </a:extLst>
          </p:cNvPr>
          <p:cNvSpPr/>
          <p:nvPr/>
        </p:nvSpPr>
        <p:spPr>
          <a:xfrm>
            <a:off x="496248" y="5288356"/>
            <a:ext cx="636712" cy="1343181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uble Bracket 17">
            <a:extLst>
              <a:ext uri="{FF2B5EF4-FFF2-40B4-BE49-F238E27FC236}">
                <a16:creationId xmlns:a16="http://schemas.microsoft.com/office/drawing/2014/main" id="{78D7AE0C-8AE3-E9F9-EE1A-87A98867EDF4}"/>
              </a:ext>
            </a:extLst>
          </p:cNvPr>
          <p:cNvSpPr/>
          <p:nvPr/>
        </p:nvSpPr>
        <p:spPr>
          <a:xfrm>
            <a:off x="2086268" y="5264197"/>
            <a:ext cx="2086959" cy="1367340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475A220B-01A3-1C78-4D55-6317781FAE91}"/>
              </a:ext>
            </a:extLst>
          </p:cNvPr>
          <p:cNvSpPr/>
          <p:nvPr/>
        </p:nvSpPr>
        <p:spPr>
          <a:xfrm>
            <a:off x="4495117" y="5229318"/>
            <a:ext cx="648509" cy="1421843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49131CFD-16E2-6161-8425-931BA2A74191}"/>
              </a:ext>
            </a:extLst>
          </p:cNvPr>
          <p:cNvSpPr/>
          <p:nvPr/>
        </p:nvSpPr>
        <p:spPr>
          <a:xfrm>
            <a:off x="1361301" y="5783210"/>
            <a:ext cx="376015" cy="31405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0D7DD50-9395-4EBD-8418-668000F76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144" y="6085796"/>
            <a:ext cx="2589321" cy="357735"/>
          </a:xfrm>
          <a:prstGeom prst="rect">
            <a:avLst/>
          </a:prstGeom>
        </p:spPr>
      </p:pic>
      <p:pic>
        <p:nvPicPr>
          <p:cNvPr id="20" name="Picture 19" descr="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939D4A44-4955-40C3-9941-C12AA834E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715" y="3796944"/>
            <a:ext cx="5784850" cy="19575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377AFB4-B8D6-414E-A3BE-2935E9ED9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910" y="1796224"/>
            <a:ext cx="5353050" cy="4381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33CE74-7F1E-45A9-91D7-8EDC6AD03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722" y="2540712"/>
            <a:ext cx="4953000" cy="381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91B3C4C-C97A-4A10-BE3F-F8AA53D9B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0722" y="3141822"/>
            <a:ext cx="4314825" cy="323850"/>
          </a:xfrm>
          <a:prstGeom prst="rect">
            <a:avLst/>
          </a:prstGeom>
        </p:spPr>
      </p:pic>
      <p:pic>
        <p:nvPicPr>
          <p:cNvPr id="28" name="Picture 27" descr="Chart, box and whisker chart&#10;&#10;Description automatically generated">
            <a:extLst>
              <a:ext uri="{FF2B5EF4-FFF2-40B4-BE49-F238E27FC236}">
                <a16:creationId xmlns:a16="http://schemas.microsoft.com/office/drawing/2014/main" id="{B37525C0-0BD6-4545-8C26-D759625DC0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6910" y="841449"/>
            <a:ext cx="4604615" cy="6841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DCF021E-2637-4455-8BE4-43B1728DF563}"/>
              </a:ext>
            </a:extLst>
          </p:cNvPr>
          <p:cNvSpPr txBox="1"/>
          <p:nvPr/>
        </p:nvSpPr>
        <p:spPr>
          <a:xfrm>
            <a:off x="6316910" y="225260"/>
            <a:ext cx="510050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Selection of State Variables from an nth Order D.E. 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3E8013-0B17-4F8C-B570-575CFF471E50}"/>
                  </a:ext>
                </a:extLst>
              </p14:cNvPr>
              <p14:cNvContentPartPr/>
              <p14:nvPr/>
            </p14:nvContentPartPr>
            <p14:xfrm>
              <a:off x="8721720" y="4317120"/>
              <a:ext cx="2292120" cy="100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3E8013-0B17-4F8C-B570-575CFF471E5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32080" y="722520"/>
                <a:ext cx="9658440" cy="61369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0E571AE-77E1-75CC-0ADB-72A6AC8E55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435" y="1029234"/>
            <a:ext cx="5863565" cy="336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1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0883FD-2986-99FB-BF95-6DF1127D6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24" y="402999"/>
            <a:ext cx="11266826" cy="6202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CBA7CC-5D16-AA34-4751-C6435FCB4220}"/>
              </a:ext>
            </a:extLst>
          </p:cNvPr>
          <p:cNvSpPr/>
          <p:nvPr/>
        </p:nvSpPr>
        <p:spPr>
          <a:xfrm>
            <a:off x="683812" y="659958"/>
            <a:ext cx="2258171" cy="42380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138C17-1747-B9E4-CF87-1EDBE1C62A90}"/>
              </a:ext>
            </a:extLst>
          </p:cNvPr>
          <p:cNvSpPr/>
          <p:nvPr/>
        </p:nvSpPr>
        <p:spPr>
          <a:xfrm>
            <a:off x="7038278" y="437497"/>
            <a:ext cx="2258171" cy="3737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4" descr="Types of Control Valves | Control valves, Valve, Control">
            <a:extLst>
              <a:ext uri="{FF2B5EF4-FFF2-40B4-BE49-F238E27FC236}">
                <a16:creationId xmlns:a16="http://schemas.microsoft.com/office/drawing/2014/main" id="{C1A2C05B-417F-C0F8-AC2D-532B62FBDF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" r="15409" b="6141"/>
          <a:stretch/>
        </p:blipFill>
        <p:spPr bwMode="auto">
          <a:xfrm>
            <a:off x="3202647" y="2858495"/>
            <a:ext cx="2652102" cy="254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B4122A-C02D-E391-D8D4-8E6DD26CF57E}"/>
              </a:ext>
            </a:extLst>
          </p:cNvPr>
          <p:cNvSpPr/>
          <p:nvPr/>
        </p:nvSpPr>
        <p:spPr>
          <a:xfrm>
            <a:off x="2999172" y="2858495"/>
            <a:ext cx="3096828" cy="25483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848B3-5109-0EBD-2812-B566FC7F7EDC}"/>
              </a:ext>
            </a:extLst>
          </p:cNvPr>
          <p:cNvSpPr txBox="1"/>
          <p:nvPr/>
        </p:nvSpPr>
        <p:spPr>
          <a:xfrm>
            <a:off x="1837347" y="163778"/>
            <a:ext cx="409009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Formulating the State Space Equations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8D1AF7-1C0B-A6EA-3CD7-362AA117F042}"/>
              </a:ext>
            </a:extLst>
          </p:cNvPr>
          <p:cNvSpPr/>
          <p:nvPr/>
        </p:nvSpPr>
        <p:spPr>
          <a:xfrm>
            <a:off x="7307249" y="1653871"/>
            <a:ext cx="1566407" cy="8587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AB0FCD-1E20-173A-5C20-6B44AC7477C1}"/>
              </a:ext>
            </a:extLst>
          </p:cNvPr>
          <p:cNvSpPr/>
          <p:nvPr/>
        </p:nvSpPr>
        <p:spPr>
          <a:xfrm>
            <a:off x="6456459" y="2858495"/>
            <a:ext cx="3339547" cy="27789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AE2E75-9E55-ED6A-308B-4820A98F92CA}"/>
              </a:ext>
            </a:extLst>
          </p:cNvPr>
          <p:cNvSpPr/>
          <p:nvPr/>
        </p:nvSpPr>
        <p:spPr>
          <a:xfrm>
            <a:off x="7642577" y="6038236"/>
            <a:ext cx="1049572" cy="4094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9C0EB-75B3-C1F5-7D2D-40E57A20DDE7}"/>
              </a:ext>
            </a:extLst>
          </p:cNvPr>
          <p:cNvSpPr txBox="1"/>
          <p:nvPr/>
        </p:nvSpPr>
        <p:spPr>
          <a:xfrm>
            <a:off x="9047885" y="157117"/>
            <a:ext cx="3038785" cy="33855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1600" b="1" i="1" dirty="0"/>
              <a:t>y</a:t>
            </a:r>
            <a:r>
              <a:rPr lang="en-US" sz="1600" dirty="0"/>
              <a:t> is the linear travel/displacement</a:t>
            </a:r>
            <a:endParaRPr lang="en-IN" sz="16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513F0D-2B8C-6023-5089-F4CC0E2A8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4" r="2922"/>
          <a:stretch/>
        </p:blipFill>
        <p:spPr>
          <a:xfrm>
            <a:off x="7972088" y="4132692"/>
            <a:ext cx="3239995" cy="7765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BCC6A88-5832-F6F6-7C9B-EBD1FAAC71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4" r="32851"/>
          <a:stretch/>
        </p:blipFill>
        <p:spPr>
          <a:xfrm>
            <a:off x="9088687" y="5730628"/>
            <a:ext cx="2220373" cy="7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BE8314-5CE7-175B-BA8C-55A1547E1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2" t="45034" r="2657" b="-235"/>
          <a:stretch/>
        </p:blipFill>
        <p:spPr>
          <a:xfrm>
            <a:off x="427791" y="531180"/>
            <a:ext cx="3681657" cy="1904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2EBC63-FC8F-4FF9-7966-28FAC00D2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72" r="11317" b="61352"/>
          <a:stretch/>
        </p:blipFill>
        <p:spPr>
          <a:xfrm>
            <a:off x="612643" y="3107054"/>
            <a:ext cx="3311951" cy="15497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4E88EB-C164-3427-78B9-B42D68C6B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19" y="5412420"/>
            <a:ext cx="3228975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0DBA00-F87C-114B-907C-FE87EF68F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964" y="836702"/>
            <a:ext cx="6931842" cy="54283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BB59D207-8778-7FFD-557D-C2C26A802059}"/>
              </a:ext>
            </a:extLst>
          </p:cNvPr>
          <p:cNvSpPr/>
          <p:nvPr/>
        </p:nvSpPr>
        <p:spPr>
          <a:xfrm>
            <a:off x="3799002" y="348792"/>
            <a:ext cx="970962" cy="61839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C4187-423D-D3B4-4B63-90E74A0C3BFE}"/>
              </a:ext>
            </a:extLst>
          </p:cNvPr>
          <p:cNvSpPr txBox="1"/>
          <p:nvPr/>
        </p:nvSpPr>
        <p:spPr>
          <a:xfrm>
            <a:off x="4603805" y="140559"/>
            <a:ext cx="378482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Formulating the State Space Equations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83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Figure 2 from System identification and modeling for interacting and  non-interacting tank systems using intelligent techniques | Semantic Scho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75" y="641867"/>
            <a:ext cx="497205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32504E05-7098-4DB0-B4C1-623C9739D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96" y="4033246"/>
            <a:ext cx="2876004" cy="231092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B345492-2A95-483D-9FDF-78EBBACC4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606" y="4033246"/>
            <a:ext cx="3589234" cy="239833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2D4377-8409-88A3-8FD8-716D368D4352}"/>
              </a:ext>
            </a:extLst>
          </p:cNvPr>
          <p:cNvSpPr txBox="1"/>
          <p:nvPr/>
        </p:nvSpPr>
        <p:spPr>
          <a:xfrm>
            <a:off x="7919573" y="272535"/>
            <a:ext cx="378482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Formulating the State Space Equations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1494F-ADE1-DA95-ADE0-10AAF24297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74" r="2922"/>
          <a:stretch/>
        </p:blipFill>
        <p:spPr>
          <a:xfrm>
            <a:off x="6251740" y="1591656"/>
            <a:ext cx="5644479" cy="18373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011954-7B61-2D8A-0D0A-297C0446F7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74" r="32851"/>
          <a:stretch/>
        </p:blipFill>
        <p:spPr>
          <a:xfrm>
            <a:off x="7919573" y="4378789"/>
            <a:ext cx="3514110" cy="163936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7C6FE90-3D99-EA63-8CC1-CFDD7302AD28}"/>
              </a:ext>
            </a:extLst>
          </p:cNvPr>
          <p:cNvGrpSpPr/>
          <p:nvPr/>
        </p:nvGrpSpPr>
        <p:grpSpPr>
          <a:xfrm>
            <a:off x="3550717" y="3275347"/>
            <a:ext cx="105840" cy="96480"/>
            <a:chOff x="3550717" y="3275347"/>
            <a:chExt cx="10584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37244C-4D47-A12A-DBCD-0F8B10E09F6E}"/>
                    </a:ext>
                  </a:extLst>
                </p14:cNvPr>
                <p14:cNvContentPartPr/>
                <p14:nvPr/>
              </p14:nvContentPartPr>
              <p14:xfrm>
                <a:off x="3589957" y="3287587"/>
                <a:ext cx="1440" cy="4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37244C-4D47-A12A-DBCD-0F8B10E09F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81317" y="3278947"/>
                  <a:ext cx="19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10C767-8E56-AA33-6D21-F6937D3AC2DF}"/>
                    </a:ext>
                  </a:extLst>
                </p14:cNvPr>
                <p14:cNvContentPartPr/>
                <p14:nvPr/>
              </p14:nvContentPartPr>
              <p14:xfrm>
                <a:off x="3589957" y="3289027"/>
                <a:ext cx="1800" cy="2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10C767-8E56-AA33-6D21-F6937D3AC2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81317" y="3280387"/>
                  <a:ext cx="19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4A86EB-A3DA-3E64-6B86-3B0FBF1B30A7}"/>
                    </a:ext>
                  </a:extLst>
                </p14:cNvPr>
                <p14:cNvContentPartPr/>
                <p14:nvPr/>
              </p14:nvContentPartPr>
              <p14:xfrm>
                <a:off x="3550717" y="3275347"/>
                <a:ext cx="105840" cy="96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4A86EB-A3DA-3E64-6B86-3B0FBF1B30A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41717" y="3266707"/>
                  <a:ext cx="12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80C462-C13C-3E4A-04F2-D3B1CF1C7EF4}"/>
                    </a:ext>
                  </a:extLst>
                </p14:cNvPr>
                <p14:cNvContentPartPr/>
                <p14:nvPr/>
              </p14:nvContentPartPr>
              <p14:xfrm>
                <a:off x="3558637" y="3283267"/>
                <a:ext cx="63360" cy="23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80C462-C13C-3E4A-04F2-D3B1CF1C7EF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49997" y="3274627"/>
                  <a:ext cx="810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8D3BBD-7A51-3128-03D9-4DEE0400F2ED}"/>
              </a:ext>
            </a:extLst>
          </p:cNvPr>
          <p:cNvGrpSpPr/>
          <p:nvPr/>
        </p:nvGrpSpPr>
        <p:grpSpPr>
          <a:xfrm>
            <a:off x="5603797" y="3178147"/>
            <a:ext cx="182880" cy="221760"/>
            <a:chOff x="5603797" y="3178147"/>
            <a:chExt cx="18288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A613CD6-1652-F919-B35F-71A990C75DD1}"/>
                    </a:ext>
                  </a:extLst>
                </p14:cNvPr>
                <p14:cNvContentPartPr/>
                <p14:nvPr/>
              </p14:nvContentPartPr>
              <p14:xfrm>
                <a:off x="5603797" y="3178147"/>
                <a:ext cx="122760" cy="169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A613CD6-1652-F919-B35F-71A990C75D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95157" y="3169147"/>
                  <a:ext cx="140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440C4F-3C66-29FF-1462-BA29CADFB009}"/>
                    </a:ext>
                  </a:extLst>
                </p14:cNvPr>
                <p14:cNvContentPartPr/>
                <p14:nvPr/>
              </p14:nvContentPartPr>
              <p14:xfrm>
                <a:off x="5616397" y="3278227"/>
                <a:ext cx="73440" cy="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440C4F-3C66-29FF-1462-BA29CADFB0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07757" y="3269227"/>
                  <a:ext cx="91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EF2EA4-0DD3-6975-2C9C-9A89984ACF0D}"/>
                    </a:ext>
                  </a:extLst>
                </p14:cNvPr>
                <p14:cNvContentPartPr/>
                <p14:nvPr/>
              </p14:nvContentPartPr>
              <p14:xfrm>
                <a:off x="5706037" y="3346987"/>
                <a:ext cx="80640" cy="52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EF2EA4-0DD3-6975-2C9C-9A89984ACF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97397" y="3337987"/>
                  <a:ext cx="98280" cy="7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884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2A52E623-2626-4D40-B081-11CADEC58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65" y="744653"/>
            <a:ext cx="3865882" cy="695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7508C-A085-4981-B427-8A1C3DF58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65" y="1734695"/>
            <a:ext cx="3181350" cy="390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A1565-1938-4432-8B7C-D64DB947B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65" y="2482769"/>
            <a:ext cx="6257925" cy="457200"/>
          </a:xfrm>
          <a:prstGeom prst="rect">
            <a:avLst/>
          </a:prstGeom>
        </p:spPr>
      </p:pic>
      <p:pic>
        <p:nvPicPr>
          <p:cNvPr id="11" name="Picture 10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5DCFE15-02A8-41C8-A4A4-3C0F00A2F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24" y="3303916"/>
            <a:ext cx="4397934" cy="1356620"/>
          </a:xfrm>
          <a:prstGeom prst="rect">
            <a:avLst/>
          </a:prstGeom>
        </p:spPr>
      </p:pic>
      <p:pic>
        <p:nvPicPr>
          <p:cNvPr id="13" name="Picture 12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1AEE67E-DAF6-4F5B-A163-ECA2326B5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106" y="5082637"/>
            <a:ext cx="2211567" cy="13411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57ED4B-849C-456F-90D2-9C9AAEF5F57D}"/>
              </a:ext>
            </a:extLst>
          </p:cNvPr>
          <p:cNvSpPr txBox="1"/>
          <p:nvPr/>
        </p:nvSpPr>
        <p:spPr>
          <a:xfrm>
            <a:off x="8640661" y="436228"/>
            <a:ext cx="2894201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State Variables from D.E.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44E8CFE-B4B7-5B89-6BFF-691B9EE56CF0}"/>
              </a:ext>
            </a:extLst>
          </p:cNvPr>
          <p:cNvSpPr/>
          <p:nvPr/>
        </p:nvSpPr>
        <p:spPr>
          <a:xfrm>
            <a:off x="6434983" y="436228"/>
            <a:ext cx="726393" cy="607566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67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C4B1C499-D6AB-4A28-91BE-1FFA3A4AD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6" y="392248"/>
            <a:ext cx="4242382" cy="783919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8CBBAC7E-8889-4233-9633-A9BF5C22B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66" y="4563037"/>
            <a:ext cx="2639614" cy="2110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EFEBF5-6AFE-4F5F-AFF1-70C3F374E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690" y="5632392"/>
            <a:ext cx="945038" cy="3387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A3708F-71F8-4AAD-97A8-598DE9A7A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742" y="5609506"/>
            <a:ext cx="2190312" cy="384559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1D87BC4E-7966-476D-856B-174AF10A2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5" y="1861885"/>
            <a:ext cx="1295581" cy="2495898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334584C9-B0F2-4BA4-8D29-BF7B6B7D9B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20" y="1520889"/>
            <a:ext cx="3915321" cy="3077004"/>
          </a:xfrm>
          <a:prstGeom prst="rect">
            <a:avLst/>
          </a:prstGeom>
        </p:spPr>
      </p:pic>
      <p:pic>
        <p:nvPicPr>
          <p:cNvPr id="19" name="Picture 18" descr="Table&#10;&#10;Description automatically generated">
            <a:extLst>
              <a:ext uri="{FF2B5EF4-FFF2-40B4-BE49-F238E27FC236}">
                <a16:creationId xmlns:a16="http://schemas.microsoft.com/office/drawing/2014/main" id="{8F141EED-31A1-48E0-8C37-946A37187B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898" y="1342500"/>
            <a:ext cx="7024236" cy="23030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9FED37E-D34C-42B3-9244-18692F98AB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664" y="3971237"/>
            <a:ext cx="1848108" cy="35247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BE700EF2-F954-4F05-AFF3-C53FCEDA5F4D}"/>
              </a:ext>
            </a:extLst>
          </p:cNvPr>
          <p:cNvSpPr/>
          <p:nvPr/>
        </p:nvSpPr>
        <p:spPr>
          <a:xfrm>
            <a:off x="354563" y="1436914"/>
            <a:ext cx="1716833" cy="34056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1D6A80E-BDC6-4F97-9BDF-58F0F0F39BD4}"/>
              </a:ext>
            </a:extLst>
          </p:cNvPr>
          <p:cNvSpPr/>
          <p:nvPr/>
        </p:nvSpPr>
        <p:spPr>
          <a:xfrm>
            <a:off x="2221894" y="1436914"/>
            <a:ext cx="1882412" cy="26801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83019B-72F9-4CF7-A1A0-D599BFABA465}"/>
              </a:ext>
            </a:extLst>
          </p:cNvPr>
          <p:cNvSpPr/>
          <p:nvPr/>
        </p:nvSpPr>
        <p:spPr>
          <a:xfrm>
            <a:off x="2235737" y="4010508"/>
            <a:ext cx="4380729" cy="7292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4A0AB4-2712-4D39-933A-B12410150477}"/>
              </a:ext>
            </a:extLst>
          </p:cNvPr>
          <p:cNvSpPr/>
          <p:nvPr/>
        </p:nvSpPr>
        <p:spPr>
          <a:xfrm>
            <a:off x="4747898" y="1239884"/>
            <a:ext cx="7198025" cy="26287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9198F6-EC9A-41A3-8282-1027690D239E}"/>
              </a:ext>
            </a:extLst>
          </p:cNvPr>
          <p:cNvSpPr/>
          <p:nvPr/>
        </p:nvSpPr>
        <p:spPr>
          <a:xfrm>
            <a:off x="7566870" y="3945706"/>
            <a:ext cx="2403236" cy="4290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71B76D-1E10-445F-A34C-31374BCE1457}"/>
              </a:ext>
            </a:extLst>
          </p:cNvPr>
          <p:cNvSpPr/>
          <p:nvPr/>
        </p:nvSpPr>
        <p:spPr>
          <a:xfrm>
            <a:off x="1098958" y="5337112"/>
            <a:ext cx="5385732" cy="9293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1E1826-3E65-49AF-A72C-F0EA94C9AA1E}"/>
              </a:ext>
            </a:extLst>
          </p:cNvPr>
          <p:cNvSpPr/>
          <p:nvPr/>
        </p:nvSpPr>
        <p:spPr>
          <a:xfrm>
            <a:off x="6787193" y="4597893"/>
            <a:ext cx="4001050" cy="2113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9B74139-A93D-46E8-8388-1EBA2A7F4048}"/>
              </a:ext>
            </a:extLst>
          </p:cNvPr>
          <p:cNvSpPr/>
          <p:nvPr/>
        </p:nvSpPr>
        <p:spPr>
          <a:xfrm>
            <a:off x="441375" y="341516"/>
            <a:ext cx="4370664" cy="9230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E3DD29-E695-499A-8F1A-EBA3E18423D0}"/>
              </a:ext>
            </a:extLst>
          </p:cNvPr>
          <p:cNvSpPr txBox="1"/>
          <p:nvPr/>
        </p:nvSpPr>
        <p:spPr>
          <a:xfrm>
            <a:off x="8372213" y="276837"/>
            <a:ext cx="339992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Transfer Function to  State Space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47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293</Words>
  <Application>Microsoft Office PowerPoint</Application>
  <PresentationFormat>Widescreen</PresentationFormat>
  <Paragraphs>40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Metropolitan</vt:lpstr>
      <vt:lpstr>1_Office Theme</vt:lpstr>
      <vt:lpstr>2_Office Theme</vt:lpstr>
      <vt:lpstr>Equation.3</vt:lpstr>
      <vt:lpstr>Acknowledgement Internet Images, available  in Public Domain, have been used in many Slides of this Presentation. Some of the Images have also been Modified/Superimposed. Used only for Academic Purpose/Understanding.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Space Motor Model in Generalized  D-Q Framework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GITAA</dc:creator>
  <cp:lastModifiedBy>GITAA</cp:lastModifiedBy>
  <cp:revision>21</cp:revision>
  <dcterms:created xsi:type="dcterms:W3CDTF">2023-05-12T05:40:58Z</dcterms:created>
  <dcterms:modified xsi:type="dcterms:W3CDTF">2023-05-19T06:07:02Z</dcterms:modified>
</cp:coreProperties>
</file>