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56" r:id="rId7"/>
    <p:sldMasterId id="2147483768" r:id="rId8"/>
    <p:sldMasterId id="2147483780" r:id="rId9"/>
    <p:sldMasterId id="2147483792" r:id="rId10"/>
  </p:sldMasterIdLst>
  <p:notesMasterIdLst>
    <p:notesMasterId r:id="rId22"/>
  </p:notesMasterIdLst>
  <p:sldIdLst>
    <p:sldId id="270" r:id="rId11"/>
    <p:sldId id="269" r:id="rId12"/>
    <p:sldId id="258" r:id="rId13"/>
    <p:sldId id="263" r:id="rId14"/>
    <p:sldId id="257" r:id="rId15"/>
    <p:sldId id="259" r:id="rId16"/>
    <p:sldId id="260" r:id="rId17"/>
    <p:sldId id="261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677DF-0B12-4462-8E6C-0AA2D96DC525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E0FC8-C843-42EB-A8A6-4D2E4D70A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6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42A9E-0BD7-45D8-A7EA-2371D79BC04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45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42A9E-0BD7-45D8-A7EA-2371D79BC04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2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4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4249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8428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17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098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6119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520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0784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7885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5687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8998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3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1838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13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93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9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20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37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67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2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2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24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4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46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03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39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82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36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26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735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66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2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25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19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07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44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89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014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2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6030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22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09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7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64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730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141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69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589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490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534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600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040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073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29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076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82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168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645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5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05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287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108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44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325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753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098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537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570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680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179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574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446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980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9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637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11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295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52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602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581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9872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768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0032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368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319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58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0128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039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690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297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3701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674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328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94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559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036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381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2722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4352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043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15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3737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893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328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3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5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3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0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D151-6E0E-42A0-8692-58B6F6C644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0FE3-A813-456F-A3AF-0FAFBA3F2F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5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9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C019-526E-4D21-8C53-F75BEE4003A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0415-0A23-4C4E-8D47-F6F45AA27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0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458200" cy="3581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Acknowledgement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4000" b="1" dirty="0" smtClean="0">
                <a:solidFill>
                  <a:srgbClr val="0070C0"/>
                </a:solidFill>
              </a:rPr>
              <a:t>Internet Images, available  in Public Domain, have been used in many Slides of this Presentation. Some of the Images have also been Modified/Superimposed. Used only for Academic Purpose/Understanding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age result for data processing cycl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1245"/>
            <a:ext cx="8686800" cy="6477000"/>
          </a:xfrm>
          <a:prstGeom prst="rect">
            <a:avLst/>
          </a:prstGeom>
          <a:noFill/>
          <a:extLst/>
        </p:spPr>
      </p:pic>
      <p:sp>
        <p:nvSpPr>
          <p:cNvPr id="2" name="TextBox 1"/>
          <p:cNvSpPr txBox="1"/>
          <p:nvPr/>
        </p:nvSpPr>
        <p:spPr>
          <a:xfrm>
            <a:off x="723900" y="201930"/>
            <a:ext cx="68199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Building Digital Twins from Data Mining Paradigms 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2971800" cy="2057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682277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prstClr val="black"/>
                </a:solidFill>
              </a:rPr>
              <a:t>Use the  Mined Data from Physical Assets  to  Build Digital Assets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66810"/>
            <a:ext cx="1371600" cy="13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8" y="3679958"/>
            <a:ext cx="1421130" cy="132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1143000"/>
            <a:ext cx="1600200" cy="381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Wear-housing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1143000"/>
            <a:ext cx="2514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Clustering,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2611" y="2552451"/>
            <a:ext cx="252178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De-noising, Rule Mining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5334000"/>
            <a:ext cx="3200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Principal Component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2611" y="4158748"/>
            <a:ext cx="2514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Missing  Data Analysis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4038600" y="866810"/>
            <a:ext cx="3886200" cy="5686390"/>
          </a:xfrm>
          <a:prstGeom prst="curved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81000" y="2285999"/>
            <a:ext cx="914400" cy="117374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660" y="255272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Digital Twin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701560" y="1143000"/>
            <a:ext cx="5844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6200000">
            <a:off x="1167884" y="4356617"/>
            <a:ext cx="902731" cy="1790700"/>
          </a:xfrm>
          <a:prstGeom prst="ben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10342" y="3695645"/>
            <a:ext cx="17569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18285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20" y="304800"/>
            <a:ext cx="8492148" cy="48736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2800" b="1" i="1" dirty="0" smtClean="0"/>
              <a:t>Smart Controls, Diagnostics,  Prediction/Prognosis</a:t>
            </a:r>
            <a:endParaRPr lang="en-US" sz="2800" b="1" i="1" dirty="0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90" y="853293"/>
            <a:ext cx="6096000" cy="546735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5" name="TextBox 4"/>
          <p:cNvSpPr txBox="1"/>
          <p:nvPr/>
        </p:nvSpPr>
        <p:spPr>
          <a:xfrm>
            <a:off x="85664" y="2004322"/>
            <a:ext cx="2840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Estimators / Virtual Sensors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976" y="3737145"/>
            <a:ext cx="260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Statistical Models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586" y="4836027"/>
            <a:ext cx="303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Inferential Statistics/ Hypothesis Testing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2971" y="5700838"/>
            <a:ext cx="188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Uncertainties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0550" y="119115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Math-Stat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6090" y="233072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Simulators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6090" y="375770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Digital Twins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5837" y="152308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WSN/IOT Devices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4662" y="484936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Real-time Performance Evaluation</a:t>
            </a:r>
          </a:p>
        </p:txBody>
      </p:sp>
      <p:sp>
        <p:nvSpPr>
          <p:cNvPr id="9" name="Curved Right Arrow 8"/>
          <p:cNvSpPr/>
          <p:nvPr/>
        </p:nvSpPr>
        <p:spPr>
          <a:xfrm>
            <a:off x="331470" y="1767359"/>
            <a:ext cx="1371600" cy="4534560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7651019" y="1984743"/>
            <a:ext cx="1135913" cy="4187458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690" y="6172214"/>
            <a:ext cx="29718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Bayesian Approach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0694" y="6153158"/>
            <a:ext cx="284817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Use of  Digital  Twins</a:t>
            </a:r>
          </a:p>
        </p:txBody>
      </p:sp>
      <p:sp>
        <p:nvSpPr>
          <p:cNvPr id="13" name="Oval 12"/>
          <p:cNvSpPr/>
          <p:nvPr/>
        </p:nvSpPr>
        <p:spPr>
          <a:xfrm>
            <a:off x="5189227" y="1523076"/>
            <a:ext cx="3423617" cy="55399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5290" y="1753909"/>
            <a:ext cx="1066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prstClr val="black"/>
                </a:solidFill>
              </a:rPr>
              <a:t>Controls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4800" y="3402302"/>
            <a:ext cx="133113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prstClr val="black"/>
                </a:solidFill>
              </a:rPr>
              <a:t>Prognostics</a:t>
            </a:r>
          </a:p>
        </p:txBody>
      </p:sp>
    </p:spTree>
    <p:extLst>
      <p:ext uri="{BB962C8B-B14F-4D97-AF65-F5344CB8AC3E}">
        <p14:creationId xmlns:p14="http://schemas.microsoft.com/office/powerpoint/2010/main" val="22875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8920" y="76200"/>
            <a:ext cx="480060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i="1" dirty="0" smtClean="0">
                <a:solidFill>
                  <a:prstClr val="black"/>
                </a:solidFill>
                <a:cs typeface="Arial" panose="020B0604020202020204" pitchFamily="34" charset="0"/>
              </a:rPr>
              <a:t>Concepts in Building </a:t>
            </a:r>
            <a:r>
              <a:rPr lang="en-US" sz="1600" b="1" i="1" dirty="0">
                <a:solidFill>
                  <a:prstClr val="black"/>
                </a:solidFill>
                <a:cs typeface="Arial" panose="020B0604020202020204" pitchFamily="34" charset="0"/>
              </a:rPr>
              <a:t>First Principle </a:t>
            </a:r>
            <a:r>
              <a:rPr lang="en-US" sz="1600" b="1" i="1" dirty="0" smtClean="0">
                <a:solidFill>
                  <a:prstClr val="black"/>
                </a:solidFill>
                <a:cs typeface="Arial" panose="020B0604020202020204" pitchFamily="34" charset="0"/>
              </a:rPr>
              <a:t>Math-Stat  Models</a:t>
            </a:r>
            <a:endParaRPr lang="en-US" sz="1600" b="1" i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753310"/>
            <a:ext cx="8737120" cy="25545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</a:rPr>
              <a:t>Mechanical</a:t>
            </a:r>
            <a:r>
              <a:rPr lang="en-US" sz="1600" dirty="0">
                <a:solidFill>
                  <a:prstClr val="black"/>
                </a:solidFill>
              </a:rPr>
              <a:t>  (typical):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Structures 		---    </a:t>
            </a:r>
            <a:r>
              <a:rPr lang="en-US" sz="1600" dirty="0">
                <a:solidFill>
                  <a:srgbClr val="0070C0"/>
                </a:solidFill>
              </a:rPr>
              <a:t>FEM Models/Stress-Strain Models of Mech. Structures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Piping 		---    </a:t>
            </a:r>
            <a:r>
              <a:rPr lang="en-US" sz="1600" dirty="0">
                <a:solidFill>
                  <a:srgbClr val="0070C0"/>
                </a:solidFill>
              </a:rPr>
              <a:t>N/W Models, Thermal Expansion &amp; Pipe Support Models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Roto</a:t>
            </a:r>
            <a:r>
              <a:rPr lang="en-US" sz="1600" dirty="0">
                <a:solidFill>
                  <a:prstClr val="black"/>
                </a:solidFill>
              </a:rPr>
              <a:t>-Dynamic Eqpt 	---    </a:t>
            </a:r>
            <a:r>
              <a:rPr lang="en-US" sz="1600" dirty="0">
                <a:solidFill>
                  <a:srgbClr val="0070C0"/>
                </a:solidFill>
              </a:rPr>
              <a:t>Simplified I/P-O/P ODE/PDE Models, Eigen-structures of  Shafts                    			        Hydro-Dynamic &amp; Hydro-Static  Bearing Models,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Process Eqpt. etc. 	---   </a:t>
            </a:r>
            <a:r>
              <a:rPr lang="en-US" sz="1600" dirty="0">
                <a:solidFill>
                  <a:srgbClr val="0070C0"/>
                </a:solidFill>
              </a:rPr>
              <a:t>Heat &amp; Mass Transfer Models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Control Eqpt.                    ---   </a:t>
            </a:r>
            <a:r>
              <a:rPr lang="en-US" sz="1600" dirty="0">
                <a:solidFill>
                  <a:srgbClr val="0070C0"/>
                </a:solidFill>
              </a:rPr>
              <a:t>Transfer Fn. Models, Frequency Domain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320481"/>
            <a:ext cx="8729932" cy="10772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</a:rPr>
              <a:t>Electrical </a:t>
            </a:r>
            <a:r>
              <a:rPr lang="en-US" sz="1600" dirty="0">
                <a:solidFill>
                  <a:prstClr val="black"/>
                </a:solidFill>
              </a:rPr>
              <a:t>(typical) </a:t>
            </a:r>
            <a:r>
              <a:rPr lang="en-US" sz="1600" b="1" dirty="0">
                <a:solidFill>
                  <a:prstClr val="black"/>
                </a:solidFill>
              </a:rPr>
              <a:t>:</a:t>
            </a:r>
            <a:r>
              <a:rPr lang="en-US" sz="1600" b="1" i="1" dirty="0">
                <a:solidFill>
                  <a:prstClr val="black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Power Supplies/VFDs/ Power Devices, etc.  ---  </a:t>
            </a:r>
            <a:r>
              <a:rPr lang="en-US" sz="1600" dirty="0">
                <a:solidFill>
                  <a:srgbClr val="0070C0"/>
                </a:solidFill>
              </a:rPr>
              <a:t>Transfer Fn., State-space, Freq. Domain Models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Motors/Drives/Servo Devices, etc</a:t>
            </a:r>
            <a:r>
              <a:rPr lang="en-US" sz="1600" dirty="0">
                <a:solidFill>
                  <a:srgbClr val="0070C0"/>
                </a:solidFill>
              </a:rPr>
              <a:t>.                ---   D-Q Axes Framework/State-Space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391992"/>
            <a:ext cx="8729932" cy="1323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</a:rPr>
              <a:t>Instrumentation</a:t>
            </a:r>
            <a:r>
              <a:rPr lang="en-US" sz="1600" dirty="0">
                <a:solidFill>
                  <a:prstClr val="black"/>
                </a:solidFill>
              </a:rPr>
              <a:t> (typical)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Process Sensors &amp; Inst. Systems            ----	</a:t>
            </a:r>
            <a:r>
              <a:rPr lang="en-US" sz="1600" dirty="0">
                <a:solidFill>
                  <a:srgbClr val="0070C0"/>
                </a:solidFill>
              </a:rPr>
              <a:t>Transfer Function &amp; Freq. Domain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Chemical-Electro-Chemical Sensors      ----         </a:t>
            </a:r>
            <a:r>
              <a:rPr lang="en-US" sz="1600" dirty="0">
                <a:solidFill>
                  <a:srgbClr val="0070C0"/>
                </a:solidFill>
              </a:rPr>
              <a:t>State Space Models (derived from electro-						chemistry phenomena)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Domain-specific Inst.  		     ----          </a:t>
            </a:r>
            <a:r>
              <a:rPr lang="en-US" sz="1600" dirty="0">
                <a:solidFill>
                  <a:srgbClr val="0070C0"/>
                </a:solidFill>
              </a:rPr>
              <a:t>First-principle, Phenomenological, Data-based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412" y="5715429"/>
            <a:ext cx="8737121" cy="10772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</a:rPr>
              <a:t>Computer based Systems </a:t>
            </a:r>
            <a:r>
              <a:rPr lang="en-US" sz="1600" dirty="0">
                <a:solidFill>
                  <a:prstClr val="black"/>
                </a:solidFill>
              </a:rPr>
              <a:t>(typical)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Embedded Real-time Sys. &amp; OS, 	          ----      </a:t>
            </a:r>
            <a:r>
              <a:rPr lang="en-US" sz="1600" dirty="0">
                <a:solidFill>
                  <a:srgbClr val="0070C0"/>
                </a:solidFill>
              </a:rPr>
              <a:t>Boolean Models, Finite-State  Machines,	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Historians, Alarm- Annunciations, etc.      ---- 	  </a:t>
            </a:r>
            <a:r>
              <a:rPr lang="en-US" sz="1600" dirty="0">
                <a:solidFill>
                  <a:srgbClr val="0070C0"/>
                </a:solidFill>
              </a:rPr>
              <a:t>Data-Flow  Structures, Automatons, Petri-Nets    							</a:t>
            </a:r>
          </a:p>
        </p:txBody>
      </p:sp>
      <p:sp>
        <p:nvSpPr>
          <p:cNvPr id="10" name="Oval 9"/>
          <p:cNvSpPr/>
          <p:nvPr/>
        </p:nvSpPr>
        <p:spPr>
          <a:xfrm>
            <a:off x="3124200" y="838201"/>
            <a:ext cx="5638800" cy="2482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89971" y="3453795"/>
            <a:ext cx="4368561" cy="938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47480" y="4531745"/>
            <a:ext cx="4242040" cy="1219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24400" y="5867400"/>
            <a:ext cx="4199986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412" y="414754"/>
            <a:ext cx="8541588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Dynamics of  </a:t>
            </a:r>
            <a:r>
              <a:rPr lang="en-US" sz="1600" dirty="0" smtClean="0">
                <a:solidFill>
                  <a:srgbClr val="002060"/>
                </a:solidFill>
              </a:rPr>
              <a:t>Structures,  Mech. &amp; Process </a:t>
            </a:r>
            <a:r>
              <a:rPr lang="en-US" sz="1600" dirty="0">
                <a:solidFill>
                  <a:srgbClr val="002060"/>
                </a:solidFill>
              </a:rPr>
              <a:t>Sys., </a:t>
            </a:r>
            <a:r>
              <a:rPr lang="en-US" sz="1600" dirty="0" smtClean="0">
                <a:solidFill>
                  <a:srgbClr val="002060"/>
                </a:solidFill>
              </a:rPr>
              <a:t>Power Sys.; Inst</a:t>
            </a:r>
            <a:r>
              <a:rPr lang="en-US" sz="1600" dirty="0">
                <a:solidFill>
                  <a:srgbClr val="002060"/>
                </a:solidFill>
              </a:rPr>
              <a:t>., Eqpt. &amp; Final Control Elements</a:t>
            </a:r>
          </a:p>
        </p:txBody>
      </p:sp>
    </p:spTree>
    <p:extLst>
      <p:ext uri="{BB962C8B-B14F-4D97-AF65-F5344CB8AC3E}">
        <p14:creationId xmlns:p14="http://schemas.microsoft.com/office/powerpoint/2010/main" val="29292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00300" y="2133600"/>
            <a:ext cx="44958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0" y="1447800"/>
            <a:ext cx="6248400" cy="411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90900" y="2819400"/>
            <a:ext cx="25146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30897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Safety  Envelope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0870" y="2537427"/>
            <a:ext cx="2933700" cy="830997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Safety Related  Envelope</a:t>
            </a:r>
          </a:p>
        </p:txBody>
      </p:sp>
      <p:sp>
        <p:nvSpPr>
          <p:cNvPr id="13" name="Cloud 12"/>
          <p:cNvSpPr/>
          <p:nvPr/>
        </p:nvSpPr>
        <p:spPr>
          <a:xfrm>
            <a:off x="381000" y="354756"/>
            <a:ext cx="8534400" cy="6400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0" y="2446864"/>
            <a:ext cx="7162800" cy="325749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970728"/>
              </a:avLst>
            </a:prstTxWarp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Failure Postulations, Hazard Analysis, Risk  Studies  Envelope</a:t>
            </a:r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2777490" y="1781023"/>
            <a:ext cx="3741420" cy="1308678"/>
          </a:xfrm>
          <a:prstGeom prst="rect">
            <a:avLst/>
          </a:prstGeom>
          <a:noFill/>
        </p:spPr>
        <p:txBody>
          <a:bodyPr spcFirstLastPara="1" vert="horz" wrap="square" lIns="91440" tIns="45720" rIns="91440" bIns="45720" numCol="1" rtlCol="0">
            <a:prstTxWarp prst="textArchUp">
              <a:avLst>
                <a:gd name="adj" fmla="val 10854784"/>
              </a:avLst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3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Plant-Wide Monitoring  Envelope</a:t>
            </a:r>
            <a:endParaRPr lang="en-US" sz="36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65" y="539422"/>
            <a:ext cx="39624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Safety Concepts in Critical Infra Projects</a:t>
            </a:r>
          </a:p>
        </p:txBody>
      </p:sp>
      <p:pic>
        <p:nvPicPr>
          <p:cNvPr id="11" name="Picture 1036" descr="C:\Program Files\Common Files\Microsoft Shared\Clipart\cagcat50\pe01561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2037"/>
            <a:ext cx="1649729" cy="108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00300" y="3920709"/>
            <a:ext cx="461009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prstClr val="black"/>
                </a:solidFill>
              </a:rPr>
              <a:t>Apriori</a:t>
            </a:r>
            <a:r>
              <a:rPr lang="en-US" i="1" dirty="0">
                <a:solidFill>
                  <a:prstClr val="black"/>
                </a:solidFill>
              </a:rPr>
              <a:t> Computation of System-Characteristics. (Transient &amp; Steady-State)  &amp; Safety Limits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2819400"/>
            <a:ext cx="25146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Computer Infrastructure &amp; Data Acquisition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164" y="5839581"/>
            <a:ext cx="331923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Domain Knowledge, Simulations, Experiments on Prototypes</a:t>
            </a:r>
          </a:p>
        </p:txBody>
      </p:sp>
    </p:spTree>
    <p:extLst>
      <p:ext uri="{BB962C8B-B14F-4D97-AF65-F5344CB8AC3E}">
        <p14:creationId xmlns:p14="http://schemas.microsoft.com/office/powerpoint/2010/main" val="57846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24572" y="1679865"/>
            <a:ext cx="3733800" cy="1181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Safety Systems</a:t>
            </a:r>
          </a:p>
        </p:txBody>
      </p:sp>
      <p:sp>
        <p:nvSpPr>
          <p:cNvPr id="5" name="Quad Arrow 4"/>
          <p:cNvSpPr/>
          <p:nvPr/>
        </p:nvSpPr>
        <p:spPr>
          <a:xfrm>
            <a:off x="3208873" y="2859193"/>
            <a:ext cx="2731543" cy="1905000"/>
          </a:xfrm>
          <a:prstGeom prst="quad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4143" y="3340946"/>
            <a:ext cx="2560320" cy="1005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Redundancy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80089" y="4764207"/>
            <a:ext cx="2560320" cy="639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Diversity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0409" y="3340946"/>
            <a:ext cx="3003902" cy="1005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57200" rtlCol="0" anchor="ctr"/>
          <a:lstStyle/>
          <a:p>
            <a:pPr algn="ctr"/>
            <a:r>
              <a:rPr lang="en-US" sz="22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Single Failure Criteria</a:t>
            </a:r>
          </a:p>
        </p:txBody>
      </p:sp>
      <p:sp>
        <p:nvSpPr>
          <p:cNvPr id="7" name="Oval 6"/>
          <p:cNvSpPr/>
          <p:nvPr/>
        </p:nvSpPr>
        <p:spPr>
          <a:xfrm>
            <a:off x="6816090" y="1679865"/>
            <a:ext cx="1752600" cy="117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5832" y="1864504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Fail Safe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Design</a:t>
            </a:r>
          </a:p>
        </p:txBody>
      </p:sp>
      <p:sp>
        <p:nvSpPr>
          <p:cNvPr id="11" name="Oval 10"/>
          <p:cNvSpPr/>
          <p:nvPr/>
        </p:nvSpPr>
        <p:spPr>
          <a:xfrm>
            <a:off x="607828" y="1679865"/>
            <a:ext cx="1752600" cy="117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150" y="1905003"/>
            <a:ext cx="1688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Rugged Design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2133601" y="2119368"/>
            <a:ext cx="660104" cy="32127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6324600" y="2137187"/>
            <a:ext cx="645042" cy="32127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8290" y="4680916"/>
            <a:ext cx="1446739" cy="843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80082" y="4536422"/>
            <a:ext cx="1428791" cy="8436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47702" y="4727396"/>
            <a:ext cx="120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Physical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821" y="4942485"/>
            <a:ext cx="1404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Analytical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914400" y="4346800"/>
            <a:ext cx="304800" cy="5956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436960" y="4346800"/>
            <a:ext cx="230040" cy="33330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2461" y="690348"/>
            <a:ext cx="3024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Safety System Design 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3380096" y="337318"/>
            <a:ext cx="2333831" cy="1179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Left-Right Arrow 23"/>
          <p:cNvSpPr/>
          <p:nvPr/>
        </p:nvSpPr>
        <p:spPr>
          <a:xfrm rot="16200000">
            <a:off x="4342851" y="1410224"/>
            <a:ext cx="363483" cy="32127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2772" y="569404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prstClr val="black"/>
                </a:solidFill>
              </a:rPr>
              <a:t>Fault Tolerant Design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68441" y="3907202"/>
            <a:ext cx="2522739" cy="11220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40005" y="3936246"/>
            <a:ext cx="2439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prstClr val="black"/>
                </a:solidFill>
              </a:rPr>
              <a:t>Multiple Failure Criteria/ Beyond Design Basis</a:t>
            </a:r>
          </a:p>
        </p:txBody>
      </p:sp>
      <p:sp>
        <p:nvSpPr>
          <p:cNvPr id="29" name="Block Arc 28"/>
          <p:cNvSpPr/>
          <p:nvPr/>
        </p:nvSpPr>
        <p:spPr>
          <a:xfrm rot="10800000">
            <a:off x="278434" y="5090785"/>
            <a:ext cx="8585522" cy="1524001"/>
          </a:xfrm>
          <a:prstGeom prst="blockArc">
            <a:avLst>
              <a:gd name="adj1" fmla="val 10789368"/>
              <a:gd name="adj2" fmla="val 0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796845" y="5488724"/>
            <a:ext cx="3826572" cy="10272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Block Arc 29"/>
          <p:cNvSpPr/>
          <p:nvPr/>
        </p:nvSpPr>
        <p:spPr>
          <a:xfrm>
            <a:off x="278434" y="133488"/>
            <a:ext cx="8699548" cy="1524001"/>
          </a:xfrm>
          <a:prstGeom prst="blockArc">
            <a:avLst>
              <a:gd name="adj1" fmla="val 10882085"/>
              <a:gd name="adj2" fmla="val 0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819403" y="2514614"/>
            <a:ext cx="3809999" cy="80969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solidFill>
                  <a:prstClr val="black"/>
                </a:solidFill>
              </a:rPr>
              <a:t>Smart Sensing, Actuation &amp;  Controls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5638814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prstClr val="black"/>
                </a:solidFill>
              </a:rPr>
              <a:t>Diagnostics/Predictive Maintenance</a:t>
            </a:r>
          </a:p>
        </p:txBody>
      </p:sp>
      <p:sp>
        <p:nvSpPr>
          <p:cNvPr id="13312" name="TextBox 13311"/>
          <p:cNvSpPr txBox="1"/>
          <p:nvPr/>
        </p:nvSpPr>
        <p:spPr>
          <a:xfrm>
            <a:off x="5502838" y="692515"/>
            <a:ext cx="1659962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prstClr val="black"/>
                </a:solidFill>
              </a:rPr>
              <a:t>Intrinsically Safe Design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13927" y="5090785"/>
            <a:ext cx="33381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Towards Intrinsic Safety</a:t>
            </a:r>
          </a:p>
        </p:txBody>
      </p:sp>
    </p:spTree>
    <p:extLst>
      <p:ext uri="{BB962C8B-B14F-4D97-AF65-F5344CB8AC3E}">
        <p14:creationId xmlns:p14="http://schemas.microsoft.com/office/powerpoint/2010/main" val="13052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7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3" grpId="0" animBg="1"/>
      <p:bldP spid="24" grpId="0" animBg="1"/>
      <p:bldP spid="25" grpId="0"/>
      <p:bldP spid="26" grpId="0" animBg="1"/>
      <p:bldP spid="27" grpId="0"/>
      <p:bldP spid="29" grpId="0" animBg="1"/>
      <p:bldP spid="3" grpId="0" animBg="1"/>
      <p:bldP spid="30" grpId="0" animBg="1"/>
      <p:bldP spid="2" grpId="0" animBg="1"/>
      <p:bldP spid="28" grpId="0"/>
      <p:bldP spid="13312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5" y="381000"/>
            <a:ext cx="8852510" cy="604924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5447581" y="181818"/>
            <a:ext cx="351851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The Present-day Paradigms of Total Maintenance Management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9270" y="4770744"/>
            <a:ext cx="4426255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prstClr val="black"/>
                </a:solidFill>
              </a:rPr>
              <a:t>Hybrid Models (</a:t>
            </a:r>
            <a:r>
              <a:rPr lang="en-US" sz="1600" i="1" dirty="0" err="1" smtClean="0">
                <a:solidFill>
                  <a:prstClr val="black"/>
                </a:solidFill>
              </a:rPr>
              <a:t>Mechansitic</a:t>
            </a:r>
            <a:r>
              <a:rPr lang="en-US" sz="1600" i="1" dirty="0" smtClean="0">
                <a:solidFill>
                  <a:prstClr val="black"/>
                </a:solidFill>
              </a:rPr>
              <a:t>  &amp; Data-Oriented)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prstClr val="black"/>
                </a:solidFill>
              </a:rPr>
              <a:t>Transient </a:t>
            </a:r>
            <a:r>
              <a:rPr lang="en-US" sz="1600" i="1" dirty="0">
                <a:solidFill>
                  <a:prstClr val="black"/>
                </a:solidFill>
              </a:rPr>
              <a:t>&amp; Steady State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prstClr val="black"/>
                </a:solidFill>
              </a:rPr>
              <a:t>Filtering, Estimation, De-Noising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prstClr val="black"/>
                </a:solidFill>
              </a:rPr>
              <a:t>Fault </a:t>
            </a:r>
            <a:r>
              <a:rPr lang="en-US" sz="1600" i="1" dirty="0">
                <a:solidFill>
                  <a:prstClr val="black"/>
                </a:solidFill>
              </a:rPr>
              <a:t>Detection/Diagnostics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prstClr val="black"/>
                </a:solidFill>
              </a:rPr>
              <a:t>Inferential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prstClr val="black"/>
                </a:solidFill>
              </a:rPr>
              <a:t>Boolean &amp;  Discrete Event System Models</a:t>
            </a:r>
            <a:endParaRPr lang="en-US" sz="1600" i="1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prstClr val="black"/>
                </a:solidFill>
              </a:rPr>
              <a:t>Prognostics &amp; Forecasting</a:t>
            </a:r>
          </a:p>
        </p:txBody>
      </p:sp>
      <p:pic>
        <p:nvPicPr>
          <p:cNvPr id="7" name="Picture 1036" descr="C:\Program Files\Common Files\Microsoft Shared\Clipart\cagcat50\pe01561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4" y="504984"/>
            <a:ext cx="1517288" cy="99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98031" y="3075579"/>
            <a:ext cx="3916969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prstClr val="black"/>
                </a:solidFill>
              </a:rPr>
              <a:t>Condition based </a:t>
            </a:r>
            <a:r>
              <a:rPr lang="en-US" sz="1600" i="1" dirty="0" err="1">
                <a:solidFill>
                  <a:prstClr val="black"/>
                </a:solidFill>
              </a:rPr>
              <a:t>Maint</a:t>
            </a:r>
            <a:r>
              <a:rPr lang="en-US" sz="1600" i="1" dirty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prstClr val="black"/>
                </a:solidFill>
              </a:rPr>
              <a:t>In-service Inspection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prstClr val="black"/>
                </a:solidFill>
              </a:rPr>
              <a:t>Data Analysis of On-Line Measurements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620" y="998398"/>
            <a:ext cx="32451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Fault Detection &amp; Diagnostics</a:t>
            </a:r>
          </a:p>
        </p:txBody>
      </p:sp>
      <p:sp>
        <p:nvSpPr>
          <p:cNvPr id="12" name="Oval 11"/>
          <p:cNvSpPr/>
          <p:nvPr/>
        </p:nvSpPr>
        <p:spPr>
          <a:xfrm>
            <a:off x="381000" y="2209801"/>
            <a:ext cx="1752600" cy="40914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16200000">
            <a:off x="1192769" y="3379231"/>
            <a:ext cx="4091464" cy="17526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5" y="4285327"/>
            <a:ext cx="2819394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Reliability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Redundant Sys. in </a:t>
            </a:r>
            <a:r>
              <a:rPr lang="en-US" sz="1600" dirty="0" err="1">
                <a:solidFill>
                  <a:prstClr val="black"/>
                </a:solidFill>
              </a:rPr>
              <a:t>Opn</a:t>
            </a:r>
            <a:r>
              <a:rPr lang="en-US" sz="1600" dirty="0">
                <a:solidFill>
                  <a:prstClr val="black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Hot /Cold Standby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Arrhenious</a:t>
            </a:r>
            <a:r>
              <a:rPr lang="en-US" sz="1600" dirty="0">
                <a:solidFill>
                  <a:prstClr val="black"/>
                </a:solidFill>
              </a:rPr>
              <a:t>/</a:t>
            </a:r>
            <a:r>
              <a:rPr lang="en-US" sz="1600" dirty="0" err="1">
                <a:solidFill>
                  <a:prstClr val="black"/>
                </a:solidFill>
              </a:rPr>
              <a:t>Eyrring</a:t>
            </a:r>
            <a:r>
              <a:rPr lang="en-US" sz="1600" dirty="0">
                <a:solidFill>
                  <a:prstClr val="black"/>
                </a:solidFill>
              </a:rPr>
              <a:t> Models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261541" y="5427396"/>
            <a:ext cx="398269" cy="3810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6562" y="1752600"/>
            <a:ext cx="2971796" cy="13234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Individual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black"/>
                </a:solidFill>
              </a:rPr>
              <a:t>Maint</a:t>
            </a:r>
            <a:r>
              <a:rPr lang="en-US" sz="1600" dirty="0">
                <a:solidFill>
                  <a:prstClr val="black"/>
                </a:solidFill>
              </a:rPr>
              <a:t>. Logs of Sys./Eqpt.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Experience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Trade-based Skill-sets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Procedures (OEM Guidelines)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3934" y="4343400"/>
            <a:ext cx="470159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OEM Guidelines, Skill-sets, Graceful Degradation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015" y="6314525"/>
            <a:ext cx="4535601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</a:rPr>
              <a:t>Reliability, Availability, Maintainability, </a:t>
            </a:r>
            <a:r>
              <a:rPr lang="en-US" sz="1600" i="1" dirty="0" err="1">
                <a:solidFill>
                  <a:prstClr val="black"/>
                </a:solidFill>
              </a:rPr>
              <a:t>Inspectability</a:t>
            </a: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6382" y="1828800"/>
            <a:ext cx="2565618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Data Base/Data-Structure/ Big-Data Analytics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8358" y="2739377"/>
            <a:ext cx="285084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Algorithms, Math-Stat Models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5410200" y="1828800"/>
            <a:ext cx="304800" cy="6858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5791200" y="2574667"/>
            <a:ext cx="197158" cy="48946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6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8" grpId="0" animBg="1"/>
      <p:bldP spid="12" grpId="0" animBg="1"/>
      <p:bldP spid="13" grpId="0" animBg="1"/>
      <p:bldP spid="14" grpId="0" animBg="1"/>
      <p:bldP spid="2" grpId="0" animBg="1"/>
      <p:bldP spid="15" grpId="0" animBg="1"/>
      <p:bldP spid="4" grpId="0" animBg="1"/>
      <p:bldP spid="5" grpId="0" animBg="1"/>
      <p:bldP spid="9" grpId="0" animBg="1"/>
      <p:bldP spid="10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83" y="381000"/>
            <a:ext cx="5757818" cy="457200"/>
          </a:xfrm>
          <a:solidFill>
            <a:srgbClr val="92D05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Systems  &amp; Plant Operating Boundaries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52400" y="885845"/>
            <a:ext cx="8610600" cy="574323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Assessment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of the Safety Envelope/Boundaries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Formulation of Postulated Initiating Events (PIE)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Dynamics of PIEs</a:t>
            </a:r>
          </a:p>
          <a:p>
            <a:pPr lvl="1">
              <a:lnSpc>
                <a:spcPct val="150000"/>
              </a:lnSpc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Fundamental Analysis, CFD, FEM, etc.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Choice of  Sensor &amp; Inst. Systems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Adequacy </a:t>
            </a: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 Sensor Type &amp; Position/Mounting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Sensor Accuracy &amp; Time Constants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Signal Conditioning Error &amp; Processing Time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Safety Assessment of Network Protocols /WSN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Data Processing, Data Mining, Big Data Analytics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Plant-wide EMI  Assessment &amp; Inst. Design for EMC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Human Machine Interface Perspective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92855" y="3147861"/>
            <a:ext cx="5715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952070" y="2766861"/>
            <a:ext cx="10287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7409" y="3499660"/>
            <a:ext cx="119128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Safety Boundary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13055" y="4495806"/>
            <a:ext cx="177999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B0F0"/>
                </a:solidFill>
              </a:rPr>
              <a:t>Safety Related Boundary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7343" y="1987954"/>
            <a:ext cx="2191414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B050"/>
                </a:solidFill>
              </a:rPr>
              <a:t>Normal Operations Boundary</a:t>
            </a:r>
          </a:p>
        </p:txBody>
      </p:sp>
      <p:sp>
        <p:nvSpPr>
          <p:cNvPr id="12" name="Notched Right Arrow 11"/>
          <p:cNvSpPr/>
          <p:nvPr/>
        </p:nvSpPr>
        <p:spPr>
          <a:xfrm>
            <a:off x="6346097" y="3496026"/>
            <a:ext cx="713711" cy="475565"/>
          </a:xfrm>
          <a:prstGeom prst="notched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52020" y="1410037"/>
            <a:ext cx="1828800" cy="449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9661" y="1295400"/>
            <a:ext cx="65789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HMI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0480" y="5551894"/>
            <a:ext cx="144514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Data Processing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5791201" y="3195065"/>
            <a:ext cx="523874" cy="1066800"/>
          </a:xfrm>
          <a:prstGeom prst="leftBrac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  <p:bldP spid="4" grpId="0" animBg="1"/>
      <p:bldP spid="5" grpId="0" animBg="1"/>
      <p:bldP spid="6" grpId="0" animBg="1"/>
      <p:bldP spid="8" grpId="0" animBg="1"/>
      <p:bldP spid="7" grpId="0" animBg="1"/>
      <p:bldP spid="12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1" y="533400"/>
            <a:ext cx="5816600" cy="60960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i="1" dirty="0">
                <a:solidFill>
                  <a:srgbClr val="002060"/>
                </a:solidFill>
              </a:rPr>
              <a:t>Indicative Safety Paradigms for a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Safety  Limits (SL)</a:t>
            </a:r>
          </a:p>
          <a:p>
            <a:r>
              <a:rPr lang="en-US" dirty="0"/>
              <a:t>Limiting Safety </a:t>
            </a:r>
          </a:p>
          <a:p>
            <a:pPr marL="0" indent="0">
              <a:buNone/>
            </a:pPr>
            <a:r>
              <a:rPr lang="en-US" dirty="0"/>
              <a:t>	 Settings (LSS)</a:t>
            </a:r>
          </a:p>
          <a:p>
            <a:pPr marL="82550" indent="0">
              <a:buNone/>
            </a:pPr>
            <a:endParaRPr lang="en-US" dirty="0"/>
          </a:p>
          <a:p>
            <a:r>
              <a:rPr lang="en-US" dirty="0"/>
              <a:t>Limiting Conditions </a:t>
            </a:r>
          </a:p>
          <a:p>
            <a:pPr marL="82550" indent="0">
              <a:buNone/>
            </a:pPr>
            <a:r>
              <a:rPr lang="en-US" dirty="0"/>
              <a:t>   for Operation (LCO)</a:t>
            </a:r>
          </a:p>
          <a:p>
            <a:pPr>
              <a:lnSpc>
                <a:spcPct val="200000"/>
              </a:lnSpc>
            </a:pPr>
            <a:r>
              <a:rPr lang="en-US" dirty="0"/>
              <a:t>Plant Transients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57750" y="1676400"/>
            <a:ext cx="5715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14900" y="4495800"/>
            <a:ext cx="268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92675" y="2286016"/>
            <a:ext cx="23717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14901" y="2895616"/>
            <a:ext cx="23717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14901" y="3581403"/>
            <a:ext cx="23717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29050" y="2013466"/>
            <a:ext cx="9144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57650" y="2700866"/>
            <a:ext cx="685800" cy="194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43377" y="3606210"/>
            <a:ext cx="600075" cy="508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18312" y="182880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16724" y="2506133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35775" y="323687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LCO</a:t>
            </a:r>
          </a:p>
        </p:txBody>
      </p:sp>
      <p:sp>
        <p:nvSpPr>
          <p:cNvPr id="25" name="Freeform 24"/>
          <p:cNvSpPr/>
          <p:nvPr/>
        </p:nvSpPr>
        <p:spPr>
          <a:xfrm>
            <a:off x="5067303" y="2506133"/>
            <a:ext cx="1993900" cy="1032934"/>
          </a:xfrm>
          <a:custGeom>
            <a:avLst/>
            <a:gdLst>
              <a:gd name="connsiteX0" fmla="*/ 0 w 2658533"/>
              <a:gd name="connsiteY0" fmla="*/ 1032934 h 1032934"/>
              <a:gd name="connsiteX1" fmla="*/ 84667 w 2658533"/>
              <a:gd name="connsiteY1" fmla="*/ 999067 h 1032934"/>
              <a:gd name="connsiteX2" fmla="*/ 491067 w 2658533"/>
              <a:gd name="connsiteY2" fmla="*/ 965200 h 1032934"/>
              <a:gd name="connsiteX3" fmla="*/ 643467 w 2658533"/>
              <a:gd name="connsiteY3" fmla="*/ 948267 h 1032934"/>
              <a:gd name="connsiteX4" fmla="*/ 745067 w 2658533"/>
              <a:gd name="connsiteY4" fmla="*/ 914400 h 1032934"/>
              <a:gd name="connsiteX5" fmla="*/ 795867 w 2658533"/>
              <a:gd name="connsiteY5" fmla="*/ 897467 h 1032934"/>
              <a:gd name="connsiteX6" fmla="*/ 897467 w 2658533"/>
              <a:gd name="connsiteY6" fmla="*/ 829734 h 1032934"/>
              <a:gd name="connsiteX7" fmla="*/ 999067 w 2658533"/>
              <a:gd name="connsiteY7" fmla="*/ 778934 h 1032934"/>
              <a:gd name="connsiteX8" fmla="*/ 1016000 w 2658533"/>
              <a:gd name="connsiteY8" fmla="*/ 728134 h 1032934"/>
              <a:gd name="connsiteX9" fmla="*/ 1066800 w 2658533"/>
              <a:gd name="connsiteY9" fmla="*/ 711200 h 1032934"/>
              <a:gd name="connsiteX10" fmla="*/ 1117600 w 2658533"/>
              <a:gd name="connsiteY10" fmla="*/ 677334 h 1032934"/>
              <a:gd name="connsiteX11" fmla="*/ 1236133 w 2658533"/>
              <a:gd name="connsiteY11" fmla="*/ 541867 h 1032934"/>
              <a:gd name="connsiteX12" fmla="*/ 1303867 w 2658533"/>
              <a:gd name="connsiteY12" fmla="*/ 457200 h 1032934"/>
              <a:gd name="connsiteX13" fmla="*/ 1337733 w 2658533"/>
              <a:gd name="connsiteY13" fmla="*/ 406400 h 1032934"/>
              <a:gd name="connsiteX14" fmla="*/ 1439333 w 2658533"/>
              <a:gd name="connsiteY14" fmla="*/ 338667 h 1032934"/>
              <a:gd name="connsiteX15" fmla="*/ 1524000 w 2658533"/>
              <a:gd name="connsiteY15" fmla="*/ 270934 h 1032934"/>
              <a:gd name="connsiteX16" fmla="*/ 1557867 w 2658533"/>
              <a:gd name="connsiteY16" fmla="*/ 220134 h 1032934"/>
              <a:gd name="connsiteX17" fmla="*/ 1659467 w 2658533"/>
              <a:gd name="connsiteY17" fmla="*/ 152400 h 1032934"/>
              <a:gd name="connsiteX18" fmla="*/ 1744133 w 2658533"/>
              <a:gd name="connsiteY18" fmla="*/ 67734 h 1032934"/>
              <a:gd name="connsiteX19" fmla="*/ 1845733 w 2658533"/>
              <a:gd name="connsiteY19" fmla="*/ 0 h 1032934"/>
              <a:gd name="connsiteX20" fmla="*/ 2082800 w 2658533"/>
              <a:gd name="connsiteY20" fmla="*/ 16934 h 1032934"/>
              <a:gd name="connsiteX21" fmla="*/ 2150533 w 2658533"/>
              <a:gd name="connsiteY21" fmla="*/ 50800 h 1032934"/>
              <a:gd name="connsiteX22" fmla="*/ 2201333 w 2658533"/>
              <a:gd name="connsiteY22" fmla="*/ 67734 h 1032934"/>
              <a:gd name="connsiteX23" fmla="*/ 2286000 w 2658533"/>
              <a:gd name="connsiteY23" fmla="*/ 169334 h 1032934"/>
              <a:gd name="connsiteX24" fmla="*/ 2319867 w 2658533"/>
              <a:gd name="connsiteY24" fmla="*/ 220134 h 1032934"/>
              <a:gd name="connsiteX25" fmla="*/ 2370667 w 2658533"/>
              <a:gd name="connsiteY25" fmla="*/ 287867 h 1032934"/>
              <a:gd name="connsiteX26" fmla="*/ 2404533 w 2658533"/>
              <a:gd name="connsiteY26" fmla="*/ 338667 h 1032934"/>
              <a:gd name="connsiteX27" fmla="*/ 2455333 w 2658533"/>
              <a:gd name="connsiteY27" fmla="*/ 389467 h 1032934"/>
              <a:gd name="connsiteX28" fmla="*/ 2523067 w 2658533"/>
              <a:gd name="connsiteY28" fmla="*/ 491067 h 1032934"/>
              <a:gd name="connsiteX29" fmla="*/ 2540000 w 2658533"/>
              <a:gd name="connsiteY29" fmla="*/ 541867 h 1032934"/>
              <a:gd name="connsiteX30" fmla="*/ 2607733 w 2658533"/>
              <a:gd name="connsiteY30" fmla="*/ 643467 h 1032934"/>
              <a:gd name="connsiteX31" fmla="*/ 2658533 w 2658533"/>
              <a:gd name="connsiteY31" fmla="*/ 762000 h 10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58533" h="1032934">
                <a:moveTo>
                  <a:pt x="0" y="1032934"/>
                </a:moveTo>
                <a:cubicBezTo>
                  <a:pt x="28222" y="1021645"/>
                  <a:pt x="55830" y="1008679"/>
                  <a:pt x="84667" y="999067"/>
                </a:cubicBezTo>
                <a:cubicBezTo>
                  <a:pt x="209880" y="957329"/>
                  <a:pt x="382564" y="970625"/>
                  <a:pt x="491067" y="965200"/>
                </a:cubicBezTo>
                <a:cubicBezTo>
                  <a:pt x="541867" y="959556"/>
                  <a:pt x="593347" y="958291"/>
                  <a:pt x="643467" y="948267"/>
                </a:cubicBezTo>
                <a:cubicBezTo>
                  <a:pt x="678472" y="941266"/>
                  <a:pt x="711200" y="925689"/>
                  <a:pt x="745067" y="914400"/>
                </a:cubicBezTo>
                <a:lnTo>
                  <a:pt x="795867" y="897467"/>
                </a:lnTo>
                <a:cubicBezTo>
                  <a:pt x="829734" y="874889"/>
                  <a:pt x="858853" y="842606"/>
                  <a:pt x="897467" y="829734"/>
                </a:cubicBezTo>
                <a:cubicBezTo>
                  <a:pt x="967574" y="806364"/>
                  <a:pt x="933415" y="822701"/>
                  <a:pt x="999067" y="778934"/>
                </a:cubicBezTo>
                <a:cubicBezTo>
                  <a:pt x="1004711" y="762001"/>
                  <a:pt x="1003379" y="740755"/>
                  <a:pt x="1016000" y="728134"/>
                </a:cubicBezTo>
                <a:cubicBezTo>
                  <a:pt x="1028621" y="715512"/>
                  <a:pt x="1050835" y="719182"/>
                  <a:pt x="1066800" y="711200"/>
                </a:cubicBezTo>
                <a:cubicBezTo>
                  <a:pt x="1085003" y="702099"/>
                  <a:pt x="1100667" y="688623"/>
                  <a:pt x="1117600" y="677334"/>
                </a:cubicBezTo>
                <a:cubicBezTo>
                  <a:pt x="1196622" y="558801"/>
                  <a:pt x="1151466" y="598312"/>
                  <a:pt x="1236133" y="541867"/>
                </a:cubicBezTo>
                <a:cubicBezTo>
                  <a:pt x="1269100" y="442969"/>
                  <a:pt x="1227273" y="533795"/>
                  <a:pt x="1303867" y="457200"/>
                </a:cubicBezTo>
                <a:cubicBezTo>
                  <a:pt x="1318257" y="442809"/>
                  <a:pt x="1322417" y="419801"/>
                  <a:pt x="1337733" y="406400"/>
                </a:cubicBezTo>
                <a:cubicBezTo>
                  <a:pt x="1368365" y="379597"/>
                  <a:pt x="1439333" y="338667"/>
                  <a:pt x="1439333" y="338667"/>
                </a:cubicBezTo>
                <a:cubicBezTo>
                  <a:pt x="1536391" y="193081"/>
                  <a:pt x="1407154" y="364410"/>
                  <a:pt x="1524000" y="270934"/>
                </a:cubicBezTo>
                <a:cubicBezTo>
                  <a:pt x="1539892" y="258221"/>
                  <a:pt x="1542551" y="233536"/>
                  <a:pt x="1557867" y="220134"/>
                </a:cubicBezTo>
                <a:cubicBezTo>
                  <a:pt x="1588499" y="193331"/>
                  <a:pt x="1659467" y="152400"/>
                  <a:pt x="1659467" y="152400"/>
                </a:cubicBezTo>
                <a:cubicBezTo>
                  <a:pt x="1721555" y="59267"/>
                  <a:pt x="1659467" y="138289"/>
                  <a:pt x="1744133" y="67734"/>
                </a:cubicBezTo>
                <a:cubicBezTo>
                  <a:pt x="1828697" y="-2735"/>
                  <a:pt x="1756456" y="29760"/>
                  <a:pt x="1845733" y="0"/>
                </a:cubicBezTo>
                <a:cubicBezTo>
                  <a:pt x="1924755" y="5645"/>
                  <a:pt x="2004654" y="3910"/>
                  <a:pt x="2082800" y="16934"/>
                </a:cubicBezTo>
                <a:cubicBezTo>
                  <a:pt x="2107699" y="21084"/>
                  <a:pt x="2127331" y="40856"/>
                  <a:pt x="2150533" y="50800"/>
                </a:cubicBezTo>
                <a:cubicBezTo>
                  <a:pt x="2166939" y="57831"/>
                  <a:pt x="2184400" y="62089"/>
                  <a:pt x="2201333" y="67734"/>
                </a:cubicBezTo>
                <a:cubicBezTo>
                  <a:pt x="2285418" y="193861"/>
                  <a:pt x="2177349" y="38953"/>
                  <a:pt x="2286000" y="169334"/>
                </a:cubicBezTo>
                <a:cubicBezTo>
                  <a:pt x="2299029" y="184968"/>
                  <a:pt x="2308038" y="203573"/>
                  <a:pt x="2319867" y="220134"/>
                </a:cubicBezTo>
                <a:cubicBezTo>
                  <a:pt x="2336271" y="243099"/>
                  <a:pt x="2354263" y="264902"/>
                  <a:pt x="2370667" y="287867"/>
                </a:cubicBezTo>
                <a:cubicBezTo>
                  <a:pt x="2382496" y="304427"/>
                  <a:pt x="2391505" y="323033"/>
                  <a:pt x="2404533" y="338667"/>
                </a:cubicBezTo>
                <a:cubicBezTo>
                  <a:pt x="2419864" y="357064"/>
                  <a:pt x="2440631" y="370564"/>
                  <a:pt x="2455333" y="389467"/>
                </a:cubicBezTo>
                <a:cubicBezTo>
                  <a:pt x="2480322" y="421596"/>
                  <a:pt x="2523067" y="491067"/>
                  <a:pt x="2523067" y="491067"/>
                </a:cubicBezTo>
                <a:cubicBezTo>
                  <a:pt x="2528711" y="508000"/>
                  <a:pt x="2531332" y="526264"/>
                  <a:pt x="2540000" y="541867"/>
                </a:cubicBezTo>
                <a:cubicBezTo>
                  <a:pt x="2559767" y="577448"/>
                  <a:pt x="2594862" y="604853"/>
                  <a:pt x="2607733" y="643467"/>
                </a:cubicBezTo>
                <a:cubicBezTo>
                  <a:pt x="2644124" y="752640"/>
                  <a:pt x="2616357" y="719824"/>
                  <a:pt x="2658533" y="76200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757169" y="3400279"/>
            <a:ext cx="1925196" cy="2100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08576" y="4495816"/>
            <a:ext cx="334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Normalized Real-Time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3813" y="1293180"/>
            <a:ext cx="195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Amplitude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310437" y="2286016"/>
            <a:ext cx="193676" cy="6553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151071">
            <a:off x="7212136" y="2628783"/>
            <a:ext cx="568433" cy="3156294"/>
          </a:xfrm>
          <a:prstGeom prst="curvedLeftArrow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5205" y="5213059"/>
            <a:ext cx="223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Response Time for Mitigating Action</a:t>
            </a:r>
          </a:p>
        </p:txBody>
      </p:sp>
      <p:sp>
        <p:nvSpPr>
          <p:cNvPr id="24" name="Oval 23"/>
          <p:cNvSpPr/>
          <p:nvPr/>
        </p:nvSpPr>
        <p:spPr>
          <a:xfrm>
            <a:off x="4914907" y="4957469"/>
            <a:ext cx="2332199" cy="158853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24" y="273070"/>
            <a:ext cx="8229600" cy="4873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</a:rPr>
              <a:t>Sensors, Actuators  &amp; System Characteristics &amp; Plant Safety</a:t>
            </a:r>
            <a:endParaRPr lang="en-US" sz="2800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762001"/>
            <a:ext cx="8627745" cy="5929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Characteristics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 Sensor/Process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</a:t>
            </a:r>
            <a:endParaRPr 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495" y="798195"/>
            <a:ext cx="30480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971800"/>
            <a:ext cx="3039501" cy="365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8" b="3078"/>
          <a:stretch/>
        </p:blipFill>
        <p:spPr bwMode="auto">
          <a:xfrm>
            <a:off x="3208020" y="3322767"/>
            <a:ext cx="5821680" cy="305609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28524" y="4437682"/>
            <a:ext cx="16764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prstClr val="black"/>
                </a:solidFill>
              </a:rPr>
              <a:t>Integrating Sensor, Process &amp; Actuator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2150" y="4499230"/>
            <a:ext cx="176667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prstClr val="black"/>
                </a:solidFill>
              </a:rPr>
              <a:t>H.O.  ODE/PDE</a:t>
            </a:r>
          </a:p>
        </p:txBody>
      </p:sp>
    </p:spTree>
    <p:extLst>
      <p:ext uri="{BB962C8B-B14F-4D97-AF65-F5344CB8AC3E}">
        <p14:creationId xmlns:p14="http://schemas.microsoft.com/office/powerpoint/2010/main" val="6908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52400"/>
            <a:ext cx="8063429" cy="547792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b="1" i="1" dirty="0" smtClean="0"/>
              <a:t>Creating Digital Twins ---  A Model Based Approach</a:t>
            </a:r>
            <a:endParaRPr lang="en-US" sz="2800" b="1" i="1" dirty="0"/>
          </a:p>
        </p:txBody>
      </p:sp>
      <p:sp>
        <p:nvSpPr>
          <p:cNvPr id="4" name="Oval 3"/>
          <p:cNvSpPr/>
          <p:nvPr/>
        </p:nvSpPr>
        <p:spPr>
          <a:xfrm rot="1043085">
            <a:off x="3907066" y="1315693"/>
            <a:ext cx="3655797" cy="2315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3172" y="1722546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Simulation Code FEM Models/ Dynamic Models, etc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7" name="Oval 6"/>
          <p:cNvSpPr/>
          <p:nvPr/>
        </p:nvSpPr>
        <p:spPr>
          <a:xfrm rot="20255457">
            <a:off x="914607" y="1423861"/>
            <a:ext cx="3590278" cy="219579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8694" y="1781012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3D Modeling/ 3D Graphics Software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90800" y="3538427"/>
            <a:ext cx="3429000" cy="12256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5984" y="3674203"/>
            <a:ext cx="2944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Virtual Reality Software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541" y="4529687"/>
            <a:ext cx="1662630" cy="1947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4" y="4514665"/>
            <a:ext cx="1920911" cy="179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urved Right Arrow 15"/>
          <p:cNvSpPr/>
          <p:nvPr/>
        </p:nvSpPr>
        <p:spPr>
          <a:xfrm rot="9563999">
            <a:off x="7341614" y="2173442"/>
            <a:ext cx="993057" cy="1835129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>
            <a:off x="7129979" y="3994162"/>
            <a:ext cx="1390650" cy="634147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58964" y="4151257"/>
            <a:ext cx="112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IOT/WSN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3863722" y="1371614"/>
            <a:ext cx="883169" cy="482357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3483684">
            <a:off x="2956450" y="3092878"/>
            <a:ext cx="651933" cy="6428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 rot="18933442">
            <a:off x="4605402" y="3116047"/>
            <a:ext cx="680699" cy="591123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64492" y="4876800"/>
            <a:ext cx="3670820" cy="171291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1009" y="5464749"/>
            <a:ext cx="328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</a:rPr>
              <a:t>Creating Digital Twin</a:t>
            </a:r>
          </a:p>
        </p:txBody>
      </p:sp>
      <p:sp>
        <p:nvSpPr>
          <p:cNvPr id="24" name="Cloud 23"/>
          <p:cNvSpPr/>
          <p:nvPr/>
        </p:nvSpPr>
        <p:spPr>
          <a:xfrm>
            <a:off x="457201" y="685800"/>
            <a:ext cx="8229600" cy="4495800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541</Words>
  <Application>Microsoft Office PowerPoint</Application>
  <PresentationFormat>On-screen Show (4:3)</PresentationFormat>
  <Paragraphs>137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1_Office Theme</vt:lpstr>
      <vt:lpstr>2_Office Theme</vt:lpstr>
      <vt:lpstr>3_Office Theme</vt:lpstr>
      <vt:lpstr>4_Office Theme</vt:lpstr>
      <vt:lpstr>Office Theme</vt:lpstr>
      <vt:lpstr>5_Office Theme</vt:lpstr>
      <vt:lpstr>7_Office Theme</vt:lpstr>
      <vt:lpstr>8_Office Theme</vt:lpstr>
      <vt:lpstr>9_Office Theme</vt:lpstr>
      <vt:lpstr>6_Office Theme</vt:lpstr>
      <vt:lpstr>Acknowledgement Internet Images, available  in Public Domain, have been used in many Slides of this Presentation. Some of the Images have also been Modified/Superimposed. Used only for Academic Purpose/Understanding. </vt:lpstr>
      <vt:lpstr>PowerPoint Presentation</vt:lpstr>
      <vt:lpstr>PowerPoint Presentation</vt:lpstr>
      <vt:lpstr>PowerPoint Presentation</vt:lpstr>
      <vt:lpstr>PowerPoint Presentation</vt:lpstr>
      <vt:lpstr> Systems  &amp; Plant Operating Boundaries </vt:lpstr>
      <vt:lpstr>Indicative Safety Paradigms for a Process</vt:lpstr>
      <vt:lpstr>Sensors, Actuators  &amp; System Characteristics &amp; Plant Safety</vt:lpstr>
      <vt:lpstr>Creating Digital Twins ---  A Model Based Approach</vt:lpstr>
      <vt:lpstr>PowerPoint Presentation</vt:lpstr>
      <vt:lpstr>Smart Controls, Diagnostics,  Prediction/Prognosis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Roy</dc:creator>
  <cp:lastModifiedBy>K Roy</cp:lastModifiedBy>
  <cp:revision>11</cp:revision>
  <dcterms:created xsi:type="dcterms:W3CDTF">2023-04-24T07:59:24Z</dcterms:created>
  <dcterms:modified xsi:type="dcterms:W3CDTF">2023-04-27T14:10:48Z</dcterms:modified>
</cp:coreProperties>
</file>