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69" r:id="rId4"/>
    <p:sldId id="259" r:id="rId5"/>
    <p:sldId id="264" r:id="rId6"/>
    <p:sldId id="265" r:id="rId7"/>
    <p:sldId id="266" r:id="rId8"/>
    <p:sldId id="262" r:id="rId9"/>
    <p:sldId id="267" r:id="rId10"/>
    <p:sldId id="260" r:id="rId11"/>
    <p:sldId id="263" r:id="rId12"/>
    <p:sldId id="261" r:id="rId13"/>
    <p:sldId id="256" r:id="rId14"/>
    <p:sldId id="257" r:id="rId15"/>
    <p:sldId id="258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7927-7FF0-4D2C-A1E5-AC9B1106460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4ADDC-5F09-4125-996A-6380B85C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2A9E-0BD7-45D8-A7EA-2371D79BC04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5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4ADDC-5F09-4125-996A-6380B85C4E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6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30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0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09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25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3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0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64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76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37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8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1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09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61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52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78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6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568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89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322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62-3527-4CB1-A21A-B88F840F550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0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wm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458200" cy="3581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Acknowledgement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Internet Images, available  in Public Domain, have been used in many Slides of this Presentation. Some of the Images have also been Modified/Superimposed. Used only for Academic Purpose/Understanding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57201"/>
            <a:ext cx="3581400" cy="78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905003"/>
            <a:ext cx="3633787" cy="150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3" y="3733805"/>
            <a:ext cx="7740770" cy="81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0" y="304800"/>
            <a:ext cx="32004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Conceptualizing Linear Models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501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8" y="159236"/>
            <a:ext cx="2566987" cy="151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" y="3490816"/>
            <a:ext cx="3395662" cy="138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2" y="2673590"/>
            <a:ext cx="3075317" cy="67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56" y="5410200"/>
            <a:ext cx="1979762" cy="60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56" y="3348859"/>
            <a:ext cx="5004579" cy="76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2" y="1905004"/>
            <a:ext cx="3014661" cy="70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57" y="6013796"/>
            <a:ext cx="2138362" cy="60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69" y="4008411"/>
            <a:ext cx="5203705" cy="75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56968" y="1981200"/>
            <a:ext cx="786037" cy="289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9707" y="3421812"/>
            <a:ext cx="990600" cy="3192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9400" y="3348863"/>
            <a:ext cx="1295400" cy="1773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60433"/>
            <a:ext cx="3124200" cy="138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81" y="4788165"/>
            <a:ext cx="2981325" cy="183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79021" y="304800"/>
            <a:ext cx="22860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Analogous Systems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829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2" t="4026" r="3414" b="5467"/>
          <a:stretch/>
        </p:blipFill>
        <p:spPr bwMode="auto">
          <a:xfrm>
            <a:off x="116740" y="178175"/>
            <a:ext cx="3693265" cy="25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" t="5186" r="3947" b="4275"/>
          <a:stretch/>
        </p:blipFill>
        <p:spPr bwMode="auto">
          <a:xfrm>
            <a:off x="3886200" y="273170"/>
            <a:ext cx="5105400" cy="264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2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ypes of Control Valves | Control valves, Valve, Contr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r="15409" b="6141"/>
          <a:stretch/>
        </p:blipFill>
        <p:spPr bwMode="auto">
          <a:xfrm>
            <a:off x="195534" y="889958"/>
            <a:ext cx="4704197" cy="45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igure 2 from System identification and modeling for interacting and  non-interacting tank systems using intelligent techniques |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6" y="457200"/>
            <a:ext cx="4972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="" xmlns:a16="http://schemas.microsoft.com/office/drawing/2014/main" id="{32504E05-7098-4DB0-B4C1-623C9739D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3" y="4038600"/>
            <a:ext cx="2383565" cy="1915240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="" xmlns:a16="http://schemas.microsoft.com/office/drawing/2014/main" id="{8B345492-2A95-483D-9FDF-78EBBACC4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3" y="4022172"/>
            <a:ext cx="2784373" cy="18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" y="304800"/>
            <a:ext cx="8852510" cy="604924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5867401" y="181822"/>
            <a:ext cx="309869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Evolution of maintenance Strategies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36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5" y="504984"/>
            <a:ext cx="1517288" cy="99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29744" y="5418660"/>
            <a:ext cx="3245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Fault Detection &amp; Diagnostics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0528" y="1849652"/>
            <a:ext cx="2971796" cy="13234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Individual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Maint</a:t>
            </a:r>
            <a:r>
              <a:rPr lang="en-US" sz="1600" dirty="0">
                <a:solidFill>
                  <a:prstClr val="black"/>
                </a:solidFill>
              </a:rPr>
              <a:t>. Logs of Sys./Eqpt.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Experience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Trade-based Skill-sets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prstClr val="black"/>
                </a:solidFill>
              </a:rPr>
              <a:t>Procedures (OEM Guidelines)</a:t>
            </a:r>
          </a:p>
        </p:txBody>
      </p:sp>
      <p:sp>
        <p:nvSpPr>
          <p:cNvPr id="18" name="Oval 17"/>
          <p:cNvSpPr/>
          <p:nvPr/>
        </p:nvSpPr>
        <p:spPr>
          <a:xfrm>
            <a:off x="2980528" y="2819410"/>
            <a:ext cx="2971796" cy="353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747" y="270930"/>
            <a:ext cx="63246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Functional Responsibilities in Maintenance Management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25545"/>
            <a:ext cx="5791200" cy="3521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Essential Technology for Modern Tradesman - Arthur Onl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7" y="762004"/>
            <a:ext cx="1906548" cy="107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become an Aircraft Maintenance Engineer - Salary, Qualifications,  Skills &amp; Reviews – SEE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5" y="759126"/>
            <a:ext cx="2470495" cy="107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08114" y="753372"/>
            <a:ext cx="331340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Pre-detection of incipient failures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9427" y="1219200"/>
            <a:ext cx="370479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Post-failure remedial-action decisions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0988" y="1661713"/>
            <a:ext cx="3003194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/>
              <a:t>Repetitive-job standardization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4" y="5184806"/>
            <a:ext cx="4089389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b="1" i="1" dirty="0"/>
              <a:t>RPN </a:t>
            </a:r>
            <a:r>
              <a:rPr lang="en-US" b="1" i="1" dirty="0" smtClean="0"/>
              <a:t> =  </a:t>
            </a:r>
            <a:r>
              <a:rPr lang="en-US" b="1" i="1" dirty="0"/>
              <a:t>Severity </a:t>
            </a:r>
            <a:r>
              <a:rPr lang="en-US" dirty="0" smtClean="0"/>
              <a:t>x</a:t>
            </a:r>
            <a:r>
              <a:rPr lang="en-US" b="1" i="1" dirty="0" smtClean="0"/>
              <a:t> </a:t>
            </a:r>
            <a:r>
              <a:rPr lang="en-US" b="1" i="1" dirty="0"/>
              <a:t>Occurrence </a:t>
            </a:r>
            <a:r>
              <a:rPr lang="en-US" dirty="0" smtClean="0"/>
              <a:t>x</a:t>
            </a:r>
            <a:r>
              <a:rPr lang="en-US" b="1" i="1" dirty="0" smtClean="0"/>
              <a:t> </a:t>
            </a:r>
            <a:r>
              <a:rPr lang="en-US" b="1" i="1" dirty="0"/>
              <a:t>Detection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" y="5562609"/>
            <a:ext cx="8732396" cy="97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32046" y="2667010"/>
            <a:ext cx="295988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Computerized Maintenance Management Systems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4" y="4038600"/>
            <a:ext cx="3557933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Inventory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Supply Chain  Management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902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914400"/>
            <a:ext cx="8664315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52400"/>
            <a:ext cx="3505200" cy="381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Maintenance Personnel Toolbox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62602" y="2942917"/>
            <a:ext cx="295988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Computerized Maintenance Management Systems</a:t>
            </a:r>
            <a:endParaRPr 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8593348" cy="962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1344283"/>
            <a:ext cx="8839199" cy="1013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/>
          <a:stretch/>
        </p:blipFill>
        <p:spPr bwMode="auto">
          <a:xfrm>
            <a:off x="158156" y="2825874"/>
            <a:ext cx="8839199" cy="1223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" r="896"/>
          <a:stretch/>
        </p:blipFill>
        <p:spPr bwMode="auto">
          <a:xfrm>
            <a:off x="133709" y="4495800"/>
            <a:ext cx="8850702" cy="111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1" y="228599"/>
            <a:ext cx="400265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Root Cause Analysis (RCA)  ---  Concepts  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981091" y="2362200"/>
            <a:ext cx="596660" cy="5334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981091" y="4022066"/>
            <a:ext cx="596660" cy="5334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36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98153"/>
            <a:ext cx="1517288" cy="99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8023" y="381004"/>
            <a:ext cx="20516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System/Equipment Failure </a:t>
            </a:r>
            <a:endParaRPr lang="en-US" b="1" i="1" dirty="0"/>
          </a:p>
        </p:txBody>
      </p:sp>
      <p:sp>
        <p:nvSpPr>
          <p:cNvPr id="12" name="Down Arrow 11"/>
          <p:cNvSpPr/>
          <p:nvPr/>
        </p:nvSpPr>
        <p:spPr>
          <a:xfrm>
            <a:off x="990601" y="831013"/>
            <a:ext cx="596660" cy="5334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727" y="5943610"/>
            <a:ext cx="295988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Computerized Maintenance Management Systems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279426" y="5943610"/>
            <a:ext cx="455977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Automated  RCA  ----  Data Oriented, Missing Data Handling, Fitting Hybrid Models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858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2" grpId="0" animBg="1"/>
      <p:bldP spid="1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t="3396" r="7810" b="3618"/>
          <a:stretch/>
        </p:blipFill>
        <p:spPr bwMode="auto">
          <a:xfrm>
            <a:off x="152400" y="174083"/>
            <a:ext cx="3532818" cy="214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Basic Feedback Control Principles | Closed-loop Control Systems | Textboo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" r="4566" b="4481"/>
          <a:stretch/>
        </p:blipFill>
        <p:spPr bwMode="auto">
          <a:xfrm>
            <a:off x="3201839" y="2590203"/>
            <a:ext cx="218391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0200" y="152400"/>
            <a:ext cx="64770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Making Simple Models – A Step </a:t>
            </a:r>
            <a:r>
              <a:rPr lang="en-US" dirty="0"/>
              <a:t>t</a:t>
            </a:r>
            <a:r>
              <a:rPr lang="en-US" dirty="0" smtClean="0"/>
              <a:t>owards Predictive  Maintenance</a:t>
            </a:r>
            <a:endParaRPr lang="en-US" dirty="0"/>
          </a:p>
        </p:txBody>
      </p:sp>
      <p:pic>
        <p:nvPicPr>
          <p:cNvPr id="8" name="Picture 2" descr="All About Shell And Tube Heat Exchangers - What You Need To Kn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58" y="610871"/>
            <a:ext cx="4494655" cy="17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0" y="4764242"/>
            <a:ext cx="4607140" cy="180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Types of Control Valves | Control valves, Valve, Contro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r="15409" b="6141"/>
          <a:stretch/>
        </p:blipFill>
        <p:spPr bwMode="auto">
          <a:xfrm>
            <a:off x="228600" y="2438400"/>
            <a:ext cx="2457090" cy="236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ifferential Pressure Flow Meter Working Application, Advantages,  Disadvantages and Limitation | Mecholic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r="1786"/>
          <a:stretch/>
        </p:blipFill>
        <p:spPr bwMode="auto">
          <a:xfrm>
            <a:off x="5715005" y="3503762"/>
            <a:ext cx="3197225" cy="32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600" y="228600"/>
            <a:ext cx="32004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Understanding Linear Systems</a:t>
            </a:r>
            <a:endParaRPr lang="en-US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129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Order ODE, by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9" y="228600"/>
            <a:ext cx="4648200" cy="12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68" y="1752604"/>
            <a:ext cx="1990725" cy="96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2" y="2900986"/>
            <a:ext cx="4932871" cy="96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3886200" cy="57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5" y="5008852"/>
            <a:ext cx="6172200" cy="138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66260"/>
            <a:ext cx="2686050" cy="123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5562600" y="1522085"/>
            <a:ext cx="1371600" cy="4954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2600" y="228600"/>
            <a:ext cx="32004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Understanding Linear Systems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962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600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 concepts of an ODE, by hand.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129</Words>
  <Application>Microsoft Office PowerPoint</Application>
  <PresentationFormat>On-screen Show (4:3)</PresentationFormat>
  <Paragraphs>32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1_Office Theme</vt:lpstr>
      <vt:lpstr>2_Office Theme</vt:lpstr>
      <vt:lpstr>Acknowledgement Internet Images, available  in Public Domain, have been used in many Slides of this Presentation. Some of the Images have also been Modified/Superimposed. Used only for Academic Purpose/Understanding.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Roy</dc:creator>
  <cp:lastModifiedBy>K Roy</cp:lastModifiedBy>
  <cp:revision>26</cp:revision>
  <dcterms:created xsi:type="dcterms:W3CDTF">2023-04-25T13:29:23Z</dcterms:created>
  <dcterms:modified xsi:type="dcterms:W3CDTF">2023-04-27T14:11:07Z</dcterms:modified>
</cp:coreProperties>
</file>