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96" r:id="rId6"/>
    <p:sldMasterId id="2147483708" r:id="rId7"/>
  </p:sldMasterIdLst>
  <p:sldIdLst>
    <p:sldId id="765" r:id="rId8"/>
    <p:sldId id="772" r:id="rId9"/>
    <p:sldId id="773" r:id="rId10"/>
    <p:sldId id="775" r:id="rId11"/>
    <p:sldId id="770" r:id="rId12"/>
    <p:sldId id="433" r:id="rId13"/>
    <p:sldId id="426" r:id="rId14"/>
    <p:sldId id="264" r:id="rId15"/>
    <p:sldId id="317" r:id="rId16"/>
    <p:sldId id="291" r:id="rId17"/>
    <p:sldId id="777" r:id="rId18"/>
    <p:sldId id="766" r:id="rId19"/>
    <p:sldId id="7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9T05:53:57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6275 9052 952 0,'0'0'0'47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37:1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31 15015,'0'0'688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0:0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13142,'0'0'480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0:1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 13286,'0'0'0,"-37"-27"-7347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0:1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88 10901,'7'-5'336,"-2"-2"-32,4 3 705,-1 0-465,-1 2-144,0 2-352,-2 0-48,2 5-1104,-2-1-737,-2 2-2721</inkml:trace>
  <inkml:trace contextRef="#ctx0" brushRef="#br0" timeOffset="1">1 1 11893,'0'0'0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0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1201,'-2'1'176,"2"1"-96,0-1-80,-1 0 0,-1 1-96,2-1-689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1:2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4018,'0'0'10693,"73"-23"-16856,-55 19 560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2:2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13782,'0'0'1041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6:18:2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196 102 2417,'-48'2'163,"47"-2"-205,0 0 0,-1 0 0,1 0 0,0 0 0,0 0 0,-1 0 0,1 0 0,0 0 0,0-1 0,0 1 0,-1 0 0,1-1 0,0 1 0,0-1 0,0 1 0,0-1 0,0 0 0,0 1 0,0-1 0,0 0 0,0 0 0,0 0 0,0 0 0,-1-1 0,-1-29-1087,4 16 1750,-1 13-534,0 0 0,1 1 1,-1-1-1,0 1 0,0-1 1,0 0-1,-1 1 0,1-1 1,0 0-1,-1 1 0,1-1 1,-1 1-1,1-1 0,-1 1 0,0-1 1,0 1-1,1-1 0,-1 1 1,0 0-1,0 0 0,0-1 1,-1 1-1,1 0 0,0 0 1,0 0-1,-1 0 0,1 0 1,0 0-1,-1 1 0,1-1 0,-1 0 1,1 1-1,-1-1 0,0 1 1,1-1-1,-1 1 0,-2 0 1,-4 0-557,0 0 0,0 1 1,-1 1-1,1-1 1,0 1-1,-8 4 0,12-5 261,-8 3-643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072-69C4-EC68-12EA-641A093C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AE7-BF4E-5B8F-A120-4B858015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AE34-93A4-85FD-1A7C-700314B6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210D-6C5F-3BD2-AF89-91DD7F50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7D94-EC0A-4F3C-7DFC-2B934384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18B-1083-343E-A05B-D40725F7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C6DF-2244-EDD0-F81A-BDC0F0D5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D5D4-939B-1AAD-6162-E2D3034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0BB3-9652-E3F8-635D-CFF0B275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9986-CC41-5A4F-BC0F-E288D25E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9343D-A2E5-DE82-D7D6-936A2E9AA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BE511-C9B3-00C7-1C44-E9BD19C5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8A04-4827-2308-54FD-58C8B054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6ED5-1C0D-6C71-B1CB-0910849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AEC-C511-9F6B-72CF-5D1D79F2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3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7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9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4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0E5C-3D9B-F7C7-D617-31BF38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238C-80A0-94D6-5C13-0BE5E4DB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BAB4-5710-B85B-D783-F1EEB99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8089-7852-D726-526A-859A0391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8D67-A463-A68F-A4E3-F4BC3109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3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6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7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26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3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0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0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4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0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EF7D-634E-808E-B966-6193FF6F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CE81-531A-3243-F4C4-10C5A9CB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C939-9B60-0F56-ADE0-EEED32B3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DDF8-86A4-9422-AF04-CE21AE71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E093-C048-88B8-E8F8-CB79601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57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4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8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0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3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26D-4A8C-45ED-A84A-37A338A5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5D499-3025-4589-8BAB-12AD6F31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EED-10B5-421A-8D71-33E059B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D5E5-B4C4-4D55-AA25-48CF3D89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4E7C-0E37-4FAB-8374-AAB23E6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827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FA6-35A8-45DD-B897-3CB4F11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34A5-2E7C-49F5-91D3-40ACF068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5224-F671-46AD-87E2-12A0A9B8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9A43-E0E3-4A0A-874B-13BE32E1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9412-31E7-439E-A1BD-DA05B94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20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533-F8D2-4608-B123-9410BB0E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D544-D348-489B-B158-41E125C5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EFF8-4123-4742-B077-7BBDB28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7E38-8FC5-4F98-B456-8AFBD67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26F0-181B-47E1-912C-267DD57A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5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8F93-6E42-4E67-AAE0-B52FE609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24E-9A1F-4293-B0B9-419B9C21F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A545D-7762-4DC8-AB9D-4966C422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A991-ACB8-4C19-9B03-1FE637E5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327D-7F66-4703-937C-1F0D542B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8963-7E08-4A0B-B33D-FD69E1F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8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862C-155B-4CBF-8E99-9173B2D7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F1FA-8CE8-4603-9B06-90E3AFF5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A3722-0B6B-4E51-A88D-7D0309CE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96E0D-BC82-459C-85D0-5C62AC3A8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FA8D6-4A42-4E22-A70A-869983F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D22E1-0CFA-4AD0-95CA-FF86AC7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48052-E4D8-4F4B-8B06-74390B0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39F31-4BBE-4281-8D8A-4CF8128E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89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EE8E-A796-46A2-A762-DA8D5A39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AC047-74F2-4170-9546-C055BD0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54E43-6134-405A-B037-A4D31BCD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6E95-9A23-4BC7-BE24-4DF7982D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A6B7-1984-8E19-13C5-122BD49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8535-32B4-9FBE-033E-E2D9358A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67A6-64C1-BDF3-1F9A-3C82C263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5B4BD-C6AF-D338-5178-7B3F02BE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911F-0BBD-2E38-6D55-A6E99C34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86F33-BE73-8EF3-B567-1B3C6648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13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DDA21-EF53-4592-B591-F47396EC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F75CB-1DD4-4268-8D5C-C3ACB7B2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6C73-AEFF-4E56-8180-A6CF34F5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325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006-6540-4047-9078-4BD789BD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8F89-5A5B-4B3A-9BD5-D469E02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FFEE3-CE9A-4F45-BDC1-FD30E3E3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E944-57F2-4148-8797-3187E906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41CB-4502-47EE-AF6E-EC882C7F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F1CA-0EEC-4192-89DD-D83FB3C7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39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B35-060C-488B-B363-89307AD8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5187-9B99-4643-B13B-F093085B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F8CD-A9D2-4ED8-B200-4067E2A60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2222-A63B-4AC5-B761-BC47A209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BFBA-15CB-4019-8299-B44DDFDB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15B91-C993-427F-A933-3EB4708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525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1097-BCB2-4973-A473-995A37C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EEE5-C7E9-40D0-AC2A-1FE9DFD2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6DF9-F771-49D6-8265-582EC60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450A-F649-4DD7-962C-6D902B6C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2242-960D-47C2-A5AF-9F4AEAF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01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6733B-FF7A-446B-BECC-4DD94225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9B66-F93C-48DF-8470-49EF104B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56D4-8EAE-41F3-9757-D2ADC48D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B7F2-8D90-4FA9-854A-1EC9E5E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577F-39BE-4F87-9D43-2CB340E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18EB-B3AB-A8A5-F20F-8A82044D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1C9DE-7AD9-BF38-0B17-0EAB2A61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FEBD-C6A2-8BF9-BADE-F6FD6742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E8AC1-EFA8-2D95-EF83-79B48A39A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4FE76-3EFF-3DCB-53B7-DB8C491E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BBF42-1C81-CE2F-F57C-8ED7FB62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49B8F-E034-A286-3CC0-BB1C4989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92695-3624-AA30-A066-3C55AA2E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71-83BE-1406-7CB4-EE51D54C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4090D-0214-B007-B8FA-DD77305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CF61-823B-66A2-A8C8-CE06275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34A7-B48D-0020-D55E-2F467E9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7CD62-EEA4-86B0-CC89-38039FD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5B51C-17CD-D5AD-3A5A-E1661B4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F730-1C19-FB9F-DB05-52CE80A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2B91-B264-1B29-0887-487C8F2E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23DD-1125-B19E-28CE-861BC3AE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433A-A966-49FA-259D-122F0684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3F46-D6C7-D72E-0165-020E7EF2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A8A5-1ECE-4A56-B479-1D6386FD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A2073-89C1-F068-1CFD-BAFA671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713C-6E5D-69CF-CAE7-6224006A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F843-D98D-6CD9-C28E-E3E7DA5D9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D7BE1-FC41-D304-BBC9-C82CAD7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5FE8-66E2-5C62-30DE-50871E0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2B40-938B-BAB1-1708-3FA426E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4910-0ADA-015F-D272-126F20BE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6591-D901-831B-6427-3965D9DE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AEF7-52F9-1AD2-9DB0-8FA695E7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4775-4E43-A0E3-EB7C-289910C2C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15C0-BA78-4E02-B708-8A0D4025205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A510-7B4B-19B3-062C-BB8F3558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18EC-6D56-15D7-8959-13EEB79AA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39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1993396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6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2A370-4287-4AD5-858B-7A42FA79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DC33-D707-4ABC-930A-DA91AD2E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101-8168-463E-AAF3-5421AE567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97A1-FF51-4890-AFC9-9941A788E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9C2B-85D7-462A-88F4-0358214CA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2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10.png"/><Relationship Id="rId7" Type="http://schemas.openxmlformats.org/officeDocument/2006/relationships/image" Target="../media/image2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0.png"/><Relationship Id="rId5" Type="http://schemas.openxmlformats.org/officeDocument/2006/relationships/customXml" Target="../ink/ink2.xml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510.png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210.png"/><Relationship Id="rId9" Type="http://schemas.openxmlformats.org/officeDocument/2006/relationships/customXml" Target="../ink/ink6.xml"/><Relationship Id="rId1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4653174"/>
            <a:ext cx="11185864" cy="18494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/>
              <a:t>Acknowledgement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sz="28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333E8-4D35-C73E-720B-AAE5C6A9FA19}"/>
              </a:ext>
            </a:extLst>
          </p:cNvPr>
          <p:cNvSpPr txBox="1"/>
          <p:nvPr/>
        </p:nvSpPr>
        <p:spPr>
          <a:xfrm>
            <a:off x="4989251" y="261594"/>
            <a:ext cx="12961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black"/>
                </a:solidFill>
              </a:rPr>
              <a:t>Lecture-6</a:t>
            </a:r>
            <a:endParaRPr lang="en-IN" b="1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C8B6-E22A-FBB1-B60D-530FDCA6719E}"/>
              </a:ext>
            </a:extLst>
          </p:cNvPr>
          <p:cNvSpPr txBox="1"/>
          <p:nvPr/>
        </p:nvSpPr>
        <p:spPr>
          <a:xfrm>
            <a:off x="461639" y="654996"/>
            <a:ext cx="11185864" cy="30777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Takeaways 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The Transfer Function Concept and a System Theoretic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The Concept of  Feedback and Closed Loop Dynamical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Understanding Transient Characteristics of Dynamical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Determining Time Constants of Systems &amp; Equipment, as a Maintenance Management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Understanding System Type (from Transfer Functions) and Steady State 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Discretization for Digital Control ---  Introduction to the Concept of z-transforms</a:t>
            </a:r>
            <a:endParaRPr lang="en-IN" sz="2000" b="1" i="1" dirty="0">
              <a:solidFill>
                <a:prstClr val="black"/>
              </a:solidFill>
            </a:endParaRP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200" y="87694"/>
            <a:ext cx="1722269" cy="113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74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CA2E85-0314-41D8-9166-FC9ED49A7C36}"/>
              </a:ext>
            </a:extLst>
          </p:cNvPr>
          <p:cNvSpPr/>
          <p:nvPr/>
        </p:nvSpPr>
        <p:spPr>
          <a:xfrm>
            <a:off x="6268035" y="2871506"/>
            <a:ext cx="3733800" cy="32141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58B8E-9427-4FB0-95A3-07FAF0944A2F}"/>
              </a:ext>
            </a:extLst>
          </p:cNvPr>
          <p:cNvSpPr txBox="1"/>
          <p:nvPr/>
        </p:nvSpPr>
        <p:spPr>
          <a:xfrm>
            <a:off x="7266986" y="2137406"/>
            <a:ext cx="173592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 Light" panose="020F0302020204030204"/>
              </a:rPr>
              <a:t>Transient Characteristics</a:t>
            </a:r>
            <a:endParaRPr lang="en-IN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58772-36DB-494F-88CF-A0161303B0C6}"/>
              </a:ext>
            </a:extLst>
          </p:cNvPr>
          <p:cNvSpPr txBox="1"/>
          <p:nvPr/>
        </p:nvSpPr>
        <p:spPr>
          <a:xfrm>
            <a:off x="4479565" y="5762474"/>
            <a:ext cx="171978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Calibri Light" panose="020F0302020204030204"/>
              </a:rPr>
              <a:t>Steady State 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  <a:latin typeface="Calibri Light" panose="020F0302020204030204"/>
              </a:rPr>
              <a:t>Errors</a:t>
            </a:r>
            <a:endParaRPr lang="en-IN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280F-07A9-448C-A509-2B1F23905726}"/>
              </a:ext>
            </a:extLst>
          </p:cNvPr>
          <p:cNvSpPr txBox="1"/>
          <p:nvPr/>
        </p:nvSpPr>
        <p:spPr>
          <a:xfrm>
            <a:off x="10070517" y="5762484"/>
            <a:ext cx="145257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 Light" panose="020F0302020204030204"/>
              </a:rPr>
              <a:t>Performance  Specifications</a:t>
            </a:r>
            <a:endParaRPr lang="en-IN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D771C70-CFE4-457B-BE0C-129F8861DE56}"/>
              </a:ext>
            </a:extLst>
          </p:cNvPr>
          <p:cNvSpPr/>
          <p:nvPr/>
        </p:nvSpPr>
        <p:spPr>
          <a:xfrm>
            <a:off x="7137867" y="4126288"/>
            <a:ext cx="2286000" cy="133764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9F7A0-51A5-4373-9422-7EC16A8A8F4F}"/>
              </a:ext>
            </a:extLst>
          </p:cNvPr>
          <p:cNvSpPr txBox="1"/>
          <p:nvPr/>
        </p:nvSpPr>
        <p:spPr>
          <a:xfrm>
            <a:off x="7449135" y="4683650"/>
            <a:ext cx="13716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Calibri Light" panose="020F0302020204030204"/>
              </a:rPr>
              <a:t>Stability</a:t>
            </a:r>
            <a:endParaRPr lang="en-IN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59501-4357-4211-BCCA-49C1476D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34" y="3300883"/>
            <a:ext cx="4816733" cy="1745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7C486-208A-4FE2-AC76-8FCE8CA6B069}"/>
              </a:ext>
            </a:extLst>
          </p:cNvPr>
          <p:cNvSpPr txBox="1"/>
          <p:nvPr/>
        </p:nvSpPr>
        <p:spPr>
          <a:xfrm>
            <a:off x="9343057" y="4070073"/>
            <a:ext cx="189552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b="1" i="1" dirty="0">
                <a:solidFill>
                  <a:prstClr val="black"/>
                </a:solidFill>
                <a:latin typeface="Calibri Light" panose="020F0302020204030204"/>
              </a:rPr>
              <a:t>System </a:t>
            </a:r>
            <a:r>
              <a:rPr lang="en-US" b="1" i="1" dirty="0" err="1">
                <a:solidFill>
                  <a:prstClr val="black"/>
                </a:solidFill>
                <a:latin typeface="Calibri Light" panose="020F0302020204030204"/>
              </a:rPr>
              <a:t>Behaviour</a:t>
            </a:r>
            <a:endParaRPr lang="en-IN" b="1" i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32215-2266-4395-B868-2FB99BCE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7" y="280631"/>
            <a:ext cx="4816733" cy="2054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4B8E3A-B549-BAFF-EF08-79C5E36DB4F0}"/>
              </a:ext>
            </a:extLst>
          </p:cNvPr>
          <p:cNvSpPr txBox="1"/>
          <p:nvPr/>
        </p:nvSpPr>
        <p:spPr>
          <a:xfrm>
            <a:off x="8039915" y="225348"/>
            <a:ext cx="34183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Understanding System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C Charging Circuit Tutorial &amp; RC Time Con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87" y="2190543"/>
            <a:ext cx="3454317" cy="4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First order RC circuit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7" y="170910"/>
            <a:ext cx="2599804" cy="188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15847" y="300364"/>
            <a:ext cx="236948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Order of Systems</a:t>
            </a:r>
          </a:p>
        </p:txBody>
      </p:sp>
      <p:pic>
        <p:nvPicPr>
          <p:cNvPr id="2" name="Picture 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0F34B86-AA30-78ED-316F-675C82D69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36" y="528545"/>
            <a:ext cx="2734469" cy="1165256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6D47C8-E1EB-E8B5-D010-C75E0AEF55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273" r="4025" b="1513"/>
          <a:stretch/>
        </p:blipFill>
        <p:spPr>
          <a:xfrm>
            <a:off x="4577938" y="2675089"/>
            <a:ext cx="3219063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88CCDE-61FE-497D-B964-F30F4D79E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8" y="1583322"/>
            <a:ext cx="3480563" cy="137370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BEE8BE5-CAE3-4AA4-9BA2-4A66AC30A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23" y="185713"/>
            <a:ext cx="2381583" cy="69542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1431253-4ACD-47EC-B5A3-4F0BC4F2E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84" y="1572920"/>
            <a:ext cx="5207428" cy="1136725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8CC6B5BD-955C-4FFD-B158-95EF56090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4" y="4173664"/>
            <a:ext cx="3108177" cy="609447"/>
          </a:xfrm>
          <a:prstGeom prst="rect">
            <a:avLst/>
          </a:prstGeom>
        </p:spPr>
      </p:pic>
      <p:pic>
        <p:nvPicPr>
          <p:cNvPr id="15" name="Picture 14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459EBCBA-4E9B-4A50-9A72-AB06FED2E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769" y="1683587"/>
            <a:ext cx="1752845" cy="695422"/>
          </a:xfrm>
          <a:prstGeom prst="rect">
            <a:avLst/>
          </a:prstGeom>
        </p:spPr>
      </p:pic>
      <p:pic>
        <p:nvPicPr>
          <p:cNvPr id="17" name="Picture 16" descr="A picture containing letter&#10;&#10;Description automatically generated">
            <a:extLst>
              <a:ext uri="{FF2B5EF4-FFF2-40B4-BE49-F238E27FC236}">
                <a16:creationId xmlns:a16="http://schemas.microsoft.com/office/drawing/2014/main" id="{23F1869E-4978-457B-A6F1-8C672FC36C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1" y="5399963"/>
            <a:ext cx="3108177" cy="8280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C457B7-CEDA-47ED-8817-B305CA8616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072" t="25885" r="8590" b="10168"/>
          <a:stretch/>
        </p:blipFill>
        <p:spPr>
          <a:xfrm>
            <a:off x="5297923" y="3429000"/>
            <a:ext cx="5013983" cy="31092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9C56DC4-5DE5-4AFB-88C6-F478633D0FE6}"/>
              </a:ext>
            </a:extLst>
          </p:cNvPr>
          <p:cNvSpPr txBox="1"/>
          <p:nvPr/>
        </p:nvSpPr>
        <p:spPr>
          <a:xfrm>
            <a:off x="9245941" y="163999"/>
            <a:ext cx="256767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</a:rPr>
              <a:t>Second Order Systems</a:t>
            </a:r>
            <a:endParaRPr lang="en-IN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AA1CAD-F528-4B9A-837C-585A5031C3C8}"/>
                  </a:ext>
                </a:extLst>
              </p14:cNvPr>
              <p14:cNvContentPartPr/>
              <p14:nvPr/>
            </p14:nvContentPartPr>
            <p14:xfrm>
              <a:off x="7013920" y="5709187"/>
              <a:ext cx="70560" cy="37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AA1CAD-F528-4B9A-837C-585A5031C3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5280" y="5700547"/>
                <a:ext cx="88200" cy="55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AutoShape 2" descr="Control Tutorials for MATLAB and Simulink - Introduction: PID Controller  Design">
            <a:extLst>
              <a:ext uri="{FF2B5EF4-FFF2-40B4-BE49-F238E27FC236}">
                <a16:creationId xmlns:a16="http://schemas.microsoft.com/office/drawing/2014/main" id="{15E9DA9F-5CB4-4BE4-A191-0191150CA1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low control loop basics - Industrial Automation - Industrial Automation,  PLC Programming, scada &amp; Pid Control System">
            <a:extLst>
              <a:ext uri="{FF2B5EF4-FFF2-40B4-BE49-F238E27FC236}">
                <a16:creationId xmlns:a16="http://schemas.microsoft.com/office/drawing/2014/main" id="{24C093CB-13F9-C403-E64A-30CF323C0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"/>
          <a:stretch/>
        </p:blipFill>
        <p:spPr bwMode="auto">
          <a:xfrm>
            <a:off x="183761" y="344093"/>
            <a:ext cx="5660447" cy="288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88880" y="159427"/>
            <a:ext cx="5268109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Determining Time Constants of Systems &amp; Equipment</a:t>
            </a:r>
            <a:endParaRPr lang="en-US" dirty="0"/>
          </a:p>
        </p:txBody>
      </p:sp>
      <p:pic>
        <p:nvPicPr>
          <p:cNvPr id="3074" name="Picture 2" descr="In electrical engineering why is the time constant the time it takes for  some component to charge to 63.2%, why is that value important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89" y="1034621"/>
            <a:ext cx="4528203" cy="24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rol Valve definition - Arveng Training &amp; Engineer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r="-17863"/>
          <a:stretch/>
        </p:blipFill>
        <p:spPr bwMode="auto">
          <a:xfrm>
            <a:off x="208049" y="2493911"/>
            <a:ext cx="3310979" cy="16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ale &gt; circulating water pump in thermal power plant &gt; in 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4" y="522984"/>
            <a:ext cx="2700803" cy="19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cess Control Valve overview and types - YouTub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2707"/>
          <a:stretch/>
        </p:blipFill>
        <p:spPr bwMode="auto">
          <a:xfrm>
            <a:off x="208049" y="4088834"/>
            <a:ext cx="2717204" cy="209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0129" y="283737"/>
            <a:ext cx="3025005" cy="6290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MOC-CFD Coupled Approach for the Analysis of the Fluid Dynamic Interaction  between Water Hammer and Pump | Journal of Hydraulic Engineering | Vol 141,  No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4" y="432506"/>
            <a:ext cx="4470220" cy="18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233055" y="305765"/>
            <a:ext cx="8750896" cy="6390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odelica.Mechanics.Translational.UsersGuide">
            <a:extLst>
              <a:ext uri="{FF2B5EF4-FFF2-40B4-BE49-F238E27FC236}">
                <a16:creationId xmlns:a16="http://schemas.microsoft.com/office/drawing/2014/main" id="{705E714B-8843-B363-A799-4C491C3A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/>
          <a:stretch/>
        </p:blipFill>
        <p:spPr bwMode="auto">
          <a:xfrm>
            <a:off x="4150183" y="4753044"/>
            <a:ext cx="4639642" cy="18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A5155-68C5-B6E7-A5A4-A95BA685D05F}"/>
              </a:ext>
            </a:extLst>
          </p:cNvPr>
          <p:cNvSpPr txBox="1"/>
          <p:nvPr/>
        </p:nvSpPr>
        <p:spPr>
          <a:xfrm>
            <a:off x="7241829" y="6009581"/>
            <a:ext cx="866835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b="1" i="1" dirty="0"/>
              <a:t>Dashpot</a:t>
            </a:r>
            <a:endParaRPr lang="en-IN" sz="1400" b="1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0CD320-D2E8-51D6-987D-F2687E9EE780}"/>
              </a:ext>
            </a:extLst>
          </p:cNvPr>
          <p:cNvCxnSpPr/>
          <p:nvPr/>
        </p:nvCxnSpPr>
        <p:spPr>
          <a:xfrm flipV="1">
            <a:off x="7666605" y="5365662"/>
            <a:ext cx="257453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F9084-88B9-53C6-4DE6-A5E62BC6B091}"/>
              </a:ext>
            </a:extLst>
          </p:cNvPr>
          <p:cNvSpPr txBox="1"/>
          <p:nvPr/>
        </p:nvSpPr>
        <p:spPr>
          <a:xfrm>
            <a:off x="9250044" y="4959967"/>
            <a:ext cx="1208243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Back-pressure from Hydraulics</a:t>
            </a:r>
            <a:endParaRPr lang="en-IN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C990BC-23E5-0AE7-72B8-6FC8F47A43C7}"/>
              </a:ext>
            </a:extLst>
          </p:cNvPr>
          <p:cNvSpPr/>
          <p:nvPr/>
        </p:nvSpPr>
        <p:spPr>
          <a:xfrm rot="10800000">
            <a:off x="8756105" y="5219481"/>
            <a:ext cx="444529" cy="29236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67D11B7E-CFE2-CD86-E067-CDFFC0B5D814}"/>
              </a:ext>
            </a:extLst>
          </p:cNvPr>
          <p:cNvSpPr/>
          <p:nvPr/>
        </p:nvSpPr>
        <p:spPr>
          <a:xfrm>
            <a:off x="5486400" y="905854"/>
            <a:ext cx="570276" cy="123914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900FBFF2-41F5-B87B-DD1E-DE200CF9767A}"/>
              </a:ext>
            </a:extLst>
          </p:cNvPr>
          <p:cNvSpPr/>
          <p:nvPr/>
        </p:nvSpPr>
        <p:spPr>
          <a:xfrm rot="16450371">
            <a:off x="3003867" y="-947876"/>
            <a:ext cx="546581" cy="296192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5247" y="114771"/>
            <a:ext cx="41703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Visualizing  Simulation Model Concepts</a:t>
            </a:r>
          </a:p>
        </p:txBody>
      </p:sp>
      <p:pic>
        <p:nvPicPr>
          <p:cNvPr id="22" name="Picture 2" descr="Dynamic Modeling of Pump Drive System utilizing Simulink ...">
            <a:extLst>
              <a:ext uri="{FF2B5EF4-FFF2-40B4-BE49-F238E27FC236}">
                <a16:creationId xmlns:a16="http://schemas.microsoft.com/office/drawing/2014/main" id="{68A66F81-7AFD-0B24-3756-5E2B902F9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8" b="2731"/>
          <a:stretch/>
        </p:blipFill>
        <p:spPr bwMode="auto">
          <a:xfrm>
            <a:off x="3466606" y="2436744"/>
            <a:ext cx="5144448" cy="221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1DA9F037-50D1-EAB4-F69F-03B0D3BB3655}"/>
              </a:ext>
            </a:extLst>
          </p:cNvPr>
          <p:cNvSpPr/>
          <p:nvPr/>
        </p:nvSpPr>
        <p:spPr>
          <a:xfrm rot="16450371">
            <a:off x="2878156" y="3669925"/>
            <a:ext cx="747207" cy="2284857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3" name="Picture 4" descr="Micromachines | Free Full-Text | CFD Analysis and Optimum Design for a  Centrifugal Pump Using an Effectively Artificial Intelligent Algorithm">
            <a:extLst>
              <a:ext uri="{FF2B5EF4-FFF2-40B4-BE49-F238E27FC236}">
                <a16:creationId xmlns:a16="http://schemas.microsoft.com/office/drawing/2014/main" id="{58817015-888E-D64E-287A-1C349EA6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54" y="557940"/>
            <a:ext cx="3150399" cy="40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  <p:bldP spid="9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MSE | Free Full-Text | Design of Energy Saving Controllers for Central  Cooling Water System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3682" r="1659" b="3092"/>
          <a:stretch/>
        </p:blipFill>
        <p:spPr bwMode="auto">
          <a:xfrm>
            <a:off x="556590" y="1073335"/>
            <a:ext cx="3338554" cy="21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95144" y="437320"/>
            <a:ext cx="7927450" cy="5923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5" y="4048019"/>
            <a:ext cx="2146850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HEX</a:t>
            </a:r>
          </a:p>
          <a:p>
            <a:endParaRPr lang="en-US" dirty="0"/>
          </a:p>
          <a:p>
            <a:r>
              <a:rPr lang="en-US" dirty="0"/>
              <a:t>ODE/PDE Models </a:t>
            </a:r>
          </a:p>
          <a:p>
            <a:endParaRPr lang="en-US" dirty="0"/>
          </a:p>
          <a:p>
            <a:r>
              <a:rPr lang="en-US" dirty="0"/>
              <a:t>Transfer Fn. Models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321285" y="5009321"/>
            <a:ext cx="2011682" cy="5088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32968" y="3231017"/>
            <a:ext cx="188843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Sea Water Pump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Fn.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10221403" y="4110823"/>
            <a:ext cx="886570" cy="52559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>
            <a:off x="6321285" y="2600077"/>
            <a:ext cx="1073426" cy="1839538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06602" y="2230745"/>
            <a:ext cx="201963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Three Way  Valve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4435" y="1948070"/>
            <a:ext cx="1463040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for Three-way Valve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5637474" y="2346369"/>
            <a:ext cx="469127" cy="12673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851666" y="2011435"/>
            <a:ext cx="1669774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for Sea Water Pump</a:t>
            </a:r>
          </a:p>
        </p:txBody>
      </p:sp>
      <p:sp>
        <p:nvSpPr>
          <p:cNvPr id="15" name="Left-Right Arrow 14"/>
          <p:cNvSpPr/>
          <p:nvPr/>
        </p:nvSpPr>
        <p:spPr>
          <a:xfrm rot="5400000">
            <a:off x="9882444" y="3019525"/>
            <a:ext cx="296252" cy="12673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>
            <a:off x="7012055" y="1455089"/>
            <a:ext cx="1693628" cy="775656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84744" y="2600077"/>
            <a:ext cx="2926080" cy="20363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47784" y="2743200"/>
            <a:ext cx="5685183" cy="1470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25867" y="1399430"/>
            <a:ext cx="1948568" cy="9469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25867" y="1455089"/>
            <a:ext cx="3880734" cy="891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71353" y="2124260"/>
            <a:ext cx="6480313" cy="6825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20794" y="4617406"/>
            <a:ext cx="138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 Water IN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1311" y="580446"/>
            <a:ext cx="16061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First Order ODEs</a:t>
            </a:r>
          </a:p>
          <a:p>
            <a:r>
              <a:rPr lang="en-US" sz="1400" i="1" dirty="0"/>
              <a:t>Second Order ODEs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9357" y="587883"/>
            <a:ext cx="207728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First Order Transfer Fn.</a:t>
            </a:r>
          </a:p>
          <a:p>
            <a:r>
              <a:rPr lang="en-US" sz="1400" i="1" dirty="0"/>
              <a:t>Second Order Transfer Fn.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26233" y="587883"/>
            <a:ext cx="132687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Integrators</a:t>
            </a:r>
          </a:p>
          <a:p>
            <a:r>
              <a:rPr lang="en-US" sz="1400" i="1" dirty="0"/>
              <a:t>Differentiators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12882" y="587883"/>
            <a:ext cx="96210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Transform Operators</a:t>
            </a:r>
          </a:p>
        </p:txBody>
      </p:sp>
      <p:sp>
        <p:nvSpPr>
          <p:cNvPr id="33" name="Right Brace 32"/>
          <p:cNvSpPr/>
          <p:nvPr/>
        </p:nvSpPr>
        <p:spPr>
          <a:xfrm rot="5400000">
            <a:off x="7668987" y="-2635902"/>
            <a:ext cx="326095" cy="77445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9270" y="129036"/>
            <a:ext cx="369636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Typical  Simulation Model Approach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7390" y="587883"/>
            <a:ext cx="96210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Numerical Solvers</a:t>
            </a:r>
          </a:p>
        </p:txBody>
      </p:sp>
    </p:spTree>
    <p:extLst>
      <p:ext uri="{BB962C8B-B14F-4D97-AF65-F5344CB8AC3E}">
        <p14:creationId xmlns:p14="http://schemas.microsoft.com/office/powerpoint/2010/main" val="26391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66FFD-0F6C-725B-B521-6A4A7246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5" y="707403"/>
            <a:ext cx="6652105" cy="1445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EF224-1FE7-3A8E-5173-27B1BDF7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5" y="2631557"/>
            <a:ext cx="5142200" cy="1831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92F0DC-2D96-920C-8975-62A3947F2FED}"/>
              </a:ext>
            </a:extLst>
          </p:cNvPr>
          <p:cNvSpPr txBox="1"/>
          <p:nvPr/>
        </p:nvSpPr>
        <p:spPr>
          <a:xfrm>
            <a:off x="3179036" y="179462"/>
            <a:ext cx="309245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Building a Transfer  Function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3" name="Picture 4" descr="Types of Control Valves | Control valves, Valve, Control">
            <a:extLst>
              <a:ext uri="{FF2B5EF4-FFF2-40B4-BE49-F238E27FC236}">
                <a16:creationId xmlns:a16="http://schemas.microsoft.com/office/drawing/2014/main" id="{96AD190F-0ABA-0E36-3A35-F4E0ADA63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r="15409" b="6141"/>
          <a:stretch/>
        </p:blipFill>
        <p:spPr bwMode="auto">
          <a:xfrm>
            <a:off x="7685767" y="1256972"/>
            <a:ext cx="2861048" cy="274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find the transfer function of a system – x-engineer.org">
            <a:extLst>
              <a:ext uri="{FF2B5EF4-FFF2-40B4-BE49-F238E27FC236}">
                <a16:creationId xmlns:a16="http://schemas.microsoft.com/office/drawing/2014/main" id="{FEB822B0-2556-90EC-191D-B43115E0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4462754"/>
            <a:ext cx="5689601" cy="17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8560BBA-75CA-5127-4751-8FD29E294D60}"/>
              </a:ext>
            </a:extLst>
          </p:cNvPr>
          <p:cNvSpPr/>
          <p:nvPr/>
        </p:nvSpPr>
        <p:spPr>
          <a:xfrm>
            <a:off x="6754177" y="766408"/>
            <a:ext cx="572654" cy="3453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2" y="-253670"/>
            <a:ext cx="1827639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3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4" y="3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57" y="611552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F41CB-2025-4EC6-AA29-7093C52B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98" y="998877"/>
            <a:ext cx="5205291" cy="448956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94" y="645316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093DA2D-47F6-3798-2F92-704867D9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" y="94931"/>
            <a:ext cx="6359372" cy="1816963"/>
          </a:xfrm>
          <a:prstGeom prst="rect">
            <a:avLst/>
          </a:prstGeom>
        </p:spPr>
      </p:pic>
      <p:pic>
        <p:nvPicPr>
          <p:cNvPr id="4" name="Picture 2" descr="Chapter 09 Finding the Transfer Function from the Differential Equation -  YouTube">
            <a:extLst>
              <a:ext uri="{FF2B5EF4-FFF2-40B4-BE49-F238E27FC236}">
                <a16:creationId xmlns:a16="http://schemas.microsoft.com/office/drawing/2014/main" id="{2EC140A0-E35D-2C1B-C0A6-2021D6ED1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t="42836" r="13983" b="19308"/>
          <a:stretch/>
        </p:blipFill>
        <p:spPr bwMode="auto">
          <a:xfrm>
            <a:off x="636143" y="1673356"/>
            <a:ext cx="4930102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C0012-40A4-9E20-E380-2CB8CB7FB134}"/>
              </a:ext>
            </a:extLst>
          </p:cNvPr>
          <p:cNvSpPr txBox="1"/>
          <p:nvPr/>
        </p:nvSpPr>
        <p:spPr>
          <a:xfrm>
            <a:off x="7346385" y="153198"/>
            <a:ext cx="471283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Differential Equations   to  Transfer Functions  </a:t>
            </a:r>
          </a:p>
        </p:txBody>
      </p:sp>
      <p:pic>
        <p:nvPicPr>
          <p:cNvPr id="13" name="Picture 4" descr="Types of Control Valves | Control valves, Valve, Control">
            <a:extLst>
              <a:ext uri="{FF2B5EF4-FFF2-40B4-BE49-F238E27FC236}">
                <a16:creationId xmlns:a16="http://schemas.microsoft.com/office/drawing/2014/main" id="{96AD190F-0ABA-0E36-3A35-F4E0ADA63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r="15409" b="6141"/>
          <a:stretch/>
        </p:blipFill>
        <p:spPr bwMode="auto">
          <a:xfrm>
            <a:off x="240146" y="3975028"/>
            <a:ext cx="2861048" cy="274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1194" y="3765615"/>
            <a:ext cx="993729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Electro-Pneumatic Converter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59648" y="3875368"/>
            <a:ext cx="993729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Electrical Signal</a:t>
            </a:r>
          </a:p>
        </p:txBody>
      </p:sp>
      <p:cxnSp>
        <p:nvCxnSpPr>
          <p:cNvPr id="9" name="Straight Arrow Connector 8"/>
          <p:cNvCxnSpPr>
            <a:stCxn id="17" idx="1"/>
          </p:cNvCxnSpPr>
          <p:nvPr/>
        </p:nvCxnSpPr>
        <p:spPr>
          <a:xfrm flipH="1">
            <a:off x="4094924" y="4136978"/>
            <a:ext cx="5647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510214-988D-4F99-8015-88D7AC07D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 t="14219" r="5405" b="6160"/>
          <a:stretch/>
        </p:blipFill>
        <p:spPr>
          <a:xfrm>
            <a:off x="504210" y="718184"/>
            <a:ext cx="3881328" cy="1278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5AE9D-0C16-40C9-A507-73A5B0933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62"/>
          <a:stretch/>
        </p:blipFill>
        <p:spPr>
          <a:xfrm>
            <a:off x="219950" y="2895989"/>
            <a:ext cx="5679497" cy="875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7BEA0-A924-4E15-8DF9-EB350E30F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1" y="5017772"/>
            <a:ext cx="6383701" cy="976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FBAA1F-DFDE-4AE3-BF5C-C8F77818CAE7}"/>
              </a:ext>
            </a:extLst>
          </p:cNvPr>
          <p:cNvSpPr txBox="1"/>
          <p:nvPr/>
        </p:nvSpPr>
        <p:spPr>
          <a:xfrm>
            <a:off x="7150656" y="271940"/>
            <a:ext cx="4648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b="1" i="1" dirty="0">
                <a:latin typeface="Calibri Light" panose="020F0302020204030204"/>
              </a:rPr>
              <a:t>Understanding Systems as a Control Paradigm </a:t>
            </a:r>
            <a:endParaRPr lang="en-IN" b="1" i="1" dirty="0"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6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lock diagram reduction Techniques - Transfer Fun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t="60567"/>
          <a:stretch/>
        </p:blipFill>
        <p:spPr bwMode="auto">
          <a:xfrm>
            <a:off x="7082352" y="2992456"/>
            <a:ext cx="4699351" cy="9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mming point forward rule - 2 - Electronics Co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1" y="3954044"/>
            <a:ext cx="2781879" cy="26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rol Systems - Block Diagr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2" y="129573"/>
            <a:ext cx="3013803" cy="155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ystem Block Diagram - an overview | ScienceDirect Top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46" y="1213628"/>
            <a:ext cx="4691271" cy="14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 Diagram of Control Systems (Transfer Functions, Reduction &amp; Summing  Points) | Electrical4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91" y="1583230"/>
            <a:ext cx="2679848" cy="12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48345" y="129576"/>
            <a:ext cx="313335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Block Diagrams</a:t>
            </a:r>
          </a:p>
        </p:txBody>
      </p:sp>
      <p:pic>
        <p:nvPicPr>
          <p:cNvPr id="1036" name="Picture 12" descr="Block Diagram of Control Systems (Transfer Functions, Reduction &amp; Summing  Points) | Electrical4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91" y="258592"/>
            <a:ext cx="2878244" cy="135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ock Diagram Reduction Rules with Example - Electronics Coac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77" y="4144365"/>
            <a:ext cx="2841587" cy="230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Block diagram reduction Techniques - Transfer Fun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t="10456" r="4902" b="53685"/>
          <a:stretch/>
        </p:blipFill>
        <p:spPr bwMode="auto">
          <a:xfrm>
            <a:off x="1256179" y="2985683"/>
            <a:ext cx="4516277" cy="8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A03D9C-8DDE-40B1-8FCE-4AE1A2257365}"/>
                  </a:ext>
                </a:extLst>
              </p14:cNvPr>
              <p14:cNvContentPartPr/>
              <p14:nvPr/>
            </p14:nvContentPartPr>
            <p14:xfrm>
              <a:off x="3783000" y="3258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A03D9C-8DDE-40B1-8FCE-4AE1A2257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640" y="3249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EDC53DA-19D5-42E5-A840-8585DA3DB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7" b="4181"/>
          <a:stretch/>
        </p:blipFill>
        <p:spPr>
          <a:xfrm>
            <a:off x="268507" y="473111"/>
            <a:ext cx="4799145" cy="17450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9BD73E-CD2A-49FB-9677-CEB789B98D32}"/>
                  </a:ext>
                </a:extLst>
              </p14:cNvPr>
              <p14:cNvContentPartPr/>
              <p14:nvPr/>
            </p14:nvContentPartPr>
            <p14:xfrm>
              <a:off x="7940065" y="197790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9BD73E-CD2A-49FB-9677-CEB789B98D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1065" y="19689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D3C53B1-E2CE-4852-9D1B-498CC8E455B7}"/>
              </a:ext>
            </a:extLst>
          </p:cNvPr>
          <p:cNvSpPr txBox="1"/>
          <p:nvPr/>
        </p:nvSpPr>
        <p:spPr>
          <a:xfrm>
            <a:off x="9047484" y="144449"/>
            <a:ext cx="276491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0070C0"/>
                </a:solidFill>
                <a:latin typeface="Calibri Light" panose="020F0302020204030204"/>
              </a:rPr>
              <a:t>The Concept of Feedback</a:t>
            </a:r>
            <a:endParaRPr lang="en-IN" sz="2000" b="1" i="1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F451C-AF88-4EBB-A8DD-01818AD65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03" y="3429000"/>
            <a:ext cx="4576949" cy="2181680"/>
          </a:xfrm>
          <a:prstGeom prst="rect">
            <a:avLst/>
          </a:prstGeom>
        </p:spPr>
      </p:pic>
      <p:pic>
        <p:nvPicPr>
          <p:cNvPr id="3" name="Picture 2" descr="Examples of Closed-Loop Control System - Electronics Coach">
            <a:extLst>
              <a:ext uri="{FF2B5EF4-FFF2-40B4-BE49-F238E27FC236}">
                <a16:creationId xmlns:a16="http://schemas.microsoft.com/office/drawing/2014/main" id="{5E1EC9F6-465A-17C3-3F10-D4E0EA0BC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87"/>
          <a:stretch/>
        </p:blipFill>
        <p:spPr bwMode="auto">
          <a:xfrm>
            <a:off x="5749201" y="1163944"/>
            <a:ext cx="5952096" cy="21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losed Loop Control System Block Diagram and Working Principle - ETechnoG">
            <a:extLst>
              <a:ext uri="{FF2B5EF4-FFF2-40B4-BE49-F238E27FC236}">
                <a16:creationId xmlns:a16="http://schemas.microsoft.com/office/drawing/2014/main" id="{74E63B37-9427-9B6F-7377-54F121CE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5"/>
          <a:stretch/>
        </p:blipFill>
        <p:spPr bwMode="auto">
          <a:xfrm>
            <a:off x="6536415" y="4040637"/>
            <a:ext cx="4683490" cy="24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FCC47-5C86-4BEF-955F-8C1C22D6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61" y="3194052"/>
            <a:ext cx="2713527" cy="11604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115D67-A1F6-4D0B-988B-72A42746DA5E}"/>
                  </a:ext>
                </a:extLst>
              </p14:cNvPr>
              <p14:cNvContentPartPr/>
              <p14:nvPr/>
            </p14:nvContentPartPr>
            <p14:xfrm>
              <a:off x="8319505" y="16782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115D67-A1F6-4D0B-988B-72A42746D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0505" y="158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C6E56A-D785-4686-A748-A61BBE8374DF}"/>
                  </a:ext>
                </a:extLst>
              </p14:cNvPr>
              <p14:cNvContentPartPr/>
              <p14:nvPr/>
            </p14:nvContentPartPr>
            <p14:xfrm>
              <a:off x="10271065" y="93305"/>
              <a:ext cx="13680" cy="1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C6E56A-D785-4686-A748-A61BBE8374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62065" y="84305"/>
                <a:ext cx="31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6FBD37A-0B18-40A0-8798-A57C0EEA3D7D}"/>
                  </a:ext>
                </a:extLst>
              </p14:cNvPr>
              <p14:cNvContentPartPr/>
              <p14:nvPr/>
            </p14:nvContentPartPr>
            <p14:xfrm>
              <a:off x="8814865" y="564905"/>
              <a:ext cx="196560" cy="32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6FBD37A-0B18-40A0-8798-A57C0EEA3D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5865" y="555803"/>
                <a:ext cx="214200" cy="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54CFEDD-7894-4F9E-9B6A-C35E60D3FACF}"/>
                  </a:ext>
                </a:extLst>
              </p14:cNvPr>
              <p14:cNvContentPartPr/>
              <p14:nvPr/>
            </p14:nvContentPartPr>
            <p14:xfrm>
              <a:off x="6325465" y="2007785"/>
              <a:ext cx="2160" cy="2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54CFEDD-7894-4F9E-9B6A-C35E60D3FA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465" y="1999785"/>
                <a:ext cx="19800" cy="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F73738A-CFA9-4649-B3D0-6A2C093B498B}"/>
                  </a:ext>
                </a:extLst>
              </p14:cNvPr>
              <p14:cNvContentPartPr/>
              <p14:nvPr/>
            </p14:nvContentPartPr>
            <p14:xfrm>
              <a:off x="8078305" y="2571545"/>
              <a:ext cx="33120" cy="10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F73738A-CFA9-4649-B3D0-6A2C093B49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9305" y="2562545"/>
                <a:ext cx="507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EA18F92-B7E9-44D1-BC5A-7DCD281B429C}"/>
                  </a:ext>
                </a:extLst>
              </p14:cNvPr>
              <p14:cNvContentPartPr/>
              <p14:nvPr/>
            </p14:nvContentPartPr>
            <p14:xfrm>
              <a:off x="2061985" y="5491865"/>
              <a:ext cx="36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EA18F92-B7E9-44D1-BC5A-7DCD281B42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985" y="54828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A861BD-694B-4A9F-903E-FF60E43791E6}"/>
              </a:ext>
            </a:extLst>
          </p:cNvPr>
          <p:cNvSpPr txBox="1"/>
          <p:nvPr/>
        </p:nvSpPr>
        <p:spPr>
          <a:xfrm>
            <a:off x="4704016" y="203164"/>
            <a:ext cx="7230999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Feedback Loops --- The Transfer Function Approach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955B0-A116-47BF-908E-4992BFE681D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6008"/>
          <a:stretch/>
        </p:blipFill>
        <p:spPr>
          <a:xfrm>
            <a:off x="697683" y="671463"/>
            <a:ext cx="3416013" cy="2045812"/>
          </a:xfrm>
          <a:prstGeom prst="rect">
            <a:avLst/>
          </a:prstGeom>
        </p:spPr>
      </p:pic>
      <p:pic>
        <p:nvPicPr>
          <p:cNvPr id="1026" name="Picture 2" descr="A feedback control system with high gain k, is shown in the figure  below:Then the closed loop transfer function isa)Sensitive to perturbations  in G(s) and H(s)b)Sensitive to perturbations in G(s) but no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2" y="4797375"/>
            <a:ext cx="4634618" cy="16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0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FEBDE6303EE459603B4B59672CC51" ma:contentTypeVersion="8" ma:contentTypeDescription="Create a new document." ma:contentTypeScope="" ma:versionID="fbd5796d31c17c8322d9db138d1d9ea2">
  <xsd:schema xmlns:xsd="http://www.w3.org/2001/XMLSchema" xmlns:xs="http://www.w3.org/2001/XMLSchema" xmlns:p="http://schemas.microsoft.com/office/2006/metadata/properties" xmlns:ns3="8bf11cdc-236a-48ad-b1d3-860259cd5b74" xmlns:ns4="50fb0bed-7847-4d36-9a25-342a32e75dc5" targetNamespace="http://schemas.microsoft.com/office/2006/metadata/properties" ma:root="true" ma:fieldsID="c361a3dcf72ae4e71de394db40199bdb" ns3:_="" ns4:_="">
    <xsd:import namespace="8bf11cdc-236a-48ad-b1d3-860259cd5b74"/>
    <xsd:import namespace="50fb0bed-7847-4d36-9a25-342a32e75d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11cdc-236a-48ad-b1d3-860259cd5b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b0bed-7847-4d36-9a25-342a32e75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DED17-126B-4354-89AD-FF9B5ABA87A9}">
  <ds:schemaRefs>
    <ds:schemaRef ds:uri="http://schemas.openxmlformats.org/package/2006/metadata/core-properties"/>
    <ds:schemaRef ds:uri="8bf11cdc-236a-48ad-b1d3-860259cd5b74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50fb0bed-7847-4d36-9a25-342a32e75dc5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DD05CC-28E0-4CE8-8A1B-DE5F87454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11cdc-236a-48ad-b1d3-860259cd5b74"/>
    <ds:schemaRef ds:uri="50fb0bed-7847-4d36-9a25-342a32e75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1C1A8A-57E9-45D2-8ABC-DE3955F672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234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Metropolitan</vt:lpstr>
      <vt:lpstr>4_Office Theme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136</cp:revision>
  <dcterms:created xsi:type="dcterms:W3CDTF">2023-04-28T11:03:34Z</dcterms:created>
  <dcterms:modified xsi:type="dcterms:W3CDTF">2023-05-09T04:58:39Z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0x010100B52FEBDE6303EE459603B4B59672CC51</vt:lpwstr>
  </property>
</Properties>
</file>